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3"/>
  </p:notesMasterIdLst>
  <p:handoutMasterIdLst>
    <p:handoutMasterId r:id="rId64"/>
  </p:handoutMasterIdLst>
  <p:sldIdLst>
    <p:sldId id="320" r:id="rId2"/>
    <p:sldId id="447" r:id="rId3"/>
    <p:sldId id="526" r:id="rId4"/>
    <p:sldId id="523" r:id="rId5"/>
    <p:sldId id="545" r:id="rId6"/>
    <p:sldId id="528" r:id="rId7"/>
    <p:sldId id="408" r:id="rId8"/>
    <p:sldId id="562" r:id="rId9"/>
    <p:sldId id="561" r:id="rId10"/>
    <p:sldId id="530" r:id="rId11"/>
    <p:sldId id="563" r:id="rId12"/>
    <p:sldId id="507" r:id="rId13"/>
    <p:sldId id="395" r:id="rId14"/>
    <p:sldId id="538" r:id="rId15"/>
    <p:sldId id="539" r:id="rId16"/>
    <p:sldId id="540" r:id="rId17"/>
    <p:sldId id="529" r:id="rId18"/>
    <p:sldId id="402" r:id="rId19"/>
    <p:sldId id="577" r:id="rId20"/>
    <p:sldId id="532" r:id="rId21"/>
    <p:sldId id="417" r:id="rId22"/>
    <p:sldId id="401" r:id="rId23"/>
    <p:sldId id="479" r:id="rId24"/>
    <p:sldId id="414" r:id="rId25"/>
    <p:sldId id="559" r:id="rId26"/>
    <p:sldId id="466" r:id="rId27"/>
    <p:sldId id="554" r:id="rId28"/>
    <p:sldId id="548" r:id="rId29"/>
    <p:sldId id="546" r:id="rId30"/>
    <p:sldId id="547" r:id="rId31"/>
    <p:sldId id="580" r:id="rId32"/>
    <p:sldId id="565" r:id="rId33"/>
    <p:sldId id="566" r:id="rId34"/>
    <p:sldId id="492" r:id="rId35"/>
    <p:sldId id="564" r:id="rId36"/>
    <p:sldId id="567" r:id="rId37"/>
    <p:sldId id="428" r:id="rId38"/>
    <p:sldId id="557" r:id="rId39"/>
    <p:sldId id="558" r:id="rId40"/>
    <p:sldId id="560" r:id="rId41"/>
    <p:sldId id="267" r:id="rId42"/>
    <p:sldId id="268" r:id="rId43"/>
    <p:sldId id="271" r:id="rId44"/>
    <p:sldId id="527" r:id="rId45"/>
    <p:sldId id="573" r:id="rId46"/>
    <p:sldId id="574" r:id="rId47"/>
    <p:sldId id="1129" r:id="rId48"/>
    <p:sldId id="1130" r:id="rId49"/>
    <p:sldId id="355" r:id="rId50"/>
    <p:sldId id="569" r:id="rId51"/>
    <p:sldId id="269" r:id="rId52"/>
    <p:sldId id="272" r:id="rId53"/>
    <p:sldId id="578" r:id="rId54"/>
    <p:sldId id="579" r:id="rId55"/>
    <p:sldId id="1131" r:id="rId56"/>
    <p:sldId id="356" r:id="rId57"/>
    <p:sldId id="534" r:id="rId58"/>
    <p:sldId id="576" r:id="rId59"/>
    <p:sldId id="424" r:id="rId60"/>
    <p:sldId id="543" r:id="rId61"/>
    <p:sldId id="284" r:id="rId62"/>
  </p:sldIdLst>
  <p:sldSz cx="12192000" cy="6858000"/>
  <p:notesSz cx="6805613" cy="99441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585"/>
    <a:srgbClr val="F8F8F8"/>
    <a:srgbClr val="CF003D"/>
    <a:srgbClr val="6D6E70"/>
    <a:srgbClr val="FED204"/>
    <a:srgbClr val="DA251C"/>
    <a:srgbClr val="323D77"/>
    <a:srgbClr val="272174"/>
    <a:srgbClr val="CE1141"/>
    <a:srgbClr val="D98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5220" autoAdjust="0"/>
  </p:normalViewPr>
  <p:slideViewPr>
    <p:cSldViewPr snapToGrid="0">
      <p:cViewPr varScale="1">
        <p:scale>
          <a:sx n="74" d="100"/>
          <a:sy n="74" d="100"/>
        </p:scale>
        <p:origin x="291" y="-24"/>
      </p:cViewPr>
      <p:guideLst/>
    </p:cSldViewPr>
  </p:slideViewPr>
  <p:notesTextViewPr>
    <p:cViewPr>
      <p:scale>
        <a:sx n="1" d="1"/>
        <a:sy n="1" d="1"/>
      </p:scale>
      <p:origin x="0" y="0"/>
    </p:cViewPr>
  </p:notesText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5B2B1-DE4B-46AE-B152-157396DA5DF4}"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l-GR"/>
        </a:p>
      </dgm:t>
    </dgm:pt>
    <dgm:pt modelId="{6086ACE4-1C23-4D3F-8B53-89A3AAEF69D7}">
      <dgm:prSet phldrT="[Text]"/>
      <dgm:spPr>
        <a:solidFill>
          <a:schemeClr val="tx1">
            <a:lumMod val="65000"/>
            <a:lumOff val="35000"/>
          </a:schemeClr>
        </a:solidFill>
      </dgm:spPr>
      <dgm:t>
        <a:bodyPr/>
        <a:lstStyle/>
        <a:p>
          <a:r>
            <a:rPr lang="en-US" dirty="0"/>
            <a:t>m</a:t>
          </a:r>
          <a:r>
            <a:rPr lang="en-US" baseline="30000" dirty="0"/>
            <a:t>3</a:t>
          </a:r>
          <a:endParaRPr lang="el-GR" baseline="30000" dirty="0"/>
        </a:p>
      </dgm:t>
    </dgm:pt>
    <dgm:pt modelId="{B850A2DA-7683-4A56-80ED-DD363D264000}" type="parTrans" cxnId="{EF198362-CEAB-4235-B011-BC8F67E1AAF3}">
      <dgm:prSet/>
      <dgm:spPr/>
      <dgm:t>
        <a:bodyPr/>
        <a:lstStyle/>
        <a:p>
          <a:endParaRPr lang="el-GR"/>
        </a:p>
      </dgm:t>
    </dgm:pt>
    <dgm:pt modelId="{D9C20005-BE89-42F5-BC9F-04B695D05750}" type="sibTrans" cxnId="{EF198362-CEAB-4235-B011-BC8F67E1AAF3}">
      <dgm:prSet/>
      <dgm:spPr/>
      <dgm:t>
        <a:bodyPr/>
        <a:lstStyle/>
        <a:p>
          <a:endParaRPr lang="el-GR"/>
        </a:p>
      </dgm:t>
    </dgm:pt>
    <dgm:pt modelId="{39EF1E6D-7A43-469C-94BE-3CB3A10DD881}">
      <dgm:prSet phldrT="[Text]"/>
      <dgm:spPr/>
      <dgm:t>
        <a:bodyPr/>
        <a:lstStyle/>
        <a:p>
          <a:r>
            <a:rPr lang="el-GR" dirty="0"/>
            <a:t>Κυβικό Μέτρο</a:t>
          </a:r>
        </a:p>
      </dgm:t>
    </dgm:pt>
    <dgm:pt modelId="{92F04CBE-D17D-4F08-A6DE-8F160A68A85A}" type="parTrans" cxnId="{4E3E0477-566B-4150-9010-191306796D40}">
      <dgm:prSet/>
      <dgm:spPr/>
      <dgm:t>
        <a:bodyPr/>
        <a:lstStyle/>
        <a:p>
          <a:endParaRPr lang="el-GR"/>
        </a:p>
      </dgm:t>
    </dgm:pt>
    <dgm:pt modelId="{1985BA4A-7BB3-4E4C-B039-7B965FBAC020}" type="sibTrans" cxnId="{4E3E0477-566B-4150-9010-191306796D40}">
      <dgm:prSet/>
      <dgm:spPr/>
      <dgm:t>
        <a:bodyPr/>
        <a:lstStyle/>
        <a:p>
          <a:endParaRPr lang="el-GR"/>
        </a:p>
      </dgm:t>
    </dgm:pt>
    <dgm:pt modelId="{A932090D-5C0B-454C-9E23-E63F91F107B2}">
      <dgm:prSet phldrT="[Text]"/>
      <dgm:spPr>
        <a:solidFill>
          <a:schemeClr val="tx1">
            <a:lumMod val="65000"/>
            <a:lumOff val="35000"/>
          </a:schemeClr>
        </a:solidFill>
      </dgm:spPr>
      <dgm:t>
        <a:bodyPr/>
        <a:lstStyle/>
        <a:p>
          <a:r>
            <a:rPr lang="en-US" dirty="0"/>
            <a:t>Nm</a:t>
          </a:r>
          <a:r>
            <a:rPr lang="en-US" baseline="30000" dirty="0"/>
            <a:t>3</a:t>
          </a:r>
          <a:endParaRPr lang="el-GR" dirty="0"/>
        </a:p>
      </dgm:t>
    </dgm:pt>
    <dgm:pt modelId="{6BC9FF36-3787-4FEF-8B70-CFB876B0EC11}" type="parTrans" cxnId="{36BCB456-D57C-4DEA-9033-7D3F672E9A29}">
      <dgm:prSet/>
      <dgm:spPr/>
      <dgm:t>
        <a:bodyPr/>
        <a:lstStyle/>
        <a:p>
          <a:endParaRPr lang="el-GR"/>
        </a:p>
      </dgm:t>
    </dgm:pt>
    <dgm:pt modelId="{FD8FFCDC-8AAA-4B5A-A2AD-3C2943604CBD}" type="sibTrans" cxnId="{36BCB456-D57C-4DEA-9033-7D3F672E9A29}">
      <dgm:prSet/>
      <dgm:spPr/>
      <dgm:t>
        <a:bodyPr/>
        <a:lstStyle/>
        <a:p>
          <a:endParaRPr lang="el-GR"/>
        </a:p>
      </dgm:t>
    </dgm:pt>
    <dgm:pt modelId="{87A7F91C-6F6F-43B4-A57D-5A6E3A8498C6}">
      <dgm:prSet phldrT="[Text]"/>
      <dgm:spPr/>
      <dgm:t>
        <a:bodyPr/>
        <a:lstStyle/>
        <a:p>
          <a:r>
            <a:rPr lang="el-GR" dirty="0"/>
            <a:t>Κανονικό Κυβικό Μέτρο</a:t>
          </a:r>
        </a:p>
      </dgm:t>
    </dgm:pt>
    <dgm:pt modelId="{96D50127-1C47-4ACE-BA3A-69563648E793}" type="parTrans" cxnId="{524DF535-49F4-4398-A597-FEAD788E6656}">
      <dgm:prSet/>
      <dgm:spPr/>
      <dgm:t>
        <a:bodyPr/>
        <a:lstStyle/>
        <a:p>
          <a:endParaRPr lang="el-GR"/>
        </a:p>
      </dgm:t>
    </dgm:pt>
    <dgm:pt modelId="{3AB1F0EB-128E-4473-A0CE-01D3AC025E52}" type="sibTrans" cxnId="{524DF535-49F4-4398-A597-FEAD788E6656}">
      <dgm:prSet/>
      <dgm:spPr/>
      <dgm:t>
        <a:bodyPr/>
        <a:lstStyle/>
        <a:p>
          <a:endParaRPr lang="el-GR"/>
        </a:p>
      </dgm:t>
    </dgm:pt>
    <dgm:pt modelId="{FC321DF3-72C4-48E6-B6B0-4DCF71BFAF4A}">
      <dgm:prSet phldrT="[Text]"/>
      <dgm:spPr>
        <a:solidFill>
          <a:schemeClr val="tx1">
            <a:lumMod val="65000"/>
            <a:lumOff val="35000"/>
          </a:schemeClr>
        </a:solidFill>
      </dgm:spPr>
      <dgm:t>
        <a:bodyPr/>
        <a:lstStyle/>
        <a:p>
          <a:r>
            <a:rPr lang="en-US" dirty="0"/>
            <a:t>KWh</a:t>
          </a:r>
          <a:endParaRPr lang="el-GR" dirty="0"/>
        </a:p>
      </dgm:t>
    </dgm:pt>
    <dgm:pt modelId="{37135B44-8940-4A52-82EC-5AC6AE722B67}" type="parTrans" cxnId="{2AC152B2-8D54-466E-8C76-647FEF185029}">
      <dgm:prSet/>
      <dgm:spPr/>
      <dgm:t>
        <a:bodyPr/>
        <a:lstStyle/>
        <a:p>
          <a:endParaRPr lang="el-GR"/>
        </a:p>
      </dgm:t>
    </dgm:pt>
    <dgm:pt modelId="{DAE28141-E73E-4C45-AFED-DCE7C58F109A}" type="sibTrans" cxnId="{2AC152B2-8D54-466E-8C76-647FEF185029}">
      <dgm:prSet/>
      <dgm:spPr/>
      <dgm:t>
        <a:bodyPr/>
        <a:lstStyle/>
        <a:p>
          <a:endParaRPr lang="el-GR"/>
        </a:p>
      </dgm:t>
    </dgm:pt>
    <dgm:pt modelId="{3597DAAF-C794-4F75-A154-6A440F25BC67}">
      <dgm:prSet phldrT="[Text]"/>
      <dgm:spPr/>
      <dgm:t>
        <a:bodyPr/>
        <a:lstStyle/>
        <a:p>
          <a:r>
            <a:rPr lang="el-GR" dirty="0"/>
            <a:t>Κιλοβατώρες</a:t>
          </a:r>
        </a:p>
      </dgm:t>
    </dgm:pt>
    <dgm:pt modelId="{E00291DC-EB6E-45F4-9F2A-E49CB450DF32}" type="parTrans" cxnId="{E4B136DA-B4D0-454E-998C-BC1B8E25C620}">
      <dgm:prSet/>
      <dgm:spPr/>
      <dgm:t>
        <a:bodyPr/>
        <a:lstStyle/>
        <a:p>
          <a:endParaRPr lang="el-GR"/>
        </a:p>
      </dgm:t>
    </dgm:pt>
    <dgm:pt modelId="{AD7FEF27-3E68-4DB1-A018-2111A1A6337B}" type="sibTrans" cxnId="{E4B136DA-B4D0-454E-998C-BC1B8E25C620}">
      <dgm:prSet/>
      <dgm:spPr/>
      <dgm:t>
        <a:bodyPr/>
        <a:lstStyle/>
        <a:p>
          <a:endParaRPr lang="el-GR"/>
        </a:p>
      </dgm:t>
    </dgm:pt>
    <dgm:pt modelId="{4521793A-571B-43D6-94FE-C78CE2A255CA}" type="pres">
      <dgm:prSet presAssocID="{F115B2B1-DE4B-46AE-B152-157396DA5DF4}" presName="rootnode" presStyleCnt="0">
        <dgm:presLayoutVars>
          <dgm:chMax/>
          <dgm:chPref/>
          <dgm:dir/>
          <dgm:animLvl val="lvl"/>
        </dgm:presLayoutVars>
      </dgm:prSet>
      <dgm:spPr/>
    </dgm:pt>
    <dgm:pt modelId="{6CC7663F-BADF-4739-8936-3572E8A5D11B}" type="pres">
      <dgm:prSet presAssocID="{6086ACE4-1C23-4D3F-8B53-89A3AAEF69D7}" presName="composite" presStyleCnt="0"/>
      <dgm:spPr/>
    </dgm:pt>
    <dgm:pt modelId="{E2BCE877-5C85-4C5D-89CD-03B8C3D20945}" type="pres">
      <dgm:prSet presAssocID="{6086ACE4-1C23-4D3F-8B53-89A3AAEF69D7}" presName="bentUpArrow1" presStyleLbl="alignImgPlace1" presStyleIdx="0" presStyleCnt="2"/>
      <dgm:spPr/>
    </dgm:pt>
    <dgm:pt modelId="{BE83810C-9E98-44B8-88AC-C7EDD6D1B0B5}" type="pres">
      <dgm:prSet presAssocID="{6086ACE4-1C23-4D3F-8B53-89A3AAEF69D7}" presName="ParentText" presStyleLbl="node1" presStyleIdx="0" presStyleCnt="3">
        <dgm:presLayoutVars>
          <dgm:chMax val="1"/>
          <dgm:chPref val="1"/>
          <dgm:bulletEnabled val="1"/>
        </dgm:presLayoutVars>
      </dgm:prSet>
      <dgm:spPr/>
    </dgm:pt>
    <dgm:pt modelId="{59BD248F-84B8-452C-8E99-26846B0BF8C1}" type="pres">
      <dgm:prSet presAssocID="{6086ACE4-1C23-4D3F-8B53-89A3AAEF69D7}" presName="ChildText" presStyleLbl="revTx" presStyleIdx="0" presStyleCnt="3">
        <dgm:presLayoutVars>
          <dgm:chMax val="0"/>
          <dgm:chPref val="0"/>
          <dgm:bulletEnabled val="1"/>
        </dgm:presLayoutVars>
      </dgm:prSet>
      <dgm:spPr/>
    </dgm:pt>
    <dgm:pt modelId="{90DE12BE-AE85-45F0-959E-02CCC7EE024C}" type="pres">
      <dgm:prSet presAssocID="{D9C20005-BE89-42F5-BC9F-04B695D05750}" presName="sibTrans" presStyleCnt="0"/>
      <dgm:spPr/>
    </dgm:pt>
    <dgm:pt modelId="{3184CD0A-95E0-44A8-8BAA-FA5AFF1243BC}" type="pres">
      <dgm:prSet presAssocID="{A932090D-5C0B-454C-9E23-E63F91F107B2}" presName="composite" presStyleCnt="0"/>
      <dgm:spPr/>
    </dgm:pt>
    <dgm:pt modelId="{A74D63DB-30E0-4A3E-8F74-C0C61C7B9778}" type="pres">
      <dgm:prSet presAssocID="{A932090D-5C0B-454C-9E23-E63F91F107B2}" presName="bentUpArrow1" presStyleLbl="alignImgPlace1" presStyleIdx="1" presStyleCnt="2"/>
      <dgm:spPr/>
    </dgm:pt>
    <dgm:pt modelId="{87E1B63C-74DA-43B6-8719-6D30BD6E0EB7}" type="pres">
      <dgm:prSet presAssocID="{A932090D-5C0B-454C-9E23-E63F91F107B2}" presName="ParentText" presStyleLbl="node1" presStyleIdx="1" presStyleCnt="3">
        <dgm:presLayoutVars>
          <dgm:chMax val="1"/>
          <dgm:chPref val="1"/>
          <dgm:bulletEnabled val="1"/>
        </dgm:presLayoutVars>
      </dgm:prSet>
      <dgm:spPr/>
    </dgm:pt>
    <dgm:pt modelId="{F01C6112-88B3-42BF-9325-A06216E474DA}" type="pres">
      <dgm:prSet presAssocID="{A932090D-5C0B-454C-9E23-E63F91F107B2}" presName="ChildText" presStyleLbl="revTx" presStyleIdx="1" presStyleCnt="3">
        <dgm:presLayoutVars>
          <dgm:chMax val="0"/>
          <dgm:chPref val="0"/>
          <dgm:bulletEnabled val="1"/>
        </dgm:presLayoutVars>
      </dgm:prSet>
      <dgm:spPr/>
    </dgm:pt>
    <dgm:pt modelId="{AB42C862-3D93-4C05-A330-2FF92B138296}" type="pres">
      <dgm:prSet presAssocID="{FD8FFCDC-8AAA-4B5A-A2AD-3C2943604CBD}" presName="sibTrans" presStyleCnt="0"/>
      <dgm:spPr/>
    </dgm:pt>
    <dgm:pt modelId="{2F924D1D-DD09-4F85-BCE6-5D83490C8D54}" type="pres">
      <dgm:prSet presAssocID="{FC321DF3-72C4-48E6-B6B0-4DCF71BFAF4A}" presName="composite" presStyleCnt="0"/>
      <dgm:spPr/>
    </dgm:pt>
    <dgm:pt modelId="{42240C0E-9F8E-43B3-A06D-F6280C47CEAF}" type="pres">
      <dgm:prSet presAssocID="{FC321DF3-72C4-48E6-B6B0-4DCF71BFAF4A}" presName="ParentText" presStyleLbl="node1" presStyleIdx="2" presStyleCnt="3">
        <dgm:presLayoutVars>
          <dgm:chMax val="1"/>
          <dgm:chPref val="1"/>
          <dgm:bulletEnabled val="1"/>
        </dgm:presLayoutVars>
      </dgm:prSet>
      <dgm:spPr/>
    </dgm:pt>
    <dgm:pt modelId="{3389E023-12DC-429E-B79D-D8320784B60B}" type="pres">
      <dgm:prSet presAssocID="{FC321DF3-72C4-48E6-B6B0-4DCF71BFAF4A}" presName="FinalChildText" presStyleLbl="revTx" presStyleIdx="2" presStyleCnt="3">
        <dgm:presLayoutVars>
          <dgm:chMax val="0"/>
          <dgm:chPref val="0"/>
          <dgm:bulletEnabled val="1"/>
        </dgm:presLayoutVars>
      </dgm:prSet>
      <dgm:spPr/>
    </dgm:pt>
  </dgm:ptLst>
  <dgm:cxnLst>
    <dgm:cxn modelId="{BEBD6604-FC0E-4F61-B0C5-D81B53F739CB}" type="presOf" srcId="{F115B2B1-DE4B-46AE-B152-157396DA5DF4}" destId="{4521793A-571B-43D6-94FE-C78CE2A255CA}" srcOrd="0" destOrd="0" presId="urn:microsoft.com/office/officeart/2005/8/layout/StepDownProcess"/>
    <dgm:cxn modelId="{585A880F-192A-4B7C-B2B8-1263358E4BD3}" type="presOf" srcId="{87A7F91C-6F6F-43B4-A57D-5A6E3A8498C6}" destId="{F01C6112-88B3-42BF-9325-A06216E474DA}" srcOrd="0" destOrd="0" presId="urn:microsoft.com/office/officeart/2005/8/layout/StepDownProcess"/>
    <dgm:cxn modelId="{AB426F18-1DF0-4196-B334-F769D12AFA69}" type="presOf" srcId="{A932090D-5C0B-454C-9E23-E63F91F107B2}" destId="{87E1B63C-74DA-43B6-8719-6D30BD6E0EB7}" srcOrd="0" destOrd="0" presId="urn:microsoft.com/office/officeart/2005/8/layout/StepDownProcess"/>
    <dgm:cxn modelId="{524DF535-49F4-4398-A597-FEAD788E6656}" srcId="{A932090D-5C0B-454C-9E23-E63F91F107B2}" destId="{87A7F91C-6F6F-43B4-A57D-5A6E3A8498C6}" srcOrd="0" destOrd="0" parTransId="{96D50127-1C47-4ACE-BA3A-69563648E793}" sibTransId="{3AB1F0EB-128E-4473-A0CE-01D3AC025E52}"/>
    <dgm:cxn modelId="{8EE4E861-496C-41A5-BC77-91BFE439B7EB}" type="presOf" srcId="{FC321DF3-72C4-48E6-B6B0-4DCF71BFAF4A}" destId="{42240C0E-9F8E-43B3-A06D-F6280C47CEAF}" srcOrd="0" destOrd="0" presId="urn:microsoft.com/office/officeart/2005/8/layout/StepDownProcess"/>
    <dgm:cxn modelId="{EF198362-CEAB-4235-B011-BC8F67E1AAF3}" srcId="{F115B2B1-DE4B-46AE-B152-157396DA5DF4}" destId="{6086ACE4-1C23-4D3F-8B53-89A3AAEF69D7}" srcOrd="0" destOrd="0" parTransId="{B850A2DA-7683-4A56-80ED-DD363D264000}" sibTransId="{D9C20005-BE89-42F5-BC9F-04B695D05750}"/>
    <dgm:cxn modelId="{36BCB456-D57C-4DEA-9033-7D3F672E9A29}" srcId="{F115B2B1-DE4B-46AE-B152-157396DA5DF4}" destId="{A932090D-5C0B-454C-9E23-E63F91F107B2}" srcOrd="1" destOrd="0" parTransId="{6BC9FF36-3787-4FEF-8B70-CFB876B0EC11}" sibTransId="{FD8FFCDC-8AAA-4B5A-A2AD-3C2943604CBD}"/>
    <dgm:cxn modelId="{4E3E0477-566B-4150-9010-191306796D40}" srcId="{6086ACE4-1C23-4D3F-8B53-89A3AAEF69D7}" destId="{39EF1E6D-7A43-469C-94BE-3CB3A10DD881}" srcOrd="0" destOrd="0" parTransId="{92F04CBE-D17D-4F08-A6DE-8F160A68A85A}" sibTransId="{1985BA4A-7BB3-4E4C-B039-7B965FBAC020}"/>
    <dgm:cxn modelId="{CDE1289F-171D-46FE-B4E8-571D739DEDAE}" type="presOf" srcId="{6086ACE4-1C23-4D3F-8B53-89A3AAEF69D7}" destId="{BE83810C-9E98-44B8-88AC-C7EDD6D1B0B5}" srcOrd="0" destOrd="0" presId="urn:microsoft.com/office/officeart/2005/8/layout/StepDownProcess"/>
    <dgm:cxn modelId="{2AC152B2-8D54-466E-8C76-647FEF185029}" srcId="{F115B2B1-DE4B-46AE-B152-157396DA5DF4}" destId="{FC321DF3-72C4-48E6-B6B0-4DCF71BFAF4A}" srcOrd="2" destOrd="0" parTransId="{37135B44-8940-4A52-82EC-5AC6AE722B67}" sibTransId="{DAE28141-E73E-4C45-AFED-DCE7C58F109A}"/>
    <dgm:cxn modelId="{BEA765B5-2F22-47C2-89EA-EA4F2C56578B}" type="presOf" srcId="{3597DAAF-C794-4F75-A154-6A440F25BC67}" destId="{3389E023-12DC-429E-B79D-D8320784B60B}" srcOrd="0" destOrd="0" presId="urn:microsoft.com/office/officeart/2005/8/layout/StepDownProcess"/>
    <dgm:cxn modelId="{A66A15D9-6CE1-47D4-8410-C0998E2DD094}" type="presOf" srcId="{39EF1E6D-7A43-469C-94BE-3CB3A10DD881}" destId="{59BD248F-84B8-452C-8E99-26846B0BF8C1}" srcOrd="0" destOrd="0" presId="urn:microsoft.com/office/officeart/2005/8/layout/StepDownProcess"/>
    <dgm:cxn modelId="{E4B136DA-B4D0-454E-998C-BC1B8E25C620}" srcId="{FC321DF3-72C4-48E6-B6B0-4DCF71BFAF4A}" destId="{3597DAAF-C794-4F75-A154-6A440F25BC67}" srcOrd="0" destOrd="0" parTransId="{E00291DC-EB6E-45F4-9F2A-E49CB450DF32}" sibTransId="{AD7FEF27-3E68-4DB1-A018-2111A1A6337B}"/>
    <dgm:cxn modelId="{B40469E9-AF94-4476-8649-9065AD1FF00B}" type="presParOf" srcId="{4521793A-571B-43D6-94FE-C78CE2A255CA}" destId="{6CC7663F-BADF-4739-8936-3572E8A5D11B}" srcOrd="0" destOrd="0" presId="urn:microsoft.com/office/officeart/2005/8/layout/StepDownProcess"/>
    <dgm:cxn modelId="{87DA04D5-8EBB-420D-AD19-6AFF5F70B4AC}" type="presParOf" srcId="{6CC7663F-BADF-4739-8936-3572E8A5D11B}" destId="{E2BCE877-5C85-4C5D-89CD-03B8C3D20945}" srcOrd="0" destOrd="0" presId="urn:microsoft.com/office/officeart/2005/8/layout/StepDownProcess"/>
    <dgm:cxn modelId="{85B6427F-45D0-4AAC-9441-2A1515D53AD7}" type="presParOf" srcId="{6CC7663F-BADF-4739-8936-3572E8A5D11B}" destId="{BE83810C-9E98-44B8-88AC-C7EDD6D1B0B5}" srcOrd="1" destOrd="0" presId="urn:microsoft.com/office/officeart/2005/8/layout/StepDownProcess"/>
    <dgm:cxn modelId="{80C7CF95-6BBE-4106-8A8E-B67BDCEEBA3A}" type="presParOf" srcId="{6CC7663F-BADF-4739-8936-3572E8A5D11B}" destId="{59BD248F-84B8-452C-8E99-26846B0BF8C1}" srcOrd="2" destOrd="0" presId="urn:microsoft.com/office/officeart/2005/8/layout/StepDownProcess"/>
    <dgm:cxn modelId="{217A9CAF-4E6B-42FC-897E-60F6A77D2841}" type="presParOf" srcId="{4521793A-571B-43D6-94FE-C78CE2A255CA}" destId="{90DE12BE-AE85-45F0-959E-02CCC7EE024C}" srcOrd="1" destOrd="0" presId="urn:microsoft.com/office/officeart/2005/8/layout/StepDownProcess"/>
    <dgm:cxn modelId="{BFBA0FEE-24A1-43B7-8A68-1E8000782AF3}" type="presParOf" srcId="{4521793A-571B-43D6-94FE-C78CE2A255CA}" destId="{3184CD0A-95E0-44A8-8BAA-FA5AFF1243BC}" srcOrd="2" destOrd="0" presId="urn:microsoft.com/office/officeart/2005/8/layout/StepDownProcess"/>
    <dgm:cxn modelId="{808C7D66-DD37-45B9-934A-68192093A483}" type="presParOf" srcId="{3184CD0A-95E0-44A8-8BAA-FA5AFF1243BC}" destId="{A74D63DB-30E0-4A3E-8F74-C0C61C7B9778}" srcOrd="0" destOrd="0" presId="urn:microsoft.com/office/officeart/2005/8/layout/StepDownProcess"/>
    <dgm:cxn modelId="{F5E5EA82-29ED-41EB-B7B3-072B19CF87A2}" type="presParOf" srcId="{3184CD0A-95E0-44A8-8BAA-FA5AFF1243BC}" destId="{87E1B63C-74DA-43B6-8719-6D30BD6E0EB7}" srcOrd="1" destOrd="0" presId="urn:microsoft.com/office/officeart/2005/8/layout/StepDownProcess"/>
    <dgm:cxn modelId="{D047BEBB-0B4B-4186-86B7-E0777FDAA461}" type="presParOf" srcId="{3184CD0A-95E0-44A8-8BAA-FA5AFF1243BC}" destId="{F01C6112-88B3-42BF-9325-A06216E474DA}" srcOrd="2" destOrd="0" presId="urn:microsoft.com/office/officeart/2005/8/layout/StepDownProcess"/>
    <dgm:cxn modelId="{C64B0BF1-3922-438D-A0FE-366AF81EF577}" type="presParOf" srcId="{4521793A-571B-43D6-94FE-C78CE2A255CA}" destId="{AB42C862-3D93-4C05-A330-2FF92B138296}" srcOrd="3" destOrd="0" presId="urn:microsoft.com/office/officeart/2005/8/layout/StepDownProcess"/>
    <dgm:cxn modelId="{77C80DB4-6560-4F16-886C-8BE77CAFAB10}" type="presParOf" srcId="{4521793A-571B-43D6-94FE-C78CE2A255CA}" destId="{2F924D1D-DD09-4F85-BCE6-5D83490C8D54}" srcOrd="4" destOrd="0" presId="urn:microsoft.com/office/officeart/2005/8/layout/StepDownProcess"/>
    <dgm:cxn modelId="{AF8527A3-846C-4EAF-BD97-C4F1C35B7BFF}" type="presParOf" srcId="{2F924D1D-DD09-4F85-BCE6-5D83490C8D54}" destId="{42240C0E-9F8E-43B3-A06D-F6280C47CEAF}" srcOrd="0" destOrd="0" presId="urn:microsoft.com/office/officeart/2005/8/layout/StepDownProcess"/>
    <dgm:cxn modelId="{A6DC0EF8-24AA-4EA0-8A1F-CEAFF3B961EB}" type="presParOf" srcId="{2F924D1D-DD09-4F85-BCE6-5D83490C8D54}" destId="{3389E023-12DC-429E-B79D-D8320784B60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E877-5C85-4C5D-89CD-03B8C3D20945}">
      <dsp:nvSpPr>
        <dsp:cNvPr id="0" name=""/>
        <dsp:cNvSpPr/>
      </dsp:nvSpPr>
      <dsp:spPr>
        <a:xfrm rot="5400000">
          <a:off x="229824" y="1687545"/>
          <a:ext cx="865121" cy="984910"/>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3810C-9E98-44B8-88AC-C7EDD6D1B0B5}">
      <dsp:nvSpPr>
        <dsp:cNvPr id="0" name=""/>
        <dsp:cNvSpPr/>
      </dsp:nvSpPr>
      <dsp:spPr>
        <a:xfrm>
          <a:off x="620" y="728540"/>
          <a:ext cx="1456355" cy="1019401"/>
        </a:xfrm>
        <a:prstGeom prst="roundRect">
          <a:avLst>
            <a:gd name="adj" fmla="val 1667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m</a:t>
          </a:r>
          <a:r>
            <a:rPr lang="en-US" sz="4200" kern="1200" baseline="30000" dirty="0"/>
            <a:t>3</a:t>
          </a:r>
          <a:endParaRPr lang="el-GR" sz="4200" kern="1200" baseline="30000" dirty="0"/>
        </a:p>
      </dsp:txBody>
      <dsp:txXfrm>
        <a:off x="50392" y="778312"/>
        <a:ext cx="1356811" cy="919857"/>
      </dsp:txXfrm>
    </dsp:sp>
    <dsp:sp modelId="{59BD248F-84B8-452C-8E99-26846B0BF8C1}">
      <dsp:nvSpPr>
        <dsp:cNvPr id="0" name=""/>
        <dsp:cNvSpPr/>
      </dsp:nvSpPr>
      <dsp:spPr>
        <a:xfrm>
          <a:off x="1456975" y="825764"/>
          <a:ext cx="1059214" cy="8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l-GR" sz="1500" kern="1200" dirty="0"/>
            <a:t>Κυβικό Μέτρο</a:t>
          </a:r>
        </a:p>
      </dsp:txBody>
      <dsp:txXfrm>
        <a:off x="1456975" y="825764"/>
        <a:ext cx="1059214" cy="823925"/>
      </dsp:txXfrm>
    </dsp:sp>
    <dsp:sp modelId="{A74D63DB-30E0-4A3E-8F74-C0C61C7B9778}">
      <dsp:nvSpPr>
        <dsp:cNvPr id="0" name=""/>
        <dsp:cNvSpPr/>
      </dsp:nvSpPr>
      <dsp:spPr>
        <a:xfrm rot="5400000">
          <a:off x="1437298" y="2832670"/>
          <a:ext cx="865121" cy="984910"/>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1B63C-74DA-43B6-8719-6D30BD6E0EB7}">
      <dsp:nvSpPr>
        <dsp:cNvPr id="0" name=""/>
        <dsp:cNvSpPr/>
      </dsp:nvSpPr>
      <dsp:spPr>
        <a:xfrm>
          <a:off x="1208093" y="1873665"/>
          <a:ext cx="1456355" cy="1019401"/>
        </a:xfrm>
        <a:prstGeom prst="roundRect">
          <a:avLst>
            <a:gd name="adj" fmla="val 1667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Nm</a:t>
          </a:r>
          <a:r>
            <a:rPr lang="en-US" sz="4200" kern="1200" baseline="30000" dirty="0"/>
            <a:t>3</a:t>
          </a:r>
          <a:endParaRPr lang="el-GR" sz="4200" kern="1200" dirty="0"/>
        </a:p>
      </dsp:txBody>
      <dsp:txXfrm>
        <a:off x="1257865" y="1923437"/>
        <a:ext cx="1356811" cy="919857"/>
      </dsp:txXfrm>
    </dsp:sp>
    <dsp:sp modelId="{F01C6112-88B3-42BF-9325-A06216E474DA}">
      <dsp:nvSpPr>
        <dsp:cNvPr id="0" name=""/>
        <dsp:cNvSpPr/>
      </dsp:nvSpPr>
      <dsp:spPr>
        <a:xfrm>
          <a:off x="2664449" y="1970888"/>
          <a:ext cx="1059214" cy="8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l-GR" sz="1500" kern="1200" dirty="0"/>
            <a:t>Κανονικό Κυβικό Μέτρο</a:t>
          </a:r>
        </a:p>
      </dsp:txBody>
      <dsp:txXfrm>
        <a:off x="2664449" y="1970888"/>
        <a:ext cx="1059214" cy="823925"/>
      </dsp:txXfrm>
    </dsp:sp>
    <dsp:sp modelId="{42240C0E-9F8E-43B3-A06D-F6280C47CEAF}">
      <dsp:nvSpPr>
        <dsp:cNvPr id="0" name=""/>
        <dsp:cNvSpPr/>
      </dsp:nvSpPr>
      <dsp:spPr>
        <a:xfrm>
          <a:off x="2415567" y="3018790"/>
          <a:ext cx="1456355" cy="1019401"/>
        </a:xfrm>
        <a:prstGeom prst="roundRect">
          <a:avLst>
            <a:gd name="adj" fmla="val 1667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KWh</a:t>
          </a:r>
          <a:endParaRPr lang="el-GR" sz="4200" kern="1200" dirty="0"/>
        </a:p>
      </dsp:txBody>
      <dsp:txXfrm>
        <a:off x="2465339" y="3068562"/>
        <a:ext cx="1356811" cy="919857"/>
      </dsp:txXfrm>
    </dsp:sp>
    <dsp:sp modelId="{3389E023-12DC-429E-B79D-D8320784B60B}">
      <dsp:nvSpPr>
        <dsp:cNvPr id="0" name=""/>
        <dsp:cNvSpPr/>
      </dsp:nvSpPr>
      <dsp:spPr>
        <a:xfrm>
          <a:off x="3871923" y="3116013"/>
          <a:ext cx="1059214" cy="8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l-GR" sz="1200" kern="1200" dirty="0"/>
            <a:t>Κιλοβατώρες</a:t>
          </a:r>
        </a:p>
      </dsp:txBody>
      <dsp:txXfrm>
        <a:off x="3871923" y="3116013"/>
        <a:ext cx="1059214" cy="8239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6C9DB1-B418-4AF5-BCB1-9E7D8823E660}"/>
              </a:ext>
            </a:extLst>
          </p:cNvPr>
          <p:cNvSpPr>
            <a:spLocks noGrp="1"/>
          </p:cNvSpPr>
          <p:nvPr>
            <p:ph type="hdr" sz="quarter"/>
          </p:nvPr>
        </p:nvSpPr>
        <p:spPr>
          <a:xfrm>
            <a:off x="0" y="2"/>
            <a:ext cx="2949152" cy="499192"/>
          </a:xfrm>
          <a:prstGeom prst="rect">
            <a:avLst/>
          </a:prstGeom>
        </p:spPr>
        <p:txBody>
          <a:bodyPr vert="horz" lIns="91541" tIns="45770" rIns="91541" bIns="45770" rtlCol="0"/>
          <a:lstStyle>
            <a:lvl1pPr algn="l">
              <a:defRPr sz="1200"/>
            </a:lvl1pPr>
          </a:lstStyle>
          <a:p>
            <a:endParaRPr lang="el-GR"/>
          </a:p>
        </p:txBody>
      </p:sp>
      <p:sp>
        <p:nvSpPr>
          <p:cNvPr id="3" name="Date Placeholder 2">
            <a:extLst>
              <a:ext uri="{FF2B5EF4-FFF2-40B4-BE49-F238E27FC236}">
                <a16:creationId xmlns:a16="http://schemas.microsoft.com/office/drawing/2014/main" id="{DF434E1C-752A-48D8-9B46-59E8431743B3}"/>
              </a:ext>
            </a:extLst>
          </p:cNvPr>
          <p:cNvSpPr>
            <a:spLocks noGrp="1"/>
          </p:cNvSpPr>
          <p:nvPr>
            <p:ph type="dt" sz="quarter" idx="1"/>
          </p:nvPr>
        </p:nvSpPr>
        <p:spPr>
          <a:xfrm>
            <a:off x="3854872" y="2"/>
            <a:ext cx="2949152" cy="499192"/>
          </a:xfrm>
          <a:prstGeom prst="rect">
            <a:avLst/>
          </a:prstGeom>
        </p:spPr>
        <p:txBody>
          <a:bodyPr vert="horz" lIns="91541" tIns="45770" rIns="91541" bIns="45770" rtlCol="0"/>
          <a:lstStyle>
            <a:lvl1pPr algn="r">
              <a:defRPr sz="1200"/>
            </a:lvl1pPr>
          </a:lstStyle>
          <a:p>
            <a:fld id="{9A57F72D-3969-428B-BDE4-31B6426DAD9B}" type="datetimeFigureOut">
              <a:rPr lang="el-GR" smtClean="0"/>
              <a:t>15/11/2023</a:t>
            </a:fld>
            <a:endParaRPr lang="el-GR"/>
          </a:p>
        </p:txBody>
      </p:sp>
      <p:sp>
        <p:nvSpPr>
          <p:cNvPr id="4" name="Footer Placeholder 3">
            <a:extLst>
              <a:ext uri="{FF2B5EF4-FFF2-40B4-BE49-F238E27FC236}">
                <a16:creationId xmlns:a16="http://schemas.microsoft.com/office/drawing/2014/main" id="{89D194C5-F25E-48AD-AAD6-F8F52C4C8F29}"/>
              </a:ext>
            </a:extLst>
          </p:cNvPr>
          <p:cNvSpPr>
            <a:spLocks noGrp="1"/>
          </p:cNvSpPr>
          <p:nvPr>
            <p:ph type="ftr" sz="quarter" idx="2"/>
          </p:nvPr>
        </p:nvSpPr>
        <p:spPr>
          <a:xfrm>
            <a:off x="0" y="9444908"/>
            <a:ext cx="2949152" cy="499192"/>
          </a:xfrm>
          <a:prstGeom prst="rect">
            <a:avLst/>
          </a:prstGeom>
        </p:spPr>
        <p:txBody>
          <a:bodyPr vert="horz" lIns="91541" tIns="45770" rIns="91541" bIns="4577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9E9116F1-4366-4F6D-A2C5-A8C77166A9F2}"/>
              </a:ext>
            </a:extLst>
          </p:cNvPr>
          <p:cNvSpPr>
            <a:spLocks noGrp="1"/>
          </p:cNvSpPr>
          <p:nvPr>
            <p:ph type="sldNum" sz="quarter" idx="3"/>
          </p:nvPr>
        </p:nvSpPr>
        <p:spPr>
          <a:xfrm>
            <a:off x="3854872" y="9444908"/>
            <a:ext cx="2949152" cy="499192"/>
          </a:xfrm>
          <a:prstGeom prst="rect">
            <a:avLst/>
          </a:prstGeom>
        </p:spPr>
        <p:txBody>
          <a:bodyPr vert="horz" lIns="91541" tIns="45770" rIns="91541" bIns="45770" rtlCol="0" anchor="b"/>
          <a:lstStyle>
            <a:lvl1pPr algn="r">
              <a:defRPr sz="1200"/>
            </a:lvl1pPr>
          </a:lstStyle>
          <a:p>
            <a:fld id="{74766CF9-7B29-435A-ACA2-0ACF9A29449D}" type="slidenum">
              <a:rPr lang="el-GR" smtClean="0"/>
              <a:t>‹#›</a:t>
            </a:fld>
            <a:endParaRPr lang="el-GR"/>
          </a:p>
        </p:txBody>
      </p:sp>
    </p:spTree>
    <p:extLst>
      <p:ext uri="{BB962C8B-B14F-4D97-AF65-F5344CB8AC3E}">
        <p14:creationId xmlns:p14="http://schemas.microsoft.com/office/powerpoint/2010/main" val="346342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541" tIns="45770" rIns="91541" bIns="45770" rtlCol="0"/>
          <a:lstStyle>
            <a:lvl1pPr algn="l">
              <a:defRPr sz="1200"/>
            </a:lvl1pPr>
          </a:lstStyle>
          <a:p>
            <a:endParaRPr lang="el-GR"/>
          </a:p>
        </p:txBody>
      </p:sp>
      <p:sp>
        <p:nvSpPr>
          <p:cNvPr id="3" name="Date Placeholder 2"/>
          <p:cNvSpPr>
            <a:spLocks noGrp="1"/>
          </p:cNvSpPr>
          <p:nvPr>
            <p:ph type="dt" idx="1"/>
          </p:nvPr>
        </p:nvSpPr>
        <p:spPr>
          <a:xfrm>
            <a:off x="3854940" y="0"/>
            <a:ext cx="2949099" cy="498932"/>
          </a:xfrm>
          <a:prstGeom prst="rect">
            <a:avLst/>
          </a:prstGeom>
        </p:spPr>
        <p:txBody>
          <a:bodyPr vert="horz" lIns="91541" tIns="45770" rIns="91541" bIns="45770" rtlCol="0"/>
          <a:lstStyle>
            <a:lvl1pPr algn="r">
              <a:defRPr sz="1200"/>
            </a:lvl1pPr>
          </a:lstStyle>
          <a:p>
            <a:fld id="{F0B21C30-AC81-4614-9B63-40845093ECCB}" type="datetimeFigureOut">
              <a:rPr lang="el-GR" smtClean="0"/>
              <a:t>15/11/2023</a:t>
            </a:fld>
            <a:endParaRPr lang="el-GR"/>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41" tIns="45770" rIns="91541" bIns="45770" rtlCol="0" anchor="ctr"/>
          <a:lstStyle/>
          <a:p>
            <a:endParaRPr lang="el-GR"/>
          </a:p>
        </p:txBody>
      </p:sp>
      <p:sp>
        <p:nvSpPr>
          <p:cNvPr id="5" name="Notes Placeholder 4"/>
          <p:cNvSpPr>
            <a:spLocks noGrp="1"/>
          </p:cNvSpPr>
          <p:nvPr>
            <p:ph type="body" sz="quarter" idx="3"/>
          </p:nvPr>
        </p:nvSpPr>
        <p:spPr>
          <a:xfrm>
            <a:off x="680562" y="4785597"/>
            <a:ext cx="5444490" cy="3915490"/>
          </a:xfrm>
          <a:prstGeom prst="rect">
            <a:avLst/>
          </a:prstGeom>
        </p:spPr>
        <p:txBody>
          <a:bodyPr vert="horz" lIns="91541" tIns="45770" rIns="91541" bIns="457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445170"/>
            <a:ext cx="2949099" cy="498931"/>
          </a:xfrm>
          <a:prstGeom prst="rect">
            <a:avLst/>
          </a:prstGeom>
        </p:spPr>
        <p:txBody>
          <a:bodyPr vert="horz" lIns="91541" tIns="45770" rIns="91541" bIns="45770" rtlCol="0" anchor="b"/>
          <a:lstStyle>
            <a:lvl1pPr algn="l">
              <a:defRPr sz="1200"/>
            </a:lvl1pPr>
          </a:lstStyle>
          <a:p>
            <a:endParaRPr lang="el-GR"/>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541" tIns="45770" rIns="91541" bIns="45770" rtlCol="0" anchor="b"/>
          <a:lstStyle>
            <a:lvl1pPr algn="r">
              <a:defRPr sz="1200"/>
            </a:lvl1pPr>
          </a:lstStyle>
          <a:p>
            <a:fld id="{BADED891-9679-4E43-87FA-5506D39F79F4}" type="slidenum">
              <a:rPr lang="el-GR" smtClean="0"/>
              <a:t>‹#›</a:t>
            </a:fld>
            <a:endParaRPr lang="el-GR"/>
          </a:p>
        </p:txBody>
      </p:sp>
    </p:spTree>
    <p:extLst>
      <p:ext uri="{BB962C8B-B14F-4D97-AF65-F5344CB8AC3E}">
        <p14:creationId xmlns:p14="http://schemas.microsoft.com/office/powerpoint/2010/main" val="292480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110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8888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E5DF0F-8F52-4B0A-81CF-A00B6515391B}"/>
              </a:ext>
            </a:extLst>
          </p:cNvPr>
          <p:cNvSpPr/>
          <p:nvPr userDrawn="1"/>
        </p:nvSpPr>
        <p:spPr>
          <a:xfrm>
            <a:off x="904875" y="735013"/>
            <a:ext cx="1027213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a:extLst>
              <a:ext uri="{FF2B5EF4-FFF2-40B4-BE49-F238E27FC236}">
                <a16:creationId xmlns:a16="http://schemas.microsoft.com/office/drawing/2014/main" id="{A402396C-9F17-49EE-AB12-5A067C093680}"/>
              </a:ext>
            </a:extLst>
          </p:cNvPr>
          <p:cNvSpPr>
            <a:spLocks noGrp="1"/>
          </p:cNvSpPr>
          <p:nvPr>
            <p:ph type="ctrTitle"/>
          </p:nvPr>
        </p:nvSpPr>
        <p:spPr>
          <a:xfrm>
            <a:off x="1524000" y="1122363"/>
            <a:ext cx="9144000" cy="2387600"/>
          </a:xfrm>
        </p:spPr>
        <p:txBody>
          <a:bodyPr anchor="b">
            <a:normAutofit/>
          </a:bodyPr>
          <a:lstStyle>
            <a:lvl1pPr algn="ctr">
              <a:defRPr sz="4000" b="1">
                <a:latin typeface="+mn-lt"/>
              </a:defRPr>
            </a:lvl1pPr>
          </a:lstStyle>
          <a:p>
            <a:r>
              <a:rPr lang="en-US"/>
              <a:t>Click to edit Master title style</a:t>
            </a:r>
            <a:endParaRPr lang="el-GR"/>
          </a:p>
        </p:txBody>
      </p:sp>
      <p:sp>
        <p:nvSpPr>
          <p:cNvPr id="3" name="Subtitle 2">
            <a:extLst>
              <a:ext uri="{FF2B5EF4-FFF2-40B4-BE49-F238E27FC236}">
                <a16:creationId xmlns:a16="http://schemas.microsoft.com/office/drawing/2014/main" id="{96C58716-18FF-4FF4-9E12-B3E873FF18E9}"/>
              </a:ext>
            </a:extLst>
          </p:cNvPr>
          <p:cNvSpPr>
            <a:spLocks noGrp="1"/>
          </p:cNvSpPr>
          <p:nvPr>
            <p:ph type="subTitle" idx="1"/>
          </p:nvPr>
        </p:nvSpPr>
        <p:spPr>
          <a:xfrm>
            <a:off x="1524000" y="359441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0C3562BD-0940-45C5-BE82-32B55F38FCF3}"/>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dirty="0"/>
          </a:p>
        </p:txBody>
      </p:sp>
      <p:sp>
        <p:nvSpPr>
          <p:cNvPr id="5" name="Footer Placeholder 4">
            <a:extLst>
              <a:ext uri="{FF2B5EF4-FFF2-40B4-BE49-F238E27FC236}">
                <a16:creationId xmlns:a16="http://schemas.microsoft.com/office/drawing/2014/main" id="{74CC9E76-C5C9-4BCF-A514-C5E431D21DC9}"/>
              </a:ext>
            </a:extLst>
          </p:cNvPr>
          <p:cNvSpPr>
            <a:spLocks noGrp="1"/>
          </p:cNvSpPr>
          <p:nvPr>
            <p:ph type="ftr" sz="quarter" idx="11"/>
          </p:nvPr>
        </p:nvSpPr>
        <p:spPr>
          <a:xfrm>
            <a:off x="4038600" y="6356350"/>
            <a:ext cx="4114800" cy="365125"/>
          </a:xfrm>
          <a:prstGeom prst="rect">
            <a:avLst/>
          </a:prstGeom>
        </p:spPr>
        <p:txBody>
          <a:bodyPr/>
          <a:lstStyle/>
          <a:p>
            <a:endParaRPr lang="el-GR" dirty="0"/>
          </a:p>
        </p:txBody>
      </p:sp>
      <p:sp>
        <p:nvSpPr>
          <p:cNvPr id="6" name="Slide Number Placeholder 5">
            <a:extLst>
              <a:ext uri="{FF2B5EF4-FFF2-40B4-BE49-F238E27FC236}">
                <a16:creationId xmlns:a16="http://schemas.microsoft.com/office/drawing/2014/main" id="{92306D93-54F8-4A48-B61F-9D0395050C4C}"/>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152205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5C32-AACF-4129-8E4F-DEF27B0638D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CFA1E5AB-225B-4E8D-8369-BC867A13EFC7}"/>
              </a:ext>
            </a:extLst>
          </p:cNvPr>
          <p:cNvSpPr>
            <a:spLocks noGrp="1"/>
          </p:cNvSpPr>
          <p:nvPr>
            <p:ph type="body" orient="vert" idx="1"/>
          </p:nvPr>
        </p:nvSpPr>
        <p:spPr>
          <a:xfrm>
            <a:off x="838200" y="1280978"/>
            <a:ext cx="10515600" cy="489598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Slide Number Placeholder 5">
            <a:extLst>
              <a:ext uri="{FF2B5EF4-FFF2-40B4-BE49-F238E27FC236}">
                <a16:creationId xmlns:a16="http://schemas.microsoft.com/office/drawing/2014/main" id="{86EEA60E-0773-4B63-9DF0-5B6CC6731778}"/>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76646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402A9-74DD-420C-8D09-8BFC36B53B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7FF6FFE-9F6A-4879-8211-004EDF08BB0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D16B3-48B4-46B8-A239-5538125A087C}"/>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a:p>
        </p:txBody>
      </p:sp>
      <p:sp>
        <p:nvSpPr>
          <p:cNvPr id="6" name="Slide Number Placeholder 5">
            <a:extLst>
              <a:ext uri="{FF2B5EF4-FFF2-40B4-BE49-F238E27FC236}">
                <a16:creationId xmlns:a16="http://schemas.microsoft.com/office/drawing/2014/main" id="{2B6E3BA8-ECBA-4E2E-AD48-1C270607B14F}"/>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339800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F43A-BFFF-4536-8F53-7F2A7E1D5E53}"/>
              </a:ext>
            </a:extLst>
          </p:cNvPr>
          <p:cNvSpPr>
            <a:spLocks noGrp="1"/>
          </p:cNvSpPr>
          <p:nvPr>
            <p:ph type="ctrTitle" hasCustomPrompt="1"/>
          </p:nvPr>
        </p:nvSpPr>
        <p:spPr>
          <a:xfrm>
            <a:off x="610732" y="346176"/>
            <a:ext cx="10970534" cy="670812"/>
          </a:xfrm>
        </p:spPr>
        <p:txBody>
          <a:bodyPr anchor="b">
            <a:normAutofit/>
          </a:bodyPr>
          <a:lstStyle>
            <a:lvl1pPr algn="l">
              <a:defRPr sz="3000">
                <a:solidFill>
                  <a:srgbClr val="6D6E77"/>
                </a:solidFill>
                <a:latin typeface="Arial" panose="020B0604020202020204" pitchFamily="34" charset="0"/>
                <a:cs typeface="Arial" panose="020B0604020202020204" pitchFamily="34" charset="0"/>
              </a:defRPr>
            </a:lvl1pPr>
          </a:lstStyle>
          <a:p>
            <a:r>
              <a:rPr lang="en-US" dirty="0"/>
              <a:t>Title</a:t>
            </a:r>
          </a:p>
        </p:txBody>
      </p:sp>
      <p:cxnSp>
        <p:nvCxnSpPr>
          <p:cNvPr id="4" name="Straight Connector 3">
            <a:extLst>
              <a:ext uri="{FF2B5EF4-FFF2-40B4-BE49-F238E27FC236}">
                <a16:creationId xmlns:a16="http://schemas.microsoft.com/office/drawing/2014/main" id="{7DB20C24-D530-440D-B9AF-D298801B53F1}"/>
              </a:ext>
            </a:extLst>
          </p:cNvPr>
          <p:cNvCxnSpPr>
            <a:cxnSpLocks/>
          </p:cNvCxnSpPr>
          <p:nvPr userDrawn="1"/>
        </p:nvCxnSpPr>
        <p:spPr>
          <a:xfrm flipV="1">
            <a:off x="610732" y="1016988"/>
            <a:ext cx="10970535" cy="1"/>
          </a:xfrm>
          <a:prstGeom prst="line">
            <a:avLst/>
          </a:prstGeom>
          <a:ln w="28575">
            <a:solidFill>
              <a:srgbClr val="CF003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615310-9DBA-45F3-ADE1-4AFEEBA74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3805" y="6150513"/>
            <a:ext cx="6139204" cy="835224"/>
          </a:xfrm>
          <a:prstGeom prst="rect">
            <a:avLst/>
          </a:prstGeom>
        </p:spPr>
      </p:pic>
      <p:sp>
        <p:nvSpPr>
          <p:cNvPr id="6" name="Content Placeholder 2">
            <a:extLst>
              <a:ext uri="{FF2B5EF4-FFF2-40B4-BE49-F238E27FC236}">
                <a16:creationId xmlns:a16="http://schemas.microsoft.com/office/drawing/2014/main" id="{E9C5D116-A204-4993-97FC-BF2C33082CFF}"/>
              </a:ext>
            </a:extLst>
          </p:cNvPr>
          <p:cNvSpPr>
            <a:spLocks noGrp="1"/>
          </p:cNvSpPr>
          <p:nvPr>
            <p:ph idx="1"/>
          </p:nvPr>
        </p:nvSpPr>
        <p:spPr>
          <a:xfrm>
            <a:off x="610731" y="1561830"/>
            <a:ext cx="10970535" cy="4190041"/>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endParaRPr lang="en-US" dirty="0"/>
          </a:p>
          <a:p>
            <a:pPr lvl="0"/>
            <a:endParaRPr lang="en-US" dirty="0"/>
          </a:p>
        </p:txBody>
      </p:sp>
    </p:spTree>
    <p:extLst>
      <p:ext uri="{BB962C8B-B14F-4D97-AF65-F5344CB8AC3E}">
        <p14:creationId xmlns:p14="http://schemas.microsoft.com/office/powerpoint/2010/main" val="8535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6408" y="5843015"/>
            <a:ext cx="1763268" cy="8595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85216" y="976833"/>
            <a:ext cx="11087100" cy="13111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611886" y="1017269"/>
            <a:ext cx="10970895" cy="0"/>
          </a:xfrm>
          <a:custGeom>
            <a:avLst/>
            <a:gdLst/>
            <a:ahLst/>
            <a:cxnLst/>
            <a:rect l="l" t="t" r="r" b="b"/>
            <a:pathLst>
              <a:path w="10970895">
                <a:moveTo>
                  <a:pt x="0" y="0"/>
                </a:moveTo>
                <a:lnTo>
                  <a:pt x="10970514" y="0"/>
                </a:lnTo>
              </a:path>
            </a:pathLst>
          </a:custGeom>
          <a:ln w="28956">
            <a:solidFill>
              <a:srgbClr val="CF003C"/>
            </a:solidFill>
          </a:ln>
        </p:spPr>
        <p:txBody>
          <a:bodyPr wrap="square" lIns="0" tIns="0" rIns="0" bIns="0" rtlCol="0"/>
          <a:lstStyle/>
          <a:p>
            <a:endParaRPr/>
          </a:p>
        </p:txBody>
      </p:sp>
      <p:sp>
        <p:nvSpPr>
          <p:cNvPr id="19" name="bk object 19"/>
          <p:cNvSpPr/>
          <p:nvPr/>
        </p:nvSpPr>
        <p:spPr>
          <a:xfrm>
            <a:off x="6193535" y="6150864"/>
            <a:ext cx="5998463" cy="70713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rgbClr val="6C6D77"/>
                </a:solidFill>
                <a:latin typeface="Arial"/>
                <a:cs typeface="Arial"/>
              </a:defRPr>
            </a:lvl1pPr>
          </a:lstStyle>
          <a:p>
            <a:endParaRPr/>
          </a:p>
        </p:txBody>
      </p:sp>
      <p:sp>
        <p:nvSpPr>
          <p:cNvPr id="3" name="Holder 3"/>
          <p:cNvSpPr>
            <a:spLocks noGrp="1"/>
          </p:cNvSpPr>
          <p:nvPr>
            <p:ph sz="half" idx="2"/>
          </p:nvPr>
        </p:nvSpPr>
        <p:spPr>
          <a:xfrm>
            <a:off x="806907" y="1769292"/>
            <a:ext cx="4598035" cy="3455670"/>
          </a:xfrm>
          <a:prstGeom prst="rect">
            <a:avLst/>
          </a:prstGeom>
        </p:spPr>
        <p:txBody>
          <a:bodyPr wrap="square" lIns="0" tIns="0" rIns="0" bIns="0">
            <a:spAutoFit/>
          </a:bodyPr>
          <a:lstStyle>
            <a:lvl1pPr>
              <a:defRPr sz="1800" b="1" i="0">
                <a:solidFill>
                  <a:srgbClr val="6C6D70"/>
                </a:solidFill>
                <a:latin typeface="Arial"/>
                <a:cs typeface="Arial"/>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177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F2F9-11C2-409B-BDF3-459337847C7E}"/>
              </a:ext>
            </a:extLst>
          </p:cNvPr>
          <p:cNvSpPr>
            <a:spLocks noGrp="1"/>
          </p:cNvSpPr>
          <p:nvPr>
            <p:ph type="title"/>
          </p:nvPr>
        </p:nvSpPr>
        <p:spPr>
          <a:xfrm>
            <a:off x="838200" y="365125"/>
            <a:ext cx="10515600" cy="617855"/>
          </a:xfrm>
        </p:spPr>
        <p:txBody>
          <a:bodyPr/>
          <a:lstStyle>
            <a:lvl1pPr>
              <a:defRPr>
                <a:latin typeface="Trebuchet MS" panose="020B06030202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94F89700-4009-4D26-BF82-D087CB7E90D7}"/>
              </a:ext>
            </a:extLst>
          </p:cNvPr>
          <p:cNvSpPr>
            <a:spLocks noGrp="1"/>
          </p:cNvSpPr>
          <p:nvPr>
            <p:ph idx="1"/>
          </p:nvPr>
        </p:nvSpPr>
        <p:spPr>
          <a:xfrm>
            <a:off x="838200" y="1280978"/>
            <a:ext cx="10515600" cy="489598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117F134-BF35-4510-99F7-3858DED10175}"/>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a:p>
        </p:txBody>
      </p:sp>
      <p:sp>
        <p:nvSpPr>
          <p:cNvPr id="5" name="Footer Placeholder 4">
            <a:extLst>
              <a:ext uri="{FF2B5EF4-FFF2-40B4-BE49-F238E27FC236}">
                <a16:creationId xmlns:a16="http://schemas.microsoft.com/office/drawing/2014/main" id="{9FD178CF-E05F-4527-A77C-BF29423F8C6A}"/>
              </a:ext>
            </a:extLst>
          </p:cNvPr>
          <p:cNvSpPr>
            <a:spLocks noGrp="1"/>
          </p:cNvSpPr>
          <p:nvPr>
            <p:ph type="ftr" sz="quarter" idx="11"/>
          </p:nvPr>
        </p:nvSpPr>
        <p:spPr>
          <a:xfrm>
            <a:off x="2324319" y="6356350"/>
            <a:ext cx="7452000" cy="365125"/>
          </a:xfrm>
          <a:prstGeom prst="rect">
            <a:avLst/>
          </a:prstGeom>
        </p:spPr>
        <p:txBody>
          <a:bodyPr/>
          <a:lstStyle/>
          <a:p>
            <a:endParaRPr lang="el-GR"/>
          </a:p>
        </p:txBody>
      </p:sp>
      <p:sp>
        <p:nvSpPr>
          <p:cNvPr id="6" name="Slide Number Placeholder 5">
            <a:extLst>
              <a:ext uri="{FF2B5EF4-FFF2-40B4-BE49-F238E27FC236}">
                <a16:creationId xmlns:a16="http://schemas.microsoft.com/office/drawing/2014/main" id="{C3A9E24C-6F4C-4DF2-932E-C3D17C8D5212}"/>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12001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85BC-64AE-4B82-803C-86F4D7FFF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ED156D48-8FD9-4638-B955-1302557ABD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967584-C966-43DF-BFB4-631FA74879EA}"/>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a:p>
        </p:txBody>
      </p:sp>
      <p:sp>
        <p:nvSpPr>
          <p:cNvPr id="5" name="Footer Placeholder 4">
            <a:extLst>
              <a:ext uri="{FF2B5EF4-FFF2-40B4-BE49-F238E27FC236}">
                <a16:creationId xmlns:a16="http://schemas.microsoft.com/office/drawing/2014/main" id="{A1340E9A-6A75-498D-AB75-6D7BFDF4FA74}"/>
              </a:ext>
            </a:extLst>
          </p:cNvPr>
          <p:cNvSpPr>
            <a:spLocks noGrp="1"/>
          </p:cNvSpPr>
          <p:nvPr>
            <p:ph type="ftr" sz="quarter" idx="11"/>
          </p:nvPr>
        </p:nvSpPr>
        <p:spPr>
          <a:xfrm>
            <a:off x="2324319" y="6356350"/>
            <a:ext cx="7452000" cy="365125"/>
          </a:xfrm>
          <a:prstGeom prst="rect">
            <a:avLst/>
          </a:prstGeom>
        </p:spPr>
        <p:txBody>
          <a:bodyPr/>
          <a:lstStyle/>
          <a:p>
            <a:endParaRPr lang="el-GR"/>
          </a:p>
        </p:txBody>
      </p:sp>
      <p:sp>
        <p:nvSpPr>
          <p:cNvPr id="6" name="Slide Number Placeholder 5">
            <a:extLst>
              <a:ext uri="{FF2B5EF4-FFF2-40B4-BE49-F238E27FC236}">
                <a16:creationId xmlns:a16="http://schemas.microsoft.com/office/drawing/2014/main" id="{ADA30674-4C7C-4C65-ABFC-A148A06566BE}"/>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5454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E7BE-3663-4968-90C5-E0683CDCCEB9}"/>
              </a:ext>
            </a:extLst>
          </p:cNvPr>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ECBA323B-4E22-4743-950B-DBDB9CD64AE6}"/>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5AA2795D-3CAB-4C83-83AC-7FC5DA4D8CC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7FF1D9EA-D693-4ADC-A38D-C7346831BD9D}"/>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a:p>
        </p:txBody>
      </p:sp>
      <p:sp>
        <p:nvSpPr>
          <p:cNvPr id="6" name="Footer Placeholder 5">
            <a:extLst>
              <a:ext uri="{FF2B5EF4-FFF2-40B4-BE49-F238E27FC236}">
                <a16:creationId xmlns:a16="http://schemas.microsoft.com/office/drawing/2014/main" id="{ABB4810C-7A51-4C03-A108-C44BC29D249A}"/>
              </a:ext>
            </a:extLst>
          </p:cNvPr>
          <p:cNvSpPr>
            <a:spLocks noGrp="1"/>
          </p:cNvSpPr>
          <p:nvPr>
            <p:ph type="ftr" sz="quarter" idx="11"/>
          </p:nvPr>
        </p:nvSpPr>
        <p:spPr>
          <a:xfrm>
            <a:off x="2324319" y="6356350"/>
            <a:ext cx="7452000" cy="365125"/>
          </a:xfrm>
          <a:prstGeom prst="rect">
            <a:avLst/>
          </a:prstGeom>
        </p:spPr>
        <p:txBody>
          <a:bodyPr/>
          <a:lstStyle/>
          <a:p>
            <a:endParaRPr lang="el-GR"/>
          </a:p>
        </p:txBody>
      </p:sp>
      <p:sp>
        <p:nvSpPr>
          <p:cNvPr id="7" name="Slide Number Placeholder 6">
            <a:extLst>
              <a:ext uri="{FF2B5EF4-FFF2-40B4-BE49-F238E27FC236}">
                <a16:creationId xmlns:a16="http://schemas.microsoft.com/office/drawing/2014/main" id="{042BA72E-6A01-495B-A142-BB48F06AF5DD}"/>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353607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A495-6E70-4313-BEDB-70C6028E0407}"/>
              </a:ext>
            </a:extLst>
          </p:cNvPr>
          <p:cNvSpPr>
            <a:spLocks noGrp="1"/>
          </p:cNvSpPr>
          <p:nvPr>
            <p:ph type="title"/>
          </p:nvPr>
        </p:nvSpPr>
        <p:spPr>
          <a:xfrm>
            <a:off x="839788" y="365125"/>
            <a:ext cx="10515600" cy="1325563"/>
          </a:xfrm>
        </p:spPr>
        <p:txBody>
          <a:bodyPr/>
          <a:lstStyle>
            <a:lvl1pPr>
              <a:defRPr>
                <a:latin typeface="Trebuchet MS" panose="020B0603020202020204" pitchFamily="34" charset="0"/>
              </a:defRPr>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4689D32-2865-44C6-856A-0DF312B4E1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D9A9DD-46DD-4F32-8FDF-A414CAD3EAD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525E8AC1-5E92-4539-8AF1-9AEEB73948B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80507-7B1F-4979-9925-6FC95ECF68D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CD6648FB-07C8-4D72-8CB9-1F280792FB69}"/>
              </a:ext>
            </a:extLst>
          </p:cNvPr>
          <p:cNvSpPr>
            <a:spLocks noGrp="1"/>
          </p:cNvSpPr>
          <p:nvPr>
            <p:ph type="dt" sz="half" idx="10"/>
          </p:nvPr>
        </p:nvSpPr>
        <p:spPr>
          <a:xfrm>
            <a:off x="1277004" y="6356350"/>
            <a:ext cx="2304395" cy="365125"/>
          </a:xfrm>
          <a:prstGeom prst="rect">
            <a:avLst/>
          </a:prstGeom>
        </p:spPr>
        <p:txBody>
          <a:bodyPr/>
          <a:lstStyle/>
          <a:p>
            <a:fld id="{B38B6B51-B858-4C34-B939-870F0D372332}" type="datetimeFigureOut">
              <a:rPr lang="el-GR" smtClean="0"/>
              <a:t>15/11/2023</a:t>
            </a:fld>
            <a:endParaRPr lang="el-GR"/>
          </a:p>
        </p:txBody>
      </p:sp>
      <p:sp>
        <p:nvSpPr>
          <p:cNvPr id="8" name="Footer Placeholder 7">
            <a:extLst>
              <a:ext uri="{FF2B5EF4-FFF2-40B4-BE49-F238E27FC236}">
                <a16:creationId xmlns:a16="http://schemas.microsoft.com/office/drawing/2014/main" id="{A52472A7-17FF-47DB-8308-F75AB721E6AE}"/>
              </a:ext>
            </a:extLst>
          </p:cNvPr>
          <p:cNvSpPr>
            <a:spLocks noGrp="1"/>
          </p:cNvSpPr>
          <p:nvPr>
            <p:ph type="ftr" sz="quarter" idx="11"/>
          </p:nvPr>
        </p:nvSpPr>
        <p:spPr>
          <a:xfrm>
            <a:off x="2324319" y="6356350"/>
            <a:ext cx="7452000" cy="365125"/>
          </a:xfrm>
          <a:prstGeom prst="rect">
            <a:avLst/>
          </a:prstGeom>
        </p:spPr>
        <p:txBody>
          <a:bodyPr/>
          <a:lstStyle/>
          <a:p>
            <a:endParaRPr lang="el-GR"/>
          </a:p>
        </p:txBody>
      </p:sp>
      <p:sp>
        <p:nvSpPr>
          <p:cNvPr id="9" name="Slide Number Placeholder 8">
            <a:extLst>
              <a:ext uri="{FF2B5EF4-FFF2-40B4-BE49-F238E27FC236}">
                <a16:creationId xmlns:a16="http://schemas.microsoft.com/office/drawing/2014/main" id="{E8670FB0-F0A4-4CC8-BC8A-7021A5BE2760}"/>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119820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B249-BA7D-496D-9B59-D2661D6A85B1}"/>
              </a:ext>
            </a:extLst>
          </p:cNvPr>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endParaRPr lang="el-GR"/>
          </a:p>
        </p:txBody>
      </p:sp>
    </p:spTree>
    <p:extLst>
      <p:ext uri="{BB962C8B-B14F-4D97-AF65-F5344CB8AC3E}">
        <p14:creationId xmlns:p14="http://schemas.microsoft.com/office/powerpoint/2010/main" val="159132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9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71CF-C0E2-4C26-BD21-9F269A7F7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D52C5DD2-94DA-48AB-B046-9FC000DD8D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5E1ACC39-16E7-4918-871D-65AC45EA13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55D202CB-62C3-44C5-B429-733F164C93A5}"/>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194741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6761-013F-415A-9E15-749746A87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CC77EFC-BAE2-47D9-A96C-8D2ADE2AF0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0D751B54-3477-4B69-A18E-8CBADFCA51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D7DF824-E2A7-4466-8A8F-23939BD67231}"/>
              </a:ext>
            </a:extLst>
          </p:cNvPr>
          <p:cNvSpPr>
            <a:spLocks noGrp="1"/>
          </p:cNvSpPr>
          <p:nvPr>
            <p:ph type="sldNum" sz="quarter" idx="12"/>
          </p:nvPr>
        </p:nvSpPr>
        <p:spPr>
          <a:xfrm>
            <a:off x="9837420" y="6356350"/>
            <a:ext cx="1516379" cy="365125"/>
          </a:xfrm>
          <a:prstGeom prst="rect">
            <a:avLst/>
          </a:prstGeom>
        </p:spPr>
        <p:txBody>
          <a:bodyPr/>
          <a:lstStyle/>
          <a:p>
            <a:fld id="{91DF8A60-16B9-4C7A-B122-D25EF5DB9DE8}" type="slidenum">
              <a:rPr lang="el-GR" smtClean="0"/>
              <a:t>‹#›</a:t>
            </a:fld>
            <a:endParaRPr lang="el-GR"/>
          </a:p>
        </p:txBody>
      </p:sp>
    </p:spTree>
    <p:extLst>
      <p:ext uri="{BB962C8B-B14F-4D97-AF65-F5344CB8AC3E}">
        <p14:creationId xmlns:p14="http://schemas.microsoft.com/office/powerpoint/2010/main" val="26091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6540A-B879-4CC4-A031-5A5A7CC592E2}"/>
              </a:ext>
            </a:extLst>
          </p:cNvPr>
          <p:cNvSpPr>
            <a:spLocks noGrp="1"/>
          </p:cNvSpPr>
          <p:nvPr>
            <p:ph type="title"/>
          </p:nvPr>
        </p:nvSpPr>
        <p:spPr>
          <a:xfrm>
            <a:off x="838200" y="365125"/>
            <a:ext cx="10515600" cy="65161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DBC1023-773B-4372-BB6C-C833C7E8297E}"/>
              </a:ext>
            </a:extLst>
          </p:cNvPr>
          <p:cNvSpPr>
            <a:spLocks noGrp="1"/>
          </p:cNvSpPr>
          <p:nvPr>
            <p:ph type="body" idx="1"/>
          </p:nvPr>
        </p:nvSpPr>
        <p:spPr>
          <a:xfrm>
            <a:off x="838200" y="1280978"/>
            <a:ext cx="10515600" cy="48959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pic>
        <p:nvPicPr>
          <p:cNvPr id="1026" name="Picture 2" descr="epa-logo">
            <a:extLst>
              <a:ext uri="{FF2B5EF4-FFF2-40B4-BE49-F238E27FC236}">
                <a16:creationId xmlns:a16="http://schemas.microsoft.com/office/drawing/2014/main" id="{5254071D-2037-4F27-9091-9C9DF547681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537" y="6176963"/>
            <a:ext cx="1126975" cy="74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088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txStyles>
    <p:titleStyle>
      <a:lvl1pPr algn="l" defTabSz="91440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8.sv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52.sv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23.png"/><Relationship Id="rId17" Type="http://schemas.openxmlformats.org/officeDocument/2006/relationships/image" Target="../media/image58.png"/><Relationship Id="rId2" Type="http://schemas.openxmlformats.org/officeDocument/2006/relationships/image" Target="../media/image14.png"/><Relationship Id="rId16" Type="http://schemas.openxmlformats.org/officeDocument/2006/relationships/image" Target="../media/image27.svg"/><Relationship Id="rId1" Type="http://schemas.openxmlformats.org/officeDocument/2006/relationships/slideLayout" Target="../slideLayouts/slideLayout12.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image" Target="../media/image55.jpe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57.jp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4.gif"/><Relationship Id="rId1" Type="http://schemas.openxmlformats.org/officeDocument/2006/relationships/slideLayout" Target="../slideLayouts/slideLayout12.xml"/><Relationship Id="rId5" Type="http://schemas.openxmlformats.org/officeDocument/2006/relationships/image" Target="../media/image61.jp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image" Target="../media/image79.sv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44.jpe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66.svg"/></Relationships>
</file>

<file path=ppt/slides/_rels/slide39.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84.svg"/><Relationship Id="rId2"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61.jp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44.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png"/><Relationship Id="rId7" Type="http://schemas.openxmlformats.org/officeDocument/2006/relationships/hyperlink" Target="https://www.linkedin.com/company/thessaloniki---thessaly-gas-supply-company-s.a.-epa-thessaloniki-thessalia-" TargetMode="External"/><Relationship Id="rId12" Type="http://schemas.openxmlformats.org/officeDocument/2006/relationships/image" Target="../media/image89.png"/><Relationship Id="rId2" Type="http://schemas.openxmlformats.org/officeDocument/2006/relationships/hyperlink" Target="http://www.zenith.gr/" TargetMode="Externa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hyperlink" Target="https://twitter.com/Zenith_GR" TargetMode="External"/><Relationship Id="rId5" Type="http://schemas.openxmlformats.org/officeDocument/2006/relationships/hyperlink" Target="https://www.facebook.com/zenith.greece/" TargetMode="External"/><Relationship Id="rId10" Type="http://schemas.openxmlformats.org/officeDocument/2006/relationships/image" Target="../media/image88.png"/><Relationship Id="rId4" Type="http://schemas.openxmlformats.org/officeDocument/2006/relationships/image" Target="../media/image85.jpeg"/><Relationship Id="rId9" Type="http://schemas.openxmlformats.org/officeDocument/2006/relationships/hyperlink" Target="https://www.instagram.com/zenith.g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7.svg"/><Relationship Id="rId2" Type="http://schemas.openxmlformats.org/officeDocument/2006/relationships/image" Target="../media/image13.jpeg"/><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Manual Input 11">
            <a:extLst>
              <a:ext uri="{FF2B5EF4-FFF2-40B4-BE49-F238E27FC236}">
                <a16:creationId xmlns:a16="http://schemas.microsoft.com/office/drawing/2014/main" id="{F6D624A3-194B-4099-8253-97AF8629E5FA}"/>
              </a:ext>
            </a:extLst>
          </p:cNvPr>
          <p:cNvSpPr/>
          <p:nvPr/>
        </p:nvSpPr>
        <p:spPr>
          <a:xfrm>
            <a:off x="0" y="3031067"/>
            <a:ext cx="12192001" cy="382693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 name="Picture 3">
            <a:extLst>
              <a:ext uri="{FF2B5EF4-FFF2-40B4-BE49-F238E27FC236}">
                <a16:creationId xmlns:a16="http://schemas.microsoft.com/office/drawing/2014/main" id="{1DC4D90F-9344-40DC-A7B4-4082117BC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487" y="725703"/>
            <a:ext cx="4728950" cy="2305364"/>
          </a:xfrm>
          <a:prstGeom prst="rect">
            <a:avLst/>
          </a:prstGeom>
        </p:spPr>
      </p:pic>
      <p:sp>
        <p:nvSpPr>
          <p:cNvPr id="18" name="TextBox 17">
            <a:extLst>
              <a:ext uri="{FF2B5EF4-FFF2-40B4-BE49-F238E27FC236}">
                <a16:creationId xmlns:a16="http://schemas.microsoft.com/office/drawing/2014/main" id="{F7C887A4-5B30-4C46-99C3-3A0B7FF8E51E}"/>
              </a:ext>
            </a:extLst>
          </p:cNvPr>
          <p:cNvSpPr txBox="1"/>
          <p:nvPr/>
        </p:nvSpPr>
        <p:spPr>
          <a:xfrm>
            <a:off x="4367405" y="5397426"/>
            <a:ext cx="2985113" cy="461665"/>
          </a:xfrm>
          <a:prstGeom prst="rect">
            <a:avLst/>
          </a:prstGeom>
          <a:noFill/>
        </p:spPr>
        <p:txBody>
          <a:bodyPr wrap="none" rtlCol="0">
            <a:spAutoFit/>
          </a:bodyPr>
          <a:lstStyle/>
          <a:p>
            <a:r>
              <a:rPr lang="el-GR" sz="2400" b="1" dirty="0">
                <a:solidFill>
                  <a:srgbClr val="CF003D"/>
                </a:solidFill>
                <a:latin typeface="Trebuchet MS" panose="020B0603020202020204" pitchFamily="34" charset="0"/>
              </a:rPr>
              <a:t>Κανάλια Πωλήσεων</a:t>
            </a:r>
          </a:p>
        </p:txBody>
      </p:sp>
      <p:sp>
        <p:nvSpPr>
          <p:cNvPr id="21" name="Parallelogram 20">
            <a:extLst>
              <a:ext uri="{FF2B5EF4-FFF2-40B4-BE49-F238E27FC236}">
                <a16:creationId xmlns:a16="http://schemas.microsoft.com/office/drawing/2014/main" id="{9350A166-FA8E-4579-80CA-162C4B34F6AB}"/>
              </a:ext>
            </a:extLst>
          </p:cNvPr>
          <p:cNvSpPr/>
          <p:nvPr/>
        </p:nvSpPr>
        <p:spPr>
          <a:xfrm rot="900000">
            <a:off x="2875748" y="4521298"/>
            <a:ext cx="6440502" cy="1341912"/>
          </a:xfrm>
          <a:prstGeom prst="parallelogram">
            <a:avLst/>
          </a:prstGeom>
          <a:solidFill>
            <a:schemeClr val="tx1">
              <a:lumMod val="50000"/>
              <a:lumOff val="5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Parallelogram 21">
            <a:extLst>
              <a:ext uri="{FF2B5EF4-FFF2-40B4-BE49-F238E27FC236}">
                <a16:creationId xmlns:a16="http://schemas.microsoft.com/office/drawing/2014/main" id="{DB8397AC-2443-45BA-AAB0-BDCF5270A45D}"/>
              </a:ext>
            </a:extLst>
          </p:cNvPr>
          <p:cNvSpPr/>
          <p:nvPr/>
        </p:nvSpPr>
        <p:spPr>
          <a:xfrm>
            <a:off x="1955966" y="4253583"/>
            <a:ext cx="8800184" cy="1249596"/>
          </a:xfrm>
          <a:prstGeom prst="parallelogram">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bg1">
                    <a:lumMod val="50000"/>
                  </a:schemeClr>
                </a:solidFill>
                <a:latin typeface="Trebuchet MS" panose="020B0603020202020204" pitchFamily="34" charset="0"/>
              </a:rPr>
              <a:t>Δ/</a:t>
            </a:r>
            <a:r>
              <a:rPr lang="el-GR" sz="2800" b="1" dirty="0" err="1">
                <a:solidFill>
                  <a:schemeClr val="bg1">
                    <a:lumMod val="50000"/>
                  </a:schemeClr>
                </a:solidFill>
                <a:latin typeface="Trebuchet MS" panose="020B0603020202020204" pitchFamily="34" charset="0"/>
              </a:rPr>
              <a:t>νση</a:t>
            </a:r>
            <a:r>
              <a:rPr lang="el-GR" sz="2800" b="1" dirty="0">
                <a:solidFill>
                  <a:schemeClr val="bg1">
                    <a:lumMod val="50000"/>
                  </a:schemeClr>
                </a:solidFill>
                <a:latin typeface="Trebuchet MS" panose="020B0603020202020204" pitchFamily="34" charset="0"/>
              </a:rPr>
              <a:t> Διαχείρισης Λειτουργιών Πελάτη,</a:t>
            </a:r>
          </a:p>
          <a:p>
            <a:pPr algn="ctr"/>
            <a:r>
              <a:rPr lang="el-GR" sz="2800" b="1" dirty="0">
                <a:solidFill>
                  <a:schemeClr val="bg1">
                    <a:lumMod val="50000"/>
                  </a:schemeClr>
                </a:solidFill>
                <a:latin typeface="Trebuchet MS" panose="020B0603020202020204" pitchFamily="34" charset="0"/>
              </a:rPr>
              <a:t>Τιμολόγησης &amp; Ανάκτησης Πιστώσεων </a:t>
            </a:r>
            <a:endParaRPr lang="en-US" sz="2800" b="1" dirty="0">
              <a:solidFill>
                <a:schemeClr val="bg1">
                  <a:lumMod val="50000"/>
                </a:schemeClr>
              </a:solidFill>
              <a:latin typeface="Trebuchet MS" panose="020B0603020202020204" pitchFamily="34" charset="0"/>
            </a:endParaRPr>
          </a:p>
          <a:p>
            <a:pPr algn="ctr"/>
            <a:r>
              <a:rPr lang="el-GR" sz="1200" b="1" dirty="0">
                <a:solidFill>
                  <a:srgbClr val="6D6E70"/>
                </a:solidFill>
                <a:latin typeface="Trebuchet MS" panose="020B0603020202020204" pitchFamily="34" charset="0"/>
              </a:rPr>
              <a:t>2020</a:t>
            </a:r>
            <a:endParaRPr lang="el-GR" sz="1600" b="1" dirty="0">
              <a:solidFill>
                <a:srgbClr val="6D6E70"/>
              </a:solidFill>
              <a:latin typeface="Trebuchet MS" panose="020B0603020202020204" pitchFamily="34" charset="0"/>
            </a:endParaRPr>
          </a:p>
        </p:txBody>
      </p:sp>
      <p:sp>
        <p:nvSpPr>
          <p:cNvPr id="23" name="TextBox 22">
            <a:extLst>
              <a:ext uri="{FF2B5EF4-FFF2-40B4-BE49-F238E27FC236}">
                <a16:creationId xmlns:a16="http://schemas.microsoft.com/office/drawing/2014/main" id="{EBE849DF-71E4-4E2C-9C31-829F2AD9813C}"/>
              </a:ext>
            </a:extLst>
          </p:cNvPr>
          <p:cNvSpPr txBox="1"/>
          <p:nvPr/>
        </p:nvSpPr>
        <p:spPr>
          <a:xfrm>
            <a:off x="-49881" y="6657945"/>
            <a:ext cx="886781" cy="200055"/>
          </a:xfrm>
          <a:prstGeom prst="rect">
            <a:avLst/>
          </a:prstGeom>
          <a:noFill/>
        </p:spPr>
        <p:txBody>
          <a:bodyPr wrap="none" rtlCol="0">
            <a:spAutoFit/>
          </a:bodyPr>
          <a:lstStyle/>
          <a:p>
            <a:r>
              <a:rPr lang="el-GR" sz="700" b="1" dirty="0">
                <a:solidFill>
                  <a:schemeClr val="bg1"/>
                </a:solidFill>
                <a:latin typeface="Trebuchet MS" panose="020B0603020202020204" pitchFamily="34" charset="0"/>
              </a:rPr>
              <a:t>29</a:t>
            </a:r>
            <a:r>
              <a:rPr lang="en-US" sz="700" b="1" dirty="0">
                <a:solidFill>
                  <a:schemeClr val="bg1"/>
                </a:solidFill>
                <a:latin typeface="Trebuchet MS" panose="020B0603020202020204" pitchFamily="34" charset="0"/>
              </a:rPr>
              <a:t>/07/2020 | SC</a:t>
            </a:r>
            <a:endParaRPr lang="el-GR" sz="700" b="1" dirty="0">
              <a:solidFill>
                <a:schemeClr val="bg1"/>
              </a:solidFill>
              <a:latin typeface="Trebuchet MS" panose="020B0603020202020204" pitchFamily="34" charset="0"/>
            </a:endParaRPr>
          </a:p>
        </p:txBody>
      </p:sp>
      <p:sp>
        <p:nvSpPr>
          <p:cNvPr id="8" name="Slide Number Placeholder 5">
            <a:extLst>
              <a:ext uri="{FF2B5EF4-FFF2-40B4-BE49-F238E27FC236}">
                <a16:creationId xmlns:a16="http://schemas.microsoft.com/office/drawing/2014/main" id="{03F56E7E-71A6-4E9C-8684-C64A97EFD102}"/>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391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 name="Group 1">
            <a:extLst>
              <a:ext uri="{FF2B5EF4-FFF2-40B4-BE49-F238E27FC236}">
                <a16:creationId xmlns:a16="http://schemas.microsoft.com/office/drawing/2014/main" id="{0F7FF352-FA6A-4BDE-A2B2-778475F43EE3}"/>
              </a:ext>
            </a:extLst>
          </p:cNvPr>
          <p:cNvGrpSpPr/>
          <p:nvPr/>
        </p:nvGrpSpPr>
        <p:grpSpPr>
          <a:xfrm>
            <a:off x="9308029" y="3429000"/>
            <a:ext cx="1747506" cy="2008628"/>
            <a:chOff x="2483280" y="2174209"/>
            <a:chExt cx="1747506" cy="2008628"/>
          </a:xfrm>
        </p:grpSpPr>
        <p:pic>
          <p:nvPicPr>
            <p:cNvPr id="10" name="Picture 9">
              <a:extLst>
                <a:ext uri="{FF2B5EF4-FFF2-40B4-BE49-F238E27FC236}">
                  <a16:creationId xmlns:a16="http://schemas.microsoft.com/office/drawing/2014/main" id="{E16CC206-FCDB-473D-B0D0-7E31878E6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70" y="2840532"/>
              <a:ext cx="668318" cy="668318"/>
            </a:xfrm>
            <a:prstGeom prst="rect">
              <a:avLst/>
            </a:prstGeom>
          </p:spPr>
        </p:pic>
        <p:sp>
          <p:nvSpPr>
            <p:cNvPr id="11" name="Hexagon 10">
              <a:extLst>
                <a:ext uri="{FF2B5EF4-FFF2-40B4-BE49-F238E27FC236}">
                  <a16:creationId xmlns:a16="http://schemas.microsoft.com/office/drawing/2014/main" id="{BFA53CF7-41FC-468F-BD12-9103675ED259}"/>
                </a:ext>
              </a:extLst>
            </p:cNvPr>
            <p:cNvSpPr/>
            <p:nvPr/>
          </p:nvSpPr>
          <p:spPr>
            <a:xfrm rot="5400000">
              <a:off x="2352719" y="2304770"/>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2" name="TextBox 11">
            <a:extLst>
              <a:ext uri="{FF2B5EF4-FFF2-40B4-BE49-F238E27FC236}">
                <a16:creationId xmlns:a16="http://schemas.microsoft.com/office/drawing/2014/main" id="{B4FDC860-F3B5-4031-A2BC-52B6A8E7E552}"/>
              </a:ext>
            </a:extLst>
          </p:cNvPr>
          <p:cNvSpPr txBox="1"/>
          <p:nvPr/>
        </p:nvSpPr>
        <p:spPr>
          <a:xfrm>
            <a:off x="170892" y="2455883"/>
            <a:ext cx="7834263" cy="1446550"/>
          </a:xfrm>
          <a:prstGeom prst="rect">
            <a:avLst/>
          </a:prstGeom>
          <a:noFill/>
        </p:spPr>
        <p:txBody>
          <a:bodyPr wrap="square" rtlCol="0">
            <a:spAutoFit/>
          </a:bodyPr>
          <a:lstStyle/>
          <a:p>
            <a:r>
              <a:rPr lang="el-GR" sz="4400" b="1" dirty="0">
                <a:solidFill>
                  <a:schemeClr val="tx1">
                    <a:lumMod val="75000"/>
                    <a:lumOff val="25000"/>
                  </a:schemeClr>
                </a:solidFill>
                <a:latin typeface="Trebuchet MS" panose="020B0603020202020204" pitchFamily="34" charset="0"/>
              </a:rPr>
              <a:t>Τιμολόγηση Φυσικού</a:t>
            </a:r>
          </a:p>
          <a:p>
            <a:r>
              <a:rPr lang="el-GR" sz="4400" b="1" dirty="0">
                <a:solidFill>
                  <a:schemeClr val="tx1">
                    <a:lumMod val="75000"/>
                    <a:lumOff val="25000"/>
                  </a:schemeClr>
                </a:solidFill>
                <a:latin typeface="Trebuchet MS" panose="020B0603020202020204" pitchFamily="34" charset="0"/>
              </a:rPr>
              <a:t>Αέριου</a:t>
            </a:r>
            <a:endParaRPr lang="en-US" sz="4400" b="1" dirty="0">
              <a:solidFill>
                <a:schemeClr val="tx1">
                  <a:lumMod val="75000"/>
                  <a:lumOff val="25000"/>
                </a:schemeClr>
              </a:solidFill>
              <a:latin typeface="Trebuchet MS" panose="020B0603020202020204" pitchFamily="34" charset="0"/>
            </a:endParaRPr>
          </a:p>
        </p:txBody>
      </p:sp>
      <p:sp>
        <p:nvSpPr>
          <p:cNvPr id="8" name="Slide Number Placeholder 5">
            <a:extLst>
              <a:ext uri="{FF2B5EF4-FFF2-40B4-BE49-F238E27FC236}">
                <a16:creationId xmlns:a16="http://schemas.microsoft.com/office/drawing/2014/main" id="{0BD818B5-75D8-45D4-9BF8-AC5E0B5FC13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888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334B-F701-4237-BF3B-CC0CE1AAE408}"/>
              </a:ext>
            </a:extLst>
          </p:cNvPr>
          <p:cNvSpPr>
            <a:spLocks noGrp="1"/>
          </p:cNvSpPr>
          <p:nvPr>
            <p:ph type="ctrTitle"/>
          </p:nvPr>
        </p:nvSpPr>
        <p:spPr/>
        <p:txBody>
          <a:bodyPr/>
          <a:lstStyle/>
          <a:p>
            <a:r>
              <a:rPr lang="el-GR" dirty="0">
                <a:latin typeface="Trebuchet MS" panose="020B0603020202020204" pitchFamily="34" charset="0"/>
              </a:rPr>
              <a:t>Εγκατάσταση Φυσικού Αέριου</a:t>
            </a:r>
            <a:endParaRPr lang="el-GR" dirty="0"/>
          </a:p>
        </p:txBody>
      </p:sp>
      <p:pic>
        <p:nvPicPr>
          <p:cNvPr id="4" name="Picture 3">
            <a:extLst>
              <a:ext uri="{FF2B5EF4-FFF2-40B4-BE49-F238E27FC236}">
                <a16:creationId xmlns:a16="http://schemas.microsoft.com/office/drawing/2014/main" id="{F9031987-08AA-4063-B36D-6521868501DB}"/>
              </a:ext>
            </a:extLst>
          </p:cNvPr>
          <p:cNvPicPr>
            <a:picLocks noChangeAspect="1"/>
          </p:cNvPicPr>
          <p:nvPr/>
        </p:nvPicPr>
        <p:blipFill rotWithShape="1">
          <a:blip r:embed="rId2"/>
          <a:srcRect l="32957" t="13746" r="26875" b="8462"/>
          <a:stretch/>
        </p:blipFill>
        <p:spPr>
          <a:xfrm>
            <a:off x="1233181" y="1091958"/>
            <a:ext cx="5075339" cy="5216564"/>
          </a:xfrm>
          <a:prstGeom prst="rect">
            <a:avLst/>
          </a:prstGeom>
        </p:spPr>
      </p:pic>
      <p:pic>
        <p:nvPicPr>
          <p:cNvPr id="5" name="Picture 4">
            <a:extLst>
              <a:ext uri="{FF2B5EF4-FFF2-40B4-BE49-F238E27FC236}">
                <a16:creationId xmlns:a16="http://schemas.microsoft.com/office/drawing/2014/main" id="{16E13FC1-DBE6-497D-BCDD-D9B9ABBFAC73}"/>
              </a:ext>
            </a:extLst>
          </p:cNvPr>
          <p:cNvPicPr>
            <a:picLocks noChangeAspect="1"/>
          </p:cNvPicPr>
          <p:nvPr/>
        </p:nvPicPr>
        <p:blipFill rotWithShape="1">
          <a:blip r:embed="rId3">
            <a:extLst>
              <a:ext uri="{28A0092B-C50C-407E-A947-70E740481C1C}">
                <a14:useLocalDpi xmlns:a14="http://schemas.microsoft.com/office/drawing/2010/main" val="0"/>
              </a:ext>
            </a:extLst>
          </a:blip>
          <a:srcRect l="5296" t="15787" r="9969" b="9081"/>
          <a:stretch/>
        </p:blipFill>
        <p:spPr>
          <a:xfrm rot="5400000">
            <a:off x="6650770" y="2437290"/>
            <a:ext cx="2549181" cy="2160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F2FB8DE5-09EA-4165-9C48-F5675D4A0AC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750" t="11334" r="6500" b="4041"/>
          <a:stretch/>
        </p:blipFill>
        <p:spPr>
          <a:xfrm rot="5400000">
            <a:off x="9226464" y="2437293"/>
            <a:ext cx="2549180" cy="2160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Rounded Corners 6">
            <a:extLst>
              <a:ext uri="{FF2B5EF4-FFF2-40B4-BE49-F238E27FC236}">
                <a16:creationId xmlns:a16="http://schemas.microsoft.com/office/drawing/2014/main" id="{60D37DB8-EA32-4C38-86CD-65DAB687C67E}"/>
              </a:ext>
            </a:extLst>
          </p:cNvPr>
          <p:cNvSpPr/>
          <p:nvPr/>
        </p:nvSpPr>
        <p:spPr>
          <a:xfrm>
            <a:off x="6845146" y="1580122"/>
            <a:ext cx="2160425" cy="553915"/>
          </a:xfrm>
          <a:prstGeom prst="round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Μειωτής / Ρυθμιστής Πίεσης</a:t>
            </a:r>
          </a:p>
        </p:txBody>
      </p:sp>
      <p:sp>
        <p:nvSpPr>
          <p:cNvPr id="8" name="Rectangle: Rounded Corners 7">
            <a:extLst>
              <a:ext uri="{FF2B5EF4-FFF2-40B4-BE49-F238E27FC236}">
                <a16:creationId xmlns:a16="http://schemas.microsoft.com/office/drawing/2014/main" id="{EFEABBDE-2BEB-4E56-8F20-B8D056FA002C}"/>
              </a:ext>
            </a:extLst>
          </p:cNvPr>
          <p:cNvSpPr/>
          <p:nvPr/>
        </p:nvSpPr>
        <p:spPr>
          <a:xfrm>
            <a:off x="9420841" y="1580123"/>
            <a:ext cx="2160425" cy="553915"/>
          </a:xfrm>
          <a:prstGeom prst="round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Ερμάριο &amp; Μετρητής</a:t>
            </a:r>
          </a:p>
        </p:txBody>
      </p:sp>
      <p:sp>
        <p:nvSpPr>
          <p:cNvPr id="9" name="Slide Number Placeholder 5">
            <a:extLst>
              <a:ext uri="{FF2B5EF4-FFF2-40B4-BE49-F238E27FC236}">
                <a16:creationId xmlns:a16="http://schemas.microsoft.com/office/drawing/2014/main" id="{02858015-F9C3-4640-8836-EF7A737C5668}"/>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15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Ορολογία Φυσικού Αερίου</a:t>
            </a:r>
            <a:endParaRPr lang="en-US" sz="3000" dirty="0">
              <a:latin typeface="Trebuchet MS" panose="020B0603020202020204" pitchFamily="34" charset="0"/>
            </a:endParaRPr>
          </a:p>
        </p:txBody>
      </p:sp>
      <p:sp>
        <p:nvSpPr>
          <p:cNvPr id="2" name="Rectangle: Top Corners Rounded 1">
            <a:extLst>
              <a:ext uri="{FF2B5EF4-FFF2-40B4-BE49-F238E27FC236}">
                <a16:creationId xmlns:a16="http://schemas.microsoft.com/office/drawing/2014/main" id="{7F502B14-41B3-49E6-BA92-353072CF2FC6}"/>
              </a:ext>
            </a:extLst>
          </p:cNvPr>
          <p:cNvSpPr/>
          <p:nvPr/>
        </p:nvSpPr>
        <p:spPr>
          <a:xfrm rot="16200000">
            <a:off x="654337" y="2532622"/>
            <a:ext cx="885918"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Rectangle 2">
            <a:extLst>
              <a:ext uri="{FF2B5EF4-FFF2-40B4-BE49-F238E27FC236}">
                <a16:creationId xmlns:a16="http://schemas.microsoft.com/office/drawing/2014/main" id="{072F42B6-F158-41B8-95E7-72C48C39E908}"/>
              </a:ext>
            </a:extLst>
          </p:cNvPr>
          <p:cNvSpPr/>
          <p:nvPr/>
        </p:nvSpPr>
        <p:spPr>
          <a:xfrm>
            <a:off x="1686185" y="2576226"/>
            <a:ext cx="3442026" cy="885917"/>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Η Κιλοβατώρα είναι μονάδα μέτρησης ενέργειας. </a:t>
            </a:r>
          </a:p>
          <a:p>
            <a:pPr algn="just"/>
            <a:r>
              <a:rPr lang="el-GR" sz="1200" dirty="0">
                <a:solidFill>
                  <a:schemeClr val="tx1"/>
                </a:solidFill>
              </a:rPr>
              <a:t>Τα Κανονικά Κυβικά Μέτρα μετατρέπονται σε </a:t>
            </a:r>
            <a:r>
              <a:rPr lang="en-US" sz="1200" dirty="0">
                <a:solidFill>
                  <a:schemeClr val="tx1"/>
                </a:solidFill>
              </a:rPr>
              <a:t>KWh </a:t>
            </a:r>
            <a:r>
              <a:rPr lang="el-GR" sz="1200" dirty="0">
                <a:solidFill>
                  <a:schemeClr val="tx1"/>
                </a:solidFill>
              </a:rPr>
              <a:t>μέσω της Μέσης Α.Θ.Δ.</a:t>
            </a:r>
          </a:p>
        </p:txBody>
      </p:sp>
      <p:sp>
        <p:nvSpPr>
          <p:cNvPr id="4" name="TextBox 3">
            <a:extLst>
              <a:ext uri="{FF2B5EF4-FFF2-40B4-BE49-F238E27FC236}">
                <a16:creationId xmlns:a16="http://schemas.microsoft.com/office/drawing/2014/main" id="{6DBD111A-1CAD-4D93-93AB-718E4C7D4D1B}"/>
              </a:ext>
            </a:extLst>
          </p:cNvPr>
          <p:cNvSpPr txBox="1"/>
          <p:nvPr/>
        </p:nvSpPr>
        <p:spPr>
          <a:xfrm>
            <a:off x="697445" y="2785454"/>
            <a:ext cx="793551" cy="461665"/>
          </a:xfrm>
          <a:prstGeom prst="rect">
            <a:avLst/>
          </a:prstGeom>
          <a:noFill/>
        </p:spPr>
        <p:txBody>
          <a:bodyPr wrap="none" rtlCol="0">
            <a:spAutoFit/>
          </a:bodyPr>
          <a:lstStyle/>
          <a:p>
            <a:r>
              <a:rPr lang="en-US" sz="2400" b="1" dirty="0">
                <a:solidFill>
                  <a:schemeClr val="bg1"/>
                </a:solidFill>
              </a:rPr>
              <a:t>KWh</a:t>
            </a:r>
            <a:endParaRPr lang="el-GR" sz="2400" b="1" dirty="0">
              <a:solidFill>
                <a:schemeClr val="bg1"/>
              </a:solidFill>
            </a:endParaRPr>
          </a:p>
        </p:txBody>
      </p:sp>
      <p:sp>
        <p:nvSpPr>
          <p:cNvPr id="12" name="TextBox 11">
            <a:extLst>
              <a:ext uri="{FF2B5EF4-FFF2-40B4-BE49-F238E27FC236}">
                <a16:creationId xmlns:a16="http://schemas.microsoft.com/office/drawing/2014/main" id="{5CD3E3BF-B680-4831-891B-477480B92577}"/>
              </a:ext>
            </a:extLst>
          </p:cNvPr>
          <p:cNvSpPr txBox="1"/>
          <p:nvPr/>
        </p:nvSpPr>
        <p:spPr>
          <a:xfrm>
            <a:off x="743654" y="4560711"/>
            <a:ext cx="700898" cy="461665"/>
          </a:xfrm>
          <a:prstGeom prst="rect">
            <a:avLst/>
          </a:prstGeom>
          <a:noFill/>
        </p:spPr>
        <p:txBody>
          <a:bodyPr wrap="none" rtlCol="0">
            <a:spAutoFit/>
          </a:bodyPr>
          <a:lstStyle/>
          <a:p>
            <a:r>
              <a:rPr lang="en-US" sz="2400" b="1" dirty="0">
                <a:solidFill>
                  <a:schemeClr val="bg1"/>
                </a:solidFill>
              </a:rPr>
              <a:t>Kcal</a:t>
            </a:r>
            <a:endParaRPr lang="el-GR" sz="2400" b="1" dirty="0">
              <a:solidFill>
                <a:schemeClr val="bg1"/>
              </a:solidFill>
            </a:endParaRPr>
          </a:p>
        </p:txBody>
      </p:sp>
      <p:sp>
        <p:nvSpPr>
          <p:cNvPr id="15" name="Rectangle 14">
            <a:extLst>
              <a:ext uri="{FF2B5EF4-FFF2-40B4-BE49-F238E27FC236}">
                <a16:creationId xmlns:a16="http://schemas.microsoft.com/office/drawing/2014/main" id="{87297AA2-0316-44BA-BF43-53D8F80D97F7}"/>
              </a:ext>
            </a:extLst>
          </p:cNvPr>
          <p:cNvSpPr/>
          <p:nvPr/>
        </p:nvSpPr>
        <p:spPr>
          <a:xfrm>
            <a:off x="1686547" y="4631172"/>
            <a:ext cx="3439729" cy="1567406"/>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Μετατρέπει τα κανονικά κυβικά μέτρα (Nm³) σε </a:t>
            </a:r>
            <a:r>
              <a:rPr lang="en-US" sz="1200" dirty="0">
                <a:solidFill>
                  <a:schemeClr val="tx1"/>
                </a:solidFill>
              </a:rPr>
              <a:t>KWh.</a:t>
            </a:r>
            <a:endParaRPr lang="el-GR" sz="1200" dirty="0">
              <a:solidFill>
                <a:schemeClr val="tx1"/>
              </a:solidFill>
            </a:endParaRPr>
          </a:p>
          <a:p>
            <a:pPr algn="just"/>
            <a:r>
              <a:rPr lang="el-GR" sz="1200" dirty="0">
                <a:solidFill>
                  <a:schemeClr val="tx1"/>
                </a:solidFill>
              </a:rPr>
              <a:t>Η τιμή της ΑΘΔ δεν είναι σταθερή καθώς εξαρτάται από τη σύσταση του φυσικού αερίου και υπολογίζεται κάθε μήνα από τον ΔΕΣΦΑ σύμφωνα με μετρήσεις που γίνονται στους σταθμούς παραλαβής του φυσικού αερίου. Μια μέση τιμή ΑΘΔ είναι 11,5 kWh/Nm3</a:t>
            </a:r>
            <a:endParaRPr lang="el-GR" sz="1200" b="1" dirty="0">
              <a:solidFill>
                <a:srgbClr val="CF003D"/>
              </a:solidFill>
            </a:endParaRPr>
          </a:p>
        </p:txBody>
      </p:sp>
      <p:grpSp>
        <p:nvGrpSpPr>
          <p:cNvPr id="6" name="Group 5">
            <a:extLst>
              <a:ext uri="{FF2B5EF4-FFF2-40B4-BE49-F238E27FC236}">
                <a16:creationId xmlns:a16="http://schemas.microsoft.com/office/drawing/2014/main" id="{4247E296-AC86-4B60-BA78-6F7292154068}"/>
              </a:ext>
            </a:extLst>
          </p:cNvPr>
          <p:cNvGrpSpPr/>
          <p:nvPr/>
        </p:nvGrpSpPr>
        <p:grpSpPr>
          <a:xfrm>
            <a:off x="611094" y="4631171"/>
            <a:ext cx="973123" cy="1567407"/>
            <a:chOff x="610733" y="4388839"/>
            <a:chExt cx="973123" cy="602612"/>
          </a:xfrm>
        </p:grpSpPr>
        <p:sp>
          <p:nvSpPr>
            <p:cNvPr id="14" name="Rectangle: Top Corners Rounded 13">
              <a:extLst>
                <a:ext uri="{FF2B5EF4-FFF2-40B4-BE49-F238E27FC236}">
                  <a16:creationId xmlns:a16="http://schemas.microsoft.com/office/drawing/2014/main" id="{1C1000A0-421B-4141-8AB8-9FFE91D716AE}"/>
                </a:ext>
              </a:extLst>
            </p:cNvPr>
            <p:cNvSpPr/>
            <p:nvPr/>
          </p:nvSpPr>
          <p:spPr>
            <a:xfrm rot="16200000">
              <a:off x="795989" y="4203583"/>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TextBox 15">
              <a:extLst>
                <a:ext uri="{FF2B5EF4-FFF2-40B4-BE49-F238E27FC236}">
                  <a16:creationId xmlns:a16="http://schemas.microsoft.com/office/drawing/2014/main" id="{E5493DB5-38C1-4E16-A5B4-EF7A5C9A6337}"/>
                </a:ext>
              </a:extLst>
            </p:cNvPr>
            <p:cNvSpPr txBox="1"/>
            <p:nvPr/>
          </p:nvSpPr>
          <p:spPr>
            <a:xfrm>
              <a:off x="681264" y="4625985"/>
              <a:ext cx="827471" cy="261610"/>
            </a:xfrm>
            <a:prstGeom prst="rect">
              <a:avLst/>
            </a:prstGeom>
            <a:noFill/>
          </p:spPr>
          <p:txBody>
            <a:bodyPr wrap="none" rtlCol="0">
              <a:spAutoFit/>
            </a:bodyPr>
            <a:lstStyle/>
            <a:p>
              <a:pPr algn="ctr"/>
              <a:r>
                <a:rPr lang="el-GR" sz="1100" b="1" dirty="0">
                  <a:solidFill>
                    <a:schemeClr val="bg1"/>
                  </a:solidFill>
                </a:rPr>
                <a:t>ΜΕΣΗ ΑΘΔ</a:t>
              </a:r>
            </a:p>
          </p:txBody>
        </p:sp>
      </p:grpSp>
      <p:sp>
        <p:nvSpPr>
          <p:cNvPr id="18" name="Rectangle 17">
            <a:extLst>
              <a:ext uri="{FF2B5EF4-FFF2-40B4-BE49-F238E27FC236}">
                <a16:creationId xmlns:a16="http://schemas.microsoft.com/office/drawing/2014/main" id="{48546723-0DB8-447B-A038-5A3AC62AE238}"/>
              </a:ext>
            </a:extLst>
          </p:cNvPr>
          <p:cNvSpPr/>
          <p:nvPr/>
        </p:nvSpPr>
        <p:spPr>
          <a:xfrm>
            <a:off x="1686185" y="3711606"/>
            <a:ext cx="3439729"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Μετατρέπει τα συνολικά καταναλωθέντα κυβικά μέτρα (m³) σε κανονικά κυβικά μέτρα (Nm³). </a:t>
            </a:r>
            <a:endParaRPr lang="el-GR" sz="1200" b="1" dirty="0">
              <a:solidFill>
                <a:srgbClr val="CF003D"/>
              </a:solidFill>
            </a:endParaRPr>
          </a:p>
        </p:txBody>
      </p:sp>
      <p:grpSp>
        <p:nvGrpSpPr>
          <p:cNvPr id="19" name="Group 18">
            <a:extLst>
              <a:ext uri="{FF2B5EF4-FFF2-40B4-BE49-F238E27FC236}">
                <a16:creationId xmlns:a16="http://schemas.microsoft.com/office/drawing/2014/main" id="{F54DD033-D9E9-4E4F-983D-81A28CB3D0F7}"/>
              </a:ext>
            </a:extLst>
          </p:cNvPr>
          <p:cNvGrpSpPr/>
          <p:nvPr/>
        </p:nvGrpSpPr>
        <p:grpSpPr>
          <a:xfrm>
            <a:off x="610732" y="3711604"/>
            <a:ext cx="973123" cy="602612"/>
            <a:chOff x="610733" y="4388839"/>
            <a:chExt cx="973123" cy="602612"/>
          </a:xfrm>
        </p:grpSpPr>
        <p:sp>
          <p:nvSpPr>
            <p:cNvPr id="20" name="Rectangle: Top Corners Rounded 19">
              <a:extLst>
                <a:ext uri="{FF2B5EF4-FFF2-40B4-BE49-F238E27FC236}">
                  <a16:creationId xmlns:a16="http://schemas.microsoft.com/office/drawing/2014/main" id="{C764A58C-705D-42AE-ACA5-2FAB48CEC444}"/>
                </a:ext>
              </a:extLst>
            </p:cNvPr>
            <p:cNvSpPr/>
            <p:nvPr/>
          </p:nvSpPr>
          <p:spPr>
            <a:xfrm rot="16200000">
              <a:off x="795989" y="4203583"/>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TextBox 20">
              <a:extLst>
                <a:ext uri="{FF2B5EF4-FFF2-40B4-BE49-F238E27FC236}">
                  <a16:creationId xmlns:a16="http://schemas.microsoft.com/office/drawing/2014/main" id="{D753A284-2FC7-4065-90CF-8610E1066AF8}"/>
                </a:ext>
              </a:extLst>
            </p:cNvPr>
            <p:cNvSpPr txBox="1"/>
            <p:nvPr/>
          </p:nvSpPr>
          <p:spPr>
            <a:xfrm>
              <a:off x="640278" y="4474700"/>
              <a:ext cx="914033" cy="430887"/>
            </a:xfrm>
            <a:prstGeom prst="rect">
              <a:avLst/>
            </a:prstGeom>
            <a:noFill/>
          </p:spPr>
          <p:txBody>
            <a:bodyPr wrap="none" rtlCol="0">
              <a:spAutoFit/>
            </a:bodyPr>
            <a:lstStyle/>
            <a:p>
              <a:pPr algn="ctr"/>
              <a:r>
                <a:rPr lang="el-GR" sz="1100" b="1" dirty="0">
                  <a:solidFill>
                    <a:schemeClr val="bg1"/>
                  </a:solidFill>
                </a:rPr>
                <a:t>Συντελεστής</a:t>
              </a:r>
            </a:p>
            <a:p>
              <a:pPr algn="ctr"/>
              <a:r>
                <a:rPr lang="el-GR" sz="1100" b="1" dirty="0">
                  <a:solidFill>
                    <a:schemeClr val="bg1"/>
                  </a:solidFill>
                </a:rPr>
                <a:t>Διόρθωσης</a:t>
              </a:r>
            </a:p>
          </p:txBody>
        </p:sp>
      </p:grpSp>
      <p:sp>
        <p:nvSpPr>
          <p:cNvPr id="17" name="Rectangle: Top Corners Rounded 16">
            <a:extLst>
              <a:ext uri="{FF2B5EF4-FFF2-40B4-BE49-F238E27FC236}">
                <a16:creationId xmlns:a16="http://schemas.microsoft.com/office/drawing/2014/main" id="{158AADBB-CEC7-4746-8301-3B2613CE89CF}"/>
              </a:ext>
            </a:extLst>
          </p:cNvPr>
          <p:cNvSpPr/>
          <p:nvPr/>
        </p:nvSpPr>
        <p:spPr>
          <a:xfrm rot="16200000">
            <a:off x="855183" y="860322"/>
            <a:ext cx="48573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TextBox 21">
            <a:extLst>
              <a:ext uri="{FF2B5EF4-FFF2-40B4-BE49-F238E27FC236}">
                <a16:creationId xmlns:a16="http://schemas.microsoft.com/office/drawing/2014/main" id="{07D34865-1980-4460-A1DE-599C41EF8306}"/>
              </a:ext>
            </a:extLst>
          </p:cNvPr>
          <p:cNvSpPr txBox="1"/>
          <p:nvPr/>
        </p:nvSpPr>
        <p:spPr>
          <a:xfrm>
            <a:off x="871864" y="1128083"/>
            <a:ext cx="538929" cy="461665"/>
          </a:xfrm>
          <a:prstGeom prst="rect">
            <a:avLst/>
          </a:prstGeom>
          <a:noFill/>
        </p:spPr>
        <p:txBody>
          <a:bodyPr wrap="none" rtlCol="0">
            <a:spAutoFit/>
          </a:bodyPr>
          <a:lstStyle/>
          <a:p>
            <a:pPr algn="ctr"/>
            <a:r>
              <a:rPr lang="en-US" sz="2400" b="1" dirty="0">
                <a:solidFill>
                  <a:schemeClr val="bg1"/>
                </a:solidFill>
              </a:rPr>
              <a:t>m</a:t>
            </a:r>
            <a:r>
              <a:rPr lang="en-US" sz="2400" b="1" baseline="30000" dirty="0">
                <a:solidFill>
                  <a:schemeClr val="bg1"/>
                </a:solidFill>
              </a:rPr>
              <a:t>3</a:t>
            </a:r>
          </a:p>
        </p:txBody>
      </p:sp>
      <p:sp>
        <p:nvSpPr>
          <p:cNvPr id="23" name="Rectangle 22">
            <a:extLst>
              <a:ext uri="{FF2B5EF4-FFF2-40B4-BE49-F238E27FC236}">
                <a16:creationId xmlns:a16="http://schemas.microsoft.com/office/drawing/2014/main" id="{21FC6A48-CF4F-48E1-8D3C-84FC4314DA43}"/>
              </a:ext>
            </a:extLst>
          </p:cNvPr>
          <p:cNvSpPr/>
          <p:nvPr/>
        </p:nvSpPr>
        <p:spPr>
          <a:xfrm>
            <a:off x="1686937" y="1100624"/>
            <a:ext cx="3442026" cy="485733"/>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l-GR" sz="1200" dirty="0">
                <a:solidFill>
                  <a:schemeClr val="tx1"/>
                </a:solidFill>
              </a:rPr>
              <a:t>Κυβικά Μέτρα: Εμφανίζονται στον Μετρητή.</a:t>
            </a:r>
            <a:endParaRPr lang="en-US" sz="1200" dirty="0">
              <a:solidFill>
                <a:schemeClr val="tx1"/>
              </a:solidFill>
            </a:endParaRPr>
          </a:p>
        </p:txBody>
      </p:sp>
      <p:graphicFrame>
        <p:nvGraphicFramePr>
          <p:cNvPr id="7" name="Diagram 6">
            <a:extLst>
              <a:ext uri="{FF2B5EF4-FFF2-40B4-BE49-F238E27FC236}">
                <a16:creationId xmlns:a16="http://schemas.microsoft.com/office/drawing/2014/main" id="{A28802B6-6D35-445E-884F-8BC2846D3EBB}"/>
              </a:ext>
            </a:extLst>
          </p:cNvPr>
          <p:cNvGraphicFramePr/>
          <p:nvPr>
            <p:extLst>
              <p:ext uri="{D42A27DB-BD31-4B8C-83A1-F6EECF244321}">
                <p14:modId xmlns:p14="http://schemas.microsoft.com/office/powerpoint/2010/main" val="3418026734"/>
              </p:ext>
            </p:extLst>
          </p:nvPr>
        </p:nvGraphicFramePr>
        <p:xfrm>
          <a:off x="6202092" y="1449958"/>
          <a:ext cx="4931758"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Top Corners Rounded 25">
            <a:extLst>
              <a:ext uri="{FF2B5EF4-FFF2-40B4-BE49-F238E27FC236}">
                <a16:creationId xmlns:a16="http://schemas.microsoft.com/office/drawing/2014/main" id="{28B52F03-FC1C-42A7-88C7-ABFA058888B6}"/>
              </a:ext>
            </a:extLst>
          </p:cNvPr>
          <p:cNvSpPr/>
          <p:nvPr/>
        </p:nvSpPr>
        <p:spPr>
          <a:xfrm rot="16200000">
            <a:off x="855183" y="1598123"/>
            <a:ext cx="48573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TextBox 26">
            <a:extLst>
              <a:ext uri="{FF2B5EF4-FFF2-40B4-BE49-F238E27FC236}">
                <a16:creationId xmlns:a16="http://schemas.microsoft.com/office/drawing/2014/main" id="{9CEE4E9B-1374-4992-907B-B4DD7AF99EFE}"/>
              </a:ext>
            </a:extLst>
          </p:cNvPr>
          <p:cNvSpPr txBox="1"/>
          <p:nvPr/>
        </p:nvSpPr>
        <p:spPr>
          <a:xfrm>
            <a:off x="770875" y="1865884"/>
            <a:ext cx="740908" cy="461665"/>
          </a:xfrm>
          <a:prstGeom prst="rect">
            <a:avLst/>
          </a:prstGeom>
          <a:noFill/>
        </p:spPr>
        <p:txBody>
          <a:bodyPr wrap="none" rtlCol="0">
            <a:spAutoFit/>
          </a:bodyPr>
          <a:lstStyle/>
          <a:p>
            <a:pPr algn="ctr"/>
            <a:r>
              <a:rPr lang="el-GR" sz="2400" b="1" dirty="0">
                <a:solidFill>
                  <a:schemeClr val="bg1"/>
                </a:solidFill>
              </a:rPr>
              <a:t>Ν</a:t>
            </a:r>
            <a:r>
              <a:rPr lang="en-US" sz="2400" b="1" dirty="0">
                <a:solidFill>
                  <a:schemeClr val="bg1"/>
                </a:solidFill>
              </a:rPr>
              <a:t>m</a:t>
            </a:r>
            <a:r>
              <a:rPr lang="en-US" sz="2400" b="1" baseline="30000" dirty="0">
                <a:solidFill>
                  <a:schemeClr val="bg1"/>
                </a:solidFill>
              </a:rPr>
              <a:t>3</a:t>
            </a:r>
          </a:p>
        </p:txBody>
      </p:sp>
      <p:sp>
        <p:nvSpPr>
          <p:cNvPr id="28" name="Rectangle 27">
            <a:extLst>
              <a:ext uri="{FF2B5EF4-FFF2-40B4-BE49-F238E27FC236}">
                <a16:creationId xmlns:a16="http://schemas.microsoft.com/office/drawing/2014/main" id="{B4A2B707-3DDF-4EBA-8128-8EC0621D2E4A}"/>
              </a:ext>
            </a:extLst>
          </p:cNvPr>
          <p:cNvSpPr/>
          <p:nvPr/>
        </p:nvSpPr>
        <p:spPr>
          <a:xfrm>
            <a:off x="1686937" y="1838425"/>
            <a:ext cx="3442026" cy="485733"/>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Κανονικά Κυβικά Μέτρα: Μετατρέπονται τα Κυβικά Μέτρα μέσω του Συντελεστή Διόρθωσης.</a:t>
            </a:r>
          </a:p>
        </p:txBody>
      </p:sp>
      <p:sp>
        <p:nvSpPr>
          <p:cNvPr id="29" name="Title 1">
            <a:extLst>
              <a:ext uri="{FF2B5EF4-FFF2-40B4-BE49-F238E27FC236}">
                <a16:creationId xmlns:a16="http://schemas.microsoft.com/office/drawing/2014/main" id="{A8139355-92EA-4473-BE07-5D7A788BE68B}"/>
              </a:ext>
            </a:extLst>
          </p:cNvPr>
          <p:cNvSpPr txBox="1">
            <a:spLocks/>
          </p:cNvSpPr>
          <p:nvPr/>
        </p:nvSpPr>
        <p:spPr>
          <a:xfrm>
            <a:off x="6028274" y="1670538"/>
            <a:ext cx="5105576" cy="343764"/>
          </a:xfrm>
          <a:prstGeom prst="rect">
            <a:avLst/>
          </a:prstGeom>
          <a:solidFill>
            <a:srgbClr val="CF003D"/>
          </a:solid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rgbClr val="6D6E77"/>
                </a:solidFill>
                <a:latin typeface="Arial" panose="020B0604020202020204" pitchFamily="34" charset="0"/>
                <a:ea typeface="+mj-ea"/>
                <a:cs typeface="Arial" panose="020B0604020202020204" pitchFamily="34" charset="0"/>
              </a:defRPr>
            </a:lvl1pPr>
          </a:lstStyle>
          <a:p>
            <a:r>
              <a:rPr lang="el-GR" sz="1600" dirty="0">
                <a:solidFill>
                  <a:schemeClr val="bg1"/>
                </a:solidFill>
                <a:latin typeface="Trebuchet MS" panose="020B0603020202020204" pitchFamily="34" charset="0"/>
              </a:rPr>
              <a:t>Μετατροπή από Κυβικά σε </a:t>
            </a:r>
            <a:r>
              <a:rPr lang="en-US" sz="1600" dirty="0">
                <a:solidFill>
                  <a:schemeClr val="bg1"/>
                </a:solidFill>
                <a:latin typeface="Trebuchet MS" panose="020B0603020202020204" pitchFamily="34" charset="0"/>
              </a:rPr>
              <a:t>KWh</a:t>
            </a:r>
          </a:p>
        </p:txBody>
      </p:sp>
      <p:sp>
        <p:nvSpPr>
          <p:cNvPr id="30" name="Rectangle 29">
            <a:extLst>
              <a:ext uri="{FF2B5EF4-FFF2-40B4-BE49-F238E27FC236}">
                <a16:creationId xmlns:a16="http://schemas.microsoft.com/office/drawing/2014/main" id="{623AABAE-C01B-4254-82C6-D54E4BB1B49F}"/>
              </a:ext>
            </a:extLst>
          </p:cNvPr>
          <p:cNvSpPr/>
          <p:nvPr/>
        </p:nvSpPr>
        <p:spPr>
          <a:xfrm>
            <a:off x="6028274" y="1670539"/>
            <a:ext cx="5105576" cy="4097216"/>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1200" dirty="0">
              <a:solidFill>
                <a:schemeClr val="tx1"/>
              </a:solidFill>
            </a:endParaRPr>
          </a:p>
        </p:txBody>
      </p:sp>
      <p:sp>
        <p:nvSpPr>
          <p:cNvPr id="24" name="Slide Number Placeholder 5">
            <a:extLst>
              <a:ext uri="{FF2B5EF4-FFF2-40B4-BE49-F238E27FC236}">
                <a16:creationId xmlns:a16="http://schemas.microsoft.com/office/drawing/2014/main" id="{D054B20B-CFAA-4630-881A-46FA3D069BB8}"/>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387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Περιοδικότητα Τιμολόγησης Φυσικού Αερίου</a:t>
            </a:r>
            <a:endParaRPr lang="en-US" sz="3000" dirty="0">
              <a:latin typeface="Trebuchet MS" panose="020B0603020202020204" pitchFamily="34" charset="0"/>
            </a:endParaRPr>
          </a:p>
        </p:txBody>
      </p:sp>
      <p:sp>
        <p:nvSpPr>
          <p:cNvPr id="12" name="Content Placeholder 2">
            <a:extLst>
              <a:ext uri="{FF2B5EF4-FFF2-40B4-BE49-F238E27FC236}">
                <a16:creationId xmlns:a16="http://schemas.microsoft.com/office/drawing/2014/main" id="{A0E0E308-5F92-4F16-B742-3027E97BF074}"/>
              </a:ext>
            </a:extLst>
          </p:cNvPr>
          <p:cNvSpPr>
            <a:spLocks noGrp="1"/>
          </p:cNvSpPr>
          <p:nvPr>
            <p:ph idx="1"/>
          </p:nvPr>
        </p:nvSpPr>
        <p:spPr>
          <a:xfrm>
            <a:off x="1284338" y="3784855"/>
            <a:ext cx="3603569" cy="1954434"/>
          </a:xfrm>
        </p:spPr>
        <p:txBody>
          <a:bodyPr>
            <a:noAutofit/>
          </a:bodyPr>
          <a:lstStyle/>
          <a:p>
            <a:pPr marL="0" indent="0" algn="ctr">
              <a:lnSpc>
                <a:spcPct val="150000"/>
              </a:lnSpc>
              <a:buNone/>
            </a:pPr>
            <a:r>
              <a:rPr lang="el-GR" sz="1200" b="1" dirty="0">
                <a:latin typeface="Trebuchet MS" panose="020B0603020202020204" pitchFamily="34" charset="0"/>
              </a:rPr>
              <a:t>Οικιακοί Πελάτες (κουζίνα-ζεστό νερό Τ1)</a:t>
            </a:r>
          </a:p>
          <a:p>
            <a:pPr algn="ctr">
              <a:lnSpc>
                <a:spcPct val="150000"/>
              </a:lnSpc>
            </a:pPr>
            <a:r>
              <a:rPr lang="el-GR" sz="1200" b="1" dirty="0">
                <a:latin typeface="Trebuchet MS" panose="020B0603020202020204" pitchFamily="34" charset="0"/>
              </a:rPr>
              <a:t>Οικιακοί Πελάτες (αυτόνομη θέρμανση Τ2)</a:t>
            </a:r>
          </a:p>
          <a:p>
            <a:pPr algn="ctr">
              <a:lnSpc>
                <a:spcPct val="150000"/>
              </a:lnSpc>
            </a:pPr>
            <a:r>
              <a:rPr lang="el-GR" sz="1200" b="1" dirty="0">
                <a:latin typeface="Trebuchet MS" panose="020B0603020202020204" pitchFamily="34" charset="0"/>
              </a:rPr>
              <a:t>Οικιακοί Πελάτες (κεντρική θέρμανση Τ3)</a:t>
            </a:r>
          </a:p>
          <a:p>
            <a:pPr marL="0" indent="0" algn="ctr">
              <a:lnSpc>
                <a:spcPct val="150000"/>
              </a:lnSpc>
              <a:buNone/>
            </a:pPr>
            <a:r>
              <a:rPr lang="el-GR" sz="1200" b="1" dirty="0">
                <a:latin typeface="Trebuchet MS" panose="020B0603020202020204" pitchFamily="34" charset="0"/>
              </a:rPr>
              <a:t>Επαγγελματίες Πελάτες (Τ3)</a:t>
            </a:r>
          </a:p>
          <a:p>
            <a:pPr marL="0" indent="0" algn="ctr">
              <a:lnSpc>
                <a:spcPct val="150000"/>
              </a:lnSpc>
              <a:buNone/>
            </a:pPr>
            <a:r>
              <a:rPr lang="el-GR" sz="1200" b="1" dirty="0">
                <a:latin typeface="Trebuchet MS" panose="020B0603020202020204" pitchFamily="34" charset="0"/>
              </a:rPr>
              <a:t>Βιομηχανίες ( &gt;Τ3)</a:t>
            </a:r>
            <a:endParaRPr lang="el-GR" sz="1100" b="1" dirty="0">
              <a:latin typeface="Trebuchet MS" panose="020B0603020202020204" pitchFamily="34" charset="0"/>
            </a:endParaRPr>
          </a:p>
        </p:txBody>
      </p:sp>
      <p:grpSp>
        <p:nvGrpSpPr>
          <p:cNvPr id="11" name="Group 10"/>
          <p:cNvGrpSpPr/>
          <p:nvPr/>
        </p:nvGrpSpPr>
        <p:grpSpPr>
          <a:xfrm>
            <a:off x="2416168" y="1819909"/>
            <a:ext cx="1747506" cy="1609086"/>
            <a:chOff x="2988243" y="2283167"/>
            <a:chExt cx="1747506" cy="2008628"/>
          </a:xfrm>
        </p:grpSpPr>
        <p:pic>
          <p:nvPicPr>
            <p:cNvPr id="3" name="Picture 2">
              <a:extLst>
                <a:ext uri="{FF2B5EF4-FFF2-40B4-BE49-F238E27FC236}">
                  <a16:creationId xmlns:a16="http://schemas.microsoft.com/office/drawing/2014/main" id="{69D23C62-B6F3-4C5D-8383-A523DEB5E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33" y="2949490"/>
              <a:ext cx="668318" cy="668318"/>
            </a:xfrm>
            <a:prstGeom prst="rect">
              <a:avLst/>
            </a:prstGeom>
          </p:spPr>
        </p:pic>
        <p:sp>
          <p:nvSpPr>
            <p:cNvPr id="20" name="Hexagon 19">
              <a:extLst>
                <a:ext uri="{FF2B5EF4-FFF2-40B4-BE49-F238E27FC236}">
                  <a16:creationId xmlns:a16="http://schemas.microsoft.com/office/drawing/2014/main" id="{E565EAE3-92D4-4BFC-90E3-E5197DA68AAD}"/>
                </a:ext>
              </a:extLst>
            </p:cNvPr>
            <p:cNvSpPr/>
            <p:nvPr/>
          </p:nvSpPr>
          <p:spPr>
            <a:xfrm rot="5400000">
              <a:off x="2857682" y="2413728"/>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sz="1200" dirty="0"/>
            </a:p>
          </p:txBody>
        </p:sp>
      </p:grpSp>
      <p:sp>
        <p:nvSpPr>
          <p:cNvPr id="10" name="Rounded Rectangle 9"/>
          <p:cNvSpPr/>
          <p:nvPr/>
        </p:nvSpPr>
        <p:spPr>
          <a:xfrm>
            <a:off x="1168924" y="1326736"/>
            <a:ext cx="9738738" cy="4730115"/>
          </a:xfrm>
          <a:prstGeom prst="roundRect">
            <a:avLst/>
          </a:prstGeom>
          <a:no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CA726023-C3EB-453D-8805-DA04A7C9C04A}"/>
              </a:ext>
            </a:extLst>
          </p:cNvPr>
          <p:cNvSpPr txBox="1">
            <a:spLocks/>
          </p:cNvSpPr>
          <p:nvPr/>
        </p:nvSpPr>
        <p:spPr>
          <a:xfrm>
            <a:off x="6668300" y="3845880"/>
            <a:ext cx="4101269" cy="1893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l-GR" sz="1100" b="1" dirty="0">
                <a:latin typeface="Trebuchet MS" panose="020B0603020202020204" pitchFamily="34" charset="0"/>
              </a:rPr>
              <a:t>Μέτρηση / Λογαριασμός ανά 4 μήνες</a:t>
            </a:r>
          </a:p>
          <a:p>
            <a:pPr algn="ctr">
              <a:lnSpc>
                <a:spcPct val="150000"/>
              </a:lnSpc>
            </a:pPr>
            <a:r>
              <a:rPr lang="el-GR" sz="1100" b="1" dirty="0">
                <a:latin typeface="Trebuchet MS" panose="020B0603020202020204" pitchFamily="34" charset="0"/>
              </a:rPr>
              <a:t>Μέτρηση / Λογαριασμός ανά 2 μήνες ( καλοκαίρι 4 μήνες)  </a:t>
            </a:r>
          </a:p>
          <a:p>
            <a:pPr algn="ctr">
              <a:lnSpc>
                <a:spcPct val="150000"/>
              </a:lnSpc>
            </a:pPr>
            <a:r>
              <a:rPr lang="el-GR" sz="1100" b="1" dirty="0">
                <a:latin typeface="Trebuchet MS" panose="020B0603020202020204" pitchFamily="34" charset="0"/>
              </a:rPr>
              <a:t>Μέτρηση / Λογαριασμός ανά μήνα ( καλοκαίρι 4 μήνες) </a:t>
            </a:r>
          </a:p>
          <a:p>
            <a:pPr algn="ctr">
              <a:lnSpc>
                <a:spcPct val="150000"/>
              </a:lnSpc>
            </a:pPr>
            <a:r>
              <a:rPr lang="el-GR" sz="1100" b="1" dirty="0">
                <a:latin typeface="Trebuchet MS" panose="020B0603020202020204" pitchFamily="34" charset="0"/>
              </a:rPr>
              <a:t>Μέτρηση / Λογαριασμός  ανά μήνα</a:t>
            </a:r>
          </a:p>
          <a:p>
            <a:pPr algn="ctr">
              <a:lnSpc>
                <a:spcPct val="150000"/>
              </a:lnSpc>
            </a:pPr>
            <a:r>
              <a:rPr lang="el-GR" sz="1100" b="1" dirty="0">
                <a:latin typeface="Trebuchet MS" panose="020B0603020202020204" pitchFamily="34" charset="0"/>
              </a:rPr>
              <a:t>Μέτρηση / Λογαριασμός ανά μήνα</a:t>
            </a:r>
          </a:p>
        </p:txBody>
      </p:sp>
      <p:sp>
        <p:nvSpPr>
          <p:cNvPr id="22" name="Hexagon 21">
            <a:extLst>
              <a:ext uri="{FF2B5EF4-FFF2-40B4-BE49-F238E27FC236}">
                <a16:creationId xmlns:a16="http://schemas.microsoft.com/office/drawing/2014/main" id="{DE01413A-5309-4152-867A-72C3BCF1450C}"/>
              </a:ext>
            </a:extLst>
          </p:cNvPr>
          <p:cNvSpPr/>
          <p:nvPr/>
        </p:nvSpPr>
        <p:spPr>
          <a:xfrm rot="5400000">
            <a:off x="7745006" y="1760934"/>
            <a:ext cx="1698909" cy="1747507"/>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sp>
        <p:nvSpPr>
          <p:cNvPr id="6" name="Rectangle 5">
            <a:extLst>
              <a:ext uri="{FF2B5EF4-FFF2-40B4-BE49-F238E27FC236}">
                <a16:creationId xmlns:a16="http://schemas.microsoft.com/office/drawing/2014/main" id="{556207F2-498C-4D1B-9977-B942978C1601}"/>
              </a:ext>
            </a:extLst>
          </p:cNvPr>
          <p:cNvSpPr/>
          <p:nvPr/>
        </p:nvSpPr>
        <p:spPr>
          <a:xfrm>
            <a:off x="8359460" y="2236661"/>
            <a:ext cx="470000" cy="769441"/>
          </a:xfrm>
          <a:prstGeom prst="rect">
            <a:avLst/>
          </a:prstGeom>
        </p:spPr>
        <p:txBody>
          <a:bodyPr wrap="none">
            <a:spAutoFit/>
          </a:bodyPr>
          <a:lstStyle/>
          <a:p>
            <a:r>
              <a:rPr lang="el-GR" sz="4400" dirty="0">
                <a:solidFill>
                  <a:srgbClr val="CF003D"/>
                </a:solidFill>
              </a:rPr>
              <a:t>€</a:t>
            </a:r>
          </a:p>
        </p:txBody>
      </p:sp>
      <p:cxnSp>
        <p:nvCxnSpPr>
          <p:cNvPr id="14" name="Straight Arrow Connector 13">
            <a:extLst>
              <a:ext uri="{FF2B5EF4-FFF2-40B4-BE49-F238E27FC236}">
                <a16:creationId xmlns:a16="http://schemas.microsoft.com/office/drawing/2014/main" id="{5C07B9DA-728B-4C4A-978A-07EA24A015D5}"/>
              </a:ext>
            </a:extLst>
          </p:cNvPr>
          <p:cNvCxnSpPr/>
          <p:nvPr/>
        </p:nvCxnSpPr>
        <p:spPr>
          <a:xfrm>
            <a:off x="5092118" y="2634687"/>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70534E0-ED8A-45FA-A927-F2A6ACCD62C0}"/>
              </a:ext>
            </a:extLst>
          </p:cNvPr>
          <p:cNvCxnSpPr/>
          <p:nvPr/>
        </p:nvCxnSpPr>
        <p:spPr>
          <a:xfrm>
            <a:off x="5202122" y="4002947"/>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34F48E7-3A88-4102-A3C4-A8F6FA2B0D30}"/>
              </a:ext>
            </a:extLst>
          </p:cNvPr>
          <p:cNvCxnSpPr/>
          <p:nvPr/>
        </p:nvCxnSpPr>
        <p:spPr>
          <a:xfrm>
            <a:off x="5202119" y="4373460"/>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C895A1-BEFD-431B-B211-71C7DB12C60E}"/>
              </a:ext>
            </a:extLst>
          </p:cNvPr>
          <p:cNvCxnSpPr/>
          <p:nvPr/>
        </p:nvCxnSpPr>
        <p:spPr>
          <a:xfrm>
            <a:off x="5202119" y="4749489"/>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0CB04A-D253-46A7-9088-7B0D87FBB398}"/>
              </a:ext>
            </a:extLst>
          </p:cNvPr>
          <p:cNvCxnSpPr/>
          <p:nvPr/>
        </p:nvCxnSpPr>
        <p:spPr>
          <a:xfrm>
            <a:off x="5190480" y="5131266"/>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071833-0137-4EE8-873C-864640453724}"/>
              </a:ext>
            </a:extLst>
          </p:cNvPr>
          <p:cNvCxnSpPr/>
          <p:nvPr/>
        </p:nvCxnSpPr>
        <p:spPr>
          <a:xfrm>
            <a:off x="5190480" y="5531263"/>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6AA76B2C-22C2-4B69-B6E3-F39A0DDA2C6A}"/>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534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Τι Περιλαμβάνουν οι Λογαριασμοί Φυσικού Αερίου</a:t>
            </a:r>
            <a:endParaRPr lang="en-US" sz="3000" dirty="0">
              <a:latin typeface="Trebuchet MS" panose="020B0603020202020204" pitchFamily="34" charset="0"/>
            </a:endParaRPr>
          </a:p>
        </p:txBody>
      </p:sp>
      <p:graphicFrame>
        <p:nvGraphicFramePr>
          <p:cNvPr id="31" name="Table 30">
            <a:extLst>
              <a:ext uri="{FF2B5EF4-FFF2-40B4-BE49-F238E27FC236}">
                <a16:creationId xmlns:a16="http://schemas.microsoft.com/office/drawing/2014/main" id="{3BDF1164-E38F-4E8E-89E8-3707FA87FDF2}"/>
              </a:ext>
            </a:extLst>
          </p:cNvPr>
          <p:cNvGraphicFramePr>
            <a:graphicFrameLocks noGrp="1"/>
          </p:cNvGraphicFramePr>
          <p:nvPr>
            <p:extLst>
              <p:ext uri="{D42A27DB-BD31-4B8C-83A1-F6EECF244321}">
                <p14:modId xmlns:p14="http://schemas.microsoft.com/office/powerpoint/2010/main" val="4030854402"/>
              </p:ext>
            </p:extLst>
          </p:nvPr>
        </p:nvGraphicFramePr>
        <p:xfrm>
          <a:off x="610732" y="1151388"/>
          <a:ext cx="10970534" cy="5126102"/>
        </p:xfrm>
        <a:graphic>
          <a:graphicData uri="http://schemas.openxmlformats.org/drawingml/2006/table">
            <a:tbl>
              <a:tblPr firstRow="1" bandRow="1">
                <a:tableStyleId>{74C1A8A3-306A-4EB7-A6B1-4F7E0EB9C5D6}</a:tableStyleId>
              </a:tblPr>
              <a:tblGrid>
                <a:gridCol w="496919">
                  <a:extLst>
                    <a:ext uri="{9D8B030D-6E8A-4147-A177-3AD203B41FA5}">
                      <a16:colId xmlns:a16="http://schemas.microsoft.com/office/drawing/2014/main" val="3447737029"/>
                    </a:ext>
                  </a:extLst>
                </a:gridCol>
                <a:gridCol w="8619609">
                  <a:extLst>
                    <a:ext uri="{9D8B030D-6E8A-4147-A177-3AD203B41FA5}">
                      <a16:colId xmlns:a16="http://schemas.microsoft.com/office/drawing/2014/main" val="3883294386"/>
                    </a:ext>
                  </a:extLst>
                </a:gridCol>
                <a:gridCol w="1854006">
                  <a:extLst>
                    <a:ext uri="{9D8B030D-6E8A-4147-A177-3AD203B41FA5}">
                      <a16:colId xmlns:a16="http://schemas.microsoft.com/office/drawing/2014/main" val="3541105678"/>
                    </a:ext>
                  </a:extLst>
                </a:gridCol>
              </a:tblGrid>
              <a:tr h="276725">
                <a:tc>
                  <a:txBody>
                    <a:bodyPr/>
                    <a:lstStyle/>
                    <a:p>
                      <a:pPr algn="ctr"/>
                      <a:r>
                        <a:rPr lang="el-GR" sz="1100" b="1" dirty="0"/>
                        <a:t>α/α</a:t>
                      </a:r>
                    </a:p>
                  </a:txBody>
                  <a:tcPr marL="36000" marR="36000" marT="0" marB="0" anchor="ctr">
                    <a:solidFill>
                      <a:schemeClr val="tx1">
                        <a:lumMod val="50000"/>
                        <a:lumOff val="50000"/>
                      </a:schemeClr>
                    </a:solidFill>
                  </a:tcPr>
                </a:tc>
                <a:tc>
                  <a:txBody>
                    <a:bodyPr/>
                    <a:lstStyle/>
                    <a:p>
                      <a:r>
                        <a:rPr lang="el-GR" sz="1100" b="1" dirty="0"/>
                        <a:t>Περιγραφή</a:t>
                      </a:r>
                    </a:p>
                  </a:txBody>
                  <a:tcPr marL="36000" marR="36000" marT="0" marB="0" anchor="ct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100" b="1" dirty="0"/>
                        <a:t>Αφορά:</a:t>
                      </a:r>
                    </a:p>
                  </a:txBody>
                  <a:tcPr marL="36000" marR="36000" marT="0" marB="0" anchor="ctr">
                    <a:solidFill>
                      <a:schemeClr val="tx1">
                        <a:lumMod val="50000"/>
                        <a:lumOff val="50000"/>
                      </a:schemeClr>
                    </a:solidFill>
                  </a:tcPr>
                </a:tc>
                <a:extLst>
                  <a:ext uri="{0D108BD9-81ED-4DB2-BD59-A6C34878D82A}">
                    <a16:rowId xmlns:a16="http://schemas.microsoft.com/office/drawing/2014/main" val="3613338001"/>
                  </a:ext>
                </a:extLst>
              </a:tr>
              <a:tr h="276725">
                <a:tc>
                  <a:txBody>
                    <a:bodyPr/>
                    <a:lstStyle/>
                    <a:p>
                      <a:pPr algn="ctr"/>
                      <a:r>
                        <a:rPr lang="en-US" sz="1400" dirty="0"/>
                        <a:t>A</a:t>
                      </a:r>
                      <a:endParaRPr lang="el-GR" sz="1400" b="0" dirty="0"/>
                    </a:p>
                  </a:txBody>
                  <a:tcPr marL="36000" marR="36000" marT="0" marB="0" anchor="ctr">
                    <a:solidFill>
                      <a:schemeClr val="bg2"/>
                    </a:solidFill>
                  </a:tcPr>
                </a:tc>
                <a:tc>
                  <a:txBody>
                    <a:bodyPr/>
                    <a:lstStyle/>
                    <a:p>
                      <a:r>
                        <a:rPr lang="el-GR" sz="1400" b="1" dirty="0"/>
                        <a:t>ΠΡΟΜΗΘΕΙΑ</a:t>
                      </a:r>
                    </a:p>
                  </a:txBody>
                  <a:tcPr marL="36000" marR="36000" marT="0" marB="0"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0" dirty="0"/>
                    </a:p>
                  </a:txBody>
                  <a:tcPr marL="36000" marR="36000" marT="0" marB="0" anchor="ctr">
                    <a:solidFill>
                      <a:schemeClr val="bg2"/>
                    </a:solidFill>
                  </a:tcPr>
                </a:tc>
                <a:extLst>
                  <a:ext uri="{0D108BD9-81ED-4DB2-BD59-A6C34878D82A}">
                    <a16:rowId xmlns:a16="http://schemas.microsoft.com/office/drawing/2014/main" val="4265829422"/>
                  </a:ext>
                </a:extLst>
              </a:tr>
              <a:tr h="972374">
                <a:tc>
                  <a:txBody>
                    <a:bodyPr/>
                    <a:lstStyle/>
                    <a:p>
                      <a:pPr lvl="1" algn="ctr"/>
                      <a:endParaRPr lang="el-GR" sz="1400" dirty="0"/>
                    </a:p>
                  </a:txBody>
                  <a:tcPr marL="36000" marR="36000" marT="0" marB="0" anchor="ctr">
                    <a:noFill/>
                  </a:tcPr>
                </a:tc>
                <a:tc>
                  <a:txBody>
                    <a:bodyPr/>
                    <a:lstStyle/>
                    <a:p>
                      <a:pPr marL="0" lvl="0" algn="l" defTabSz="914400" rtl="0" eaLnBrk="1" latinLnBrk="0" hangingPunct="1"/>
                      <a:r>
                        <a:rPr lang="el-GR" sz="1400" kern="1200" dirty="0">
                          <a:solidFill>
                            <a:schemeClr val="dk1"/>
                          </a:solidFill>
                          <a:latin typeface="+mn-lt"/>
                          <a:ea typeface="+mn-ea"/>
                          <a:cs typeface="+mn-cs"/>
                        </a:rPr>
                        <a:t>Πάγιο</a:t>
                      </a:r>
                    </a:p>
                    <a:p>
                      <a:pPr marL="0" lvl="0" algn="l" defTabSz="914400" rtl="0" eaLnBrk="1" latinLnBrk="0" hangingPunct="1"/>
                      <a:r>
                        <a:rPr lang="el-GR" sz="1400" kern="1200" dirty="0">
                          <a:solidFill>
                            <a:schemeClr val="dk1"/>
                          </a:solidFill>
                          <a:latin typeface="+mn-lt"/>
                          <a:ea typeface="+mn-ea"/>
                          <a:cs typeface="+mn-cs"/>
                        </a:rPr>
                        <a:t>Χρέωση κατανάλωσης</a:t>
                      </a:r>
                      <a:r>
                        <a:rPr lang="en-US" sz="1400" kern="1200" dirty="0">
                          <a:solidFill>
                            <a:schemeClr val="dk1"/>
                          </a:solidFill>
                          <a:latin typeface="+mn-lt"/>
                          <a:ea typeface="+mn-ea"/>
                          <a:cs typeface="+mn-cs"/>
                        </a:rPr>
                        <a:t> (</a:t>
                      </a:r>
                      <a:r>
                        <a:rPr lang="el-GR" sz="1400" kern="1200" dirty="0">
                          <a:solidFill>
                            <a:schemeClr val="dk1"/>
                          </a:solidFill>
                          <a:latin typeface="+mn-lt"/>
                          <a:ea typeface="+mn-ea"/>
                          <a:cs typeface="+mn-cs"/>
                        </a:rPr>
                        <a:t>Κατανάλωση </a:t>
                      </a:r>
                      <a:r>
                        <a:rPr lang="en-US" sz="1400" kern="1200" dirty="0">
                          <a:solidFill>
                            <a:schemeClr val="dk1"/>
                          </a:solidFill>
                          <a:latin typeface="+mn-lt"/>
                          <a:ea typeface="+mn-ea"/>
                          <a:cs typeface="+mn-cs"/>
                        </a:rPr>
                        <a:t>x</a:t>
                      </a:r>
                      <a:r>
                        <a:rPr lang="el-GR" sz="1400" kern="1200" dirty="0">
                          <a:solidFill>
                            <a:schemeClr val="dk1"/>
                          </a:solidFill>
                          <a:latin typeface="+mn-lt"/>
                          <a:ea typeface="+mn-ea"/>
                          <a:cs typeface="+mn-cs"/>
                        </a:rPr>
                        <a:t> Τιμή Προμηθευτή €</a:t>
                      </a:r>
                      <a:r>
                        <a:rPr lang="en-US" sz="1400" kern="1200" dirty="0">
                          <a:solidFill>
                            <a:schemeClr val="dk1"/>
                          </a:solidFill>
                          <a:latin typeface="+mn-lt"/>
                          <a:ea typeface="+mn-ea"/>
                          <a:cs typeface="+mn-cs"/>
                        </a:rPr>
                        <a:t>/ kWh)</a:t>
                      </a:r>
                      <a:endParaRPr lang="el-GR" sz="1400" kern="1200" dirty="0">
                        <a:solidFill>
                          <a:schemeClr val="dk1"/>
                        </a:solidFill>
                        <a:latin typeface="+mn-lt"/>
                        <a:ea typeface="+mn-ea"/>
                        <a:cs typeface="+mn-cs"/>
                      </a:endParaRPr>
                    </a:p>
                    <a:p>
                      <a:pPr marL="0" lvl="0" algn="l" defTabSz="914400" rtl="0" eaLnBrk="1" latinLnBrk="0" hangingPunct="1"/>
                      <a:r>
                        <a:rPr lang="el-GR" sz="1400" kern="1200" dirty="0">
                          <a:solidFill>
                            <a:schemeClr val="dk1"/>
                          </a:solidFill>
                          <a:latin typeface="+mn-lt"/>
                          <a:ea typeface="+mn-ea"/>
                          <a:cs typeface="+mn-cs"/>
                        </a:rPr>
                        <a:t>Εκπτώσεις </a:t>
                      </a:r>
                      <a:r>
                        <a:rPr lang="en-US" sz="1400" kern="1200" dirty="0">
                          <a:solidFill>
                            <a:schemeClr val="dk1"/>
                          </a:solidFill>
                          <a:latin typeface="+mn-lt"/>
                          <a:ea typeface="+mn-ea"/>
                          <a:cs typeface="+mn-cs"/>
                        </a:rPr>
                        <a:t>Promotions</a:t>
                      </a:r>
                      <a:r>
                        <a:rPr lang="el-GR" sz="1400" kern="1200" dirty="0">
                          <a:solidFill>
                            <a:schemeClr val="dk1"/>
                          </a:solidFill>
                          <a:latin typeface="+mn-lt"/>
                          <a:ea typeface="+mn-ea"/>
                          <a:cs typeface="+mn-cs"/>
                        </a:rPr>
                        <a:t> </a:t>
                      </a:r>
                    </a:p>
                    <a:p>
                      <a:pPr marL="0" lvl="0" algn="l" defTabSz="914400" rtl="0" eaLnBrk="1" latinLnBrk="0" hangingPunct="1"/>
                      <a:r>
                        <a:rPr lang="el-GR" sz="1400" kern="1200" dirty="0">
                          <a:solidFill>
                            <a:schemeClr val="dk1"/>
                          </a:solidFill>
                          <a:latin typeface="+mn-lt"/>
                          <a:ea typeface="+mn-ea"/>
                          <a:cs typeface="+mn-cs"/>
                        </a:rPr>
                        <a:t>Επιστροφές Εκπτώσεων </a:t>
                      </a:r>
                      <a:r>
                        <a:rPr lang="el-GR" sz="1200" kern="1200" dirty="0">
                          <a:solidFill>
                            <a:schemeClr val="dk1"/>
                          </a:solidFill>
                          <a:latin typeface="+mn-lt"/>
                          <a:ea typeface="+mn-ea"/>
                          <a:cs typeface="+mn-cs"/>
                        </a:rPr>
                        <a:t>(ποινή πρόωρης λύσης σύμβασης)</a:t>
                      </a:r>
                    </a:p>
                    <a:p>
                      <a:pPr marL="0" lvl="0" algn="l" defTabSz="914400" rtl="0" eaLnBrk="1" latinLnBrk="0" hangingPunct="1"/>
                      <a:r>
                        <a:rPr lang="el-GR" sz="1400" kern="1200" dirty="0">
                          <a:solidFill>
                            <a:schemeClr val="dk1"/>
                          </a:solidFill>
                          <a:latin typeface="+mn-lt"/>
                          <a:ea typeface="+mn-ea"/>
                          <a:cs typeface="+mn-cs"/>
                        </a:rPr>
                        <a:t>Έκπτωση Συνέπειας </a:t>
                      </a:r>
                      <a:r>
                        <a:rPr lang="el-GR" sz="1050" kern="1200" dirty="0">
                          <a:solidFill>
                            <a:schemeClr val="dk1"/>
                          </a:solidFill>
                          <a:latin typeface="+mn-lt"/>
                          <a:ea typeface="+mn-ea"/>
                          <a:cs typeface="+mn-cs"/>
                        </a:rPr>
                        <a:t>(προϋπόθεση παροχής της έκπτωσης αποτελεί η εμπρόθεσμη εξόφληση όλων των λογαριασμών ρεύματος )</a:t>
                      </a:r>
                      <a:endParaRPr lang="el-GR" sz="1400" kern="1200" dirty="0">
                        <a:solidFill>
                          <a:schemeClr val="dk1"/>
                        </a:solidFill>
                        <a:latin typeface="+mn-lt"/>
                        <a:ea typeface="+mn-ea"/>
                        <a:cs typeface="+mn-cs"/>
                      </a:endParaRP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138885718"/>
                  </a:ext>
                </a:extLst>
              </a:tr>
              <a:tr h="276725">
                <a:tc>
                  <a:txBody>
                    <a:bodyPr/>
                    <a:lstStyle/>
                    <a:p>
                      <a:pPr algn="ctr"/>
                      <a:r>
                        <a:rPr lang="en-US" sz="1200" dirty="0"/>
                        <a:t>B</a:t>
                      </a:r>
                      <a:endParaRPr lang="el-GR" sz="1200" b="0" dirty="0"/>
                    </a:p>
                  </a:txBody>
                  <a:tcPr marL="36000" marR="36000" marT="0" marB="0" anchor="ctr">
                    <a:solidFill>
                      <a:schemeClr val="bg2"/>
                    </a:solidFill>
                  </a:tcPr>
                </a:tc>
                <a:tc>
                  <a:txBody>
                    <a:bodyPr/>
                    <a:lstStyle/>
                    <a:p>
                      <a:r>
                        <a:rPr lang="el-GR" sz="1400" b="1" dirty="0"/>
                        <a:t>ΔΙΑΝΟΜΗ</a:t>
                      </a:r>
                      <a:r>
                        <a:rPr lang="el-GR" sz="1200" dirty="0"/>
                        <a:t> - </a:t>
                      </a:r>
                      <a:r>
                        <a:rPr lang="el-GR" sz="1200" b="1" dirty="0"/>
                        <a:t>Ρυθμιζόμενη Χρέωση</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290705601"/>
                  </a:ext>
                </a:extLst>
              </a:tr>
              <a:tr h="500078">
                <a:tc>
                  <a:txBody>
                    <a:bodyPr/>
                    <a:lstStyle/>
                    <a:p>
                      <a:pPr lvl="1" algn="ctr"/>
                      <a:endParaRPr lang="el-GR" sz="1400" dirty="0"/>
                    </a:p>
                  </a:txBody>
                  <a:tcPr marL="36000" marR="36000" marT="0" marB="0" anchor="ctr">
                    <a:lnB>
                      <a:noFill/>
                    </a:lnB>
                    <a:noFill/>
                  </a:tcPr>
                </a:tc>
                <a:tc>
                  <a:txBody>
                    <a:bodyPr/>
                    <a:lstStyle/>
                    <a:p>
                      <a:pPr lvl="0"/>
                      <a:r>
                        <a:rPr lang="el-GR" sz="1200" dirty="0"/>
                        <a:t>Χρέωση Δυναμικότητας</a:t>
                      </a:r>
                      <a:r>
                        <a:rPr lang="en-US" sz="1200" dirty="0"/>
                        <a:t>  (</a:t>
                      </a:r>
                      <a:r>
                        <a:rPr lang="el-GR" sz="1200" dirty="0"/>
                        <a:t>Ημέρες </a:t>
                      </a:r>
                      <a:r>
                        <a:rPr lang="en-US" sz="1200" dirty="0"/>
                        <a:t>x </a:t>
                      </a:r>
                      <a:r>
                        <a:rPr lang="el-GR" sz="1200" dirty="0"/>
                        <a:t>Δυναμικότητα Μετρητή </a:t>
                      </a:r>
                      <a:r>
                        <a:rPr lang="en-US" sz="1200" dirty="0"/>
                        <a:t>x </a:t>
                      </a:r>
                      <a:r>
                        <a:rPr lang="el-GR" sz="1200" kern="1200" dirty="0" err="1">
                          <a:solidFill>
                            <a:schemeClr val="dk1"/>
                          </a:solidFill>
                          <a:latin typeface="+mn-lt"/>
                          <a:ea typeface="+mn-ea"/>
                          <a:cs typeface="+mn-cs"/>
                        </a:rPr>
                        <a:t>Μοναδιαία</a:t>
                      </a:r>
                      <a:r>
                        <a:rPr lang="el-GR" sz="1200" kern="1200" dirty="0">
                          <a:solidFill>
                            <a:schemeClr val="dk1"/>
                          </a:solidFill>
                          <a:latin typeface="+mn-lt"/>
                          <a:ea typeface="+mn-ea"/>
                          <a:cs typeface="+mn-cs"/>
                        </a:rPr>
                        <a:t> Μεταβλητή Χρέωση </a:t>
                      </a:r>
                      <a:r>
                        <a:rPr lang="el-GR" sz="1200" dirty="0"/>
                        <a:t>/365</a:t>
                      </a:r>
                      <a:r>
                        <a:rPr lang="en-US" sz="1200" dirty="0"/>
                        <a:t>)</a:t>
                      </a:r>
                      <a:endParaRPr lang="el-GR" sz="1200" dirty="0"/>
                    </a:p>
                    <a:p>
                      <a:pPr lvl="0"/>
                      <a:r>
                        <a:rPr lang="el-GR" sz="1200" dirty="0"/>
                        <a:t>Χρέωση Ενέργειας </a:t>
                      </a:r>
                      <a:r>
                        <a:rPr lang="en-US" sz="1200" dirty="0"/>
                        <a:t>(</a:t>
                      </a:r>
                      <a:r>
                        <a:rPr lang="el-GR" sz="1200" dirty="0"/>
                        <a:t> Κατανάλωση </a:t>
                      </a:r>
                      <a:r>
                        <a:rPr lang="en-US" sz="1200" dirty="0"/>
                        <a:t>x</a:t>
                      </a:r>
                      <a:r>
                        <a:rPr lang="el-GR" sz="1200" dirty="0"/>
                        <a:t> </a:t>
                      </a:r>
                      <a:r>
                        <a:rPr lang="el-GR" sz="1200" kern="1200" dirty="0" err="1">
                          <a:solidFill>
                            <a:schemeClr val="dk1"/>
                          </a:solidFill>
                          <a:latin typeface="+mn-lt"/>
                          <a:ea typeface="+mn-ea"/>
                          <a:cs typeface="+mn-cs"/>
                        </a:rPr>
                        <a:t>Μοναδιαία</a:t>
                      </a:r>
                      <a:r>
                        <a:rPr lang="el-GR" sz="1200" kern="1200" dirty="0">
                          <a:solidFill>
                            <a:schemeClr val="dk1"/>
                          </a:solidFill>
                          <a:latin typeface="+mn-lt"/>
                          <a:ea typeface="+mn-ea"/>
                          <a:cs typeface="+mn-cs"/>
                        </a:rPr>
                        <a:t> Μεταβλητή Χρέωση </a:t>
                      </a:r>
                      <a:r>
                        <a:rPr lang="el-GR" sz="1200" dirty="0"/>
                        <a:t>(€/</a:t>
                      </a:r>
                      <a:r>
                        <a:rPr lang="en-US" sz="1200" dirty="0"/>
                        <a:t>kWh)</a:t>
                      </a:r>
                      <a:r>
                        <a:rPr lang="el-GR" sz="1200" dirty="0"/>
                        <a:t>)</a:t>
                      </a:r>
                    </a:p>
                    <a:p>
                      <a:pPr lvl="0"/>
                      <a:r>
                        <a:rPr lang="el-GR" sz="1200" dirty="0"/>
                        <a:t>Υπηρεσίες ΔΔ - Χρέωση Διακοπής, Επανασύνδεσης…</a:t>
                      </a:r>
                    </a:p>
                  </a:txBody>
                  <a:tcPr marL="36000" marR="36000" marT="0" marB="0" anchor="ctr">
                    <a:lnB>
                      <a:noFill/>
                    </a:lnB>
                    <a:noFill/>
                  </a:tcPr>
                </a:tc>
                <a:tc>
                  <a:txBody>
                    <a:bodyPr/>
                    <a:lstStyle/>
                    <a:p>
                      <a:endParaRPr lang="el-GR" sz="1200" dirty="0"/>
                    </a:p>
                  </a:txBody>
                  <a:tcPr marL="36000" marR="36000" marT="0" marB="0" anchor="ctr">
                    <a:lnB>
                      <a:noFill/>
                    </a:lnB>
                    <a:noFill/>
                  </a:tcPr>
                </a:tc>
                <a:extLst>
                  <a:ext uri="{0D108BD9-81ED-4DB2-BD59-A6C34878D82A}">
                    <a16:rowId xmlns:a16="http://schemas.microsoft.com/office/drawing/2014/main" val="2706857911"/>
                  </a:ext>
                </a:extLst>
              </a:tr>
              <a:tr h="276725">
                <a:tc>
                  <a:txBody>
                    <a:bodyPr/>
                    <a:lstStyle/>
                    <a:p>
                      <a:pPr algn="ctr"/>
                      <a:r>
                        <a:rPr lang="el-GR" sz="1400" b="0" dirty="0"/>
                        <a:t>Γ</a:t>
                      </a:r>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r>
                        <a:rPr lang="el-GR" sz="1400" b="1" dirty="0"/>
                        <a:t>ΜΕΤΑΦΟΡΑ </a:t>
                      </a:r>
                      <a:r>
                        <a:rPr lang="el-GR" sz="1200" b="0" dirty="0"/>
                        <a:t>- </a:t>
                      </a:r>
                      <a:r>
                        <a:rPr lang="el-GR" sz="1200" b="1" dirty="0"/>
                        <a:t>Ρυθμιζόμενη Χρέωση</a:t>
                      </a:r>
                      <a:endParaRPr lang="el-GR" sz="1200" b="0" dirty="0"/>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endParaRPr lang="el-GR" sz="1400" dirty="0"/>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45475359"/>
                  </a:ext>
                </a:extLst>
              </a:tr>
              <a:tr h="276725">
                <a:tc>
                  <a:txBody>
                    <a:bodyPr/>
                    <a:lstStyle/>
                    <a:p>
                      <a:pPr lvl="1" algn="ctr"/>
                      <a:endParaRPr lang="el-GR" sz="1400" dirty="0"/>
                    </a:p>
                  </a:txBody>
                  <a:tcPr marL="36000" marR="36000" marT="0" marB="0" anchor="ctr">
                    <a:lnT>
                      <a:noFill/>
                    </a:lnT>
                    <a:noFill/>
                  </a:tcPr>
                </a:tc>
                <a:tc>
                  <a:txBody>
                    <a:bodyPr/>
                    <a:lstStyle/>
                    <a:p>
                      <a:pPr lvl="0"/>
                      <a:r>
                        <a:rPr lang="el-GR" sz="1400" dirty="0"/>
                        <a:t>Χρέωση κατανάλωσης</a:t>
                      </a:r>
                      <a:r>
                        <a:rPr lang="en-US" sz="1400" dirty="0"/>
                        <a:t>  (</a:t>
                      </a:r>
                      <a:r>
                        <a:rPr lang="el-GR" sz="1400" dirty="0"/>
                        <a:t>€</a:t>
                      </a:r>
                      <a:r>
                        <a:rPr lang="en-US" sz="1400" dirty="0"/>
                        <a:t>/ kWh)</a:t>
                      </a:r>
                      <a:endParaRPr lang="el-GR" sz="1400" dirty="0"/>
                    </a:p>
                  </a:txBody>
                  <a:tcPr marL="36000" marR="36000" marT="0" marB="0" anchor="ctr">
                    <a:lnT>
                      <a:noFill/>
                    </a:lnT>
                    <a:noFill/>
                  </a:tcPr>
                </a:tc>
                <a:tc>
                  <a:txBody>
                    <a:bodyPr/>
                    <a:lstStyle/>
                    <a:p>
                      <a:endParaRPr lang="el-GR" sz="1400" dirty="0"/>
                    </a:p>
                  </a:txBody>
                  <a:tcPr marL="36000" marR="36000" marT="0" marB="0" anchor="ctr">
                    <a:lnT>
                      <a:noFill/>
                    </a:lnT>
                    <a:noFill/>
                  </a:tcPr>
                </a:tc>
                <a:extLst>
                  <a:ext uri="{0D108BD9-81ED-4DB2-BD59-A6C34878D82A}">
                    <a16:rowId xmlns:a16="http://schemas.microsoft.com/office/drawing/2014/main" val="4237815706"/>
                  </a:ext>
                </a:extLst>
              </a:tr>
              <a:tr h="276725">
                <a:tc>
                  <a:txBody>
                    <a:bodyPr/>
                    <a:lstStyle/>
                    <a:p>
                      <a:pPr algn="ctr"/>
                      <a:r>
                        <a:rPr lang="el-GR" sz="1400" dirty="0"/>
                        <a:t>Δ</a:t>
                      </a:r>
                    </a:p>
                  </a:txBody>
                  <a:tcPr marL="36000" marR="36000" marT="0" marB="0" anchor="ctr">
                    <a:solidFill>
                      <a:schemeClr val="bg2"/>
                    </a:solidFill>
                  </a:tcPr>
                </a:tc>
                <a:tc>
                  <a:txBody>
                    <a:bodyPr/>
                    <a:lstStyle/>
                    <a:p>
                      <a:r>
                        <a:rPr lang="el-GR" sz="1400" b="1" dirty="0"/>
                        <a:t>ΑΛΛΕΣ ΧΡΕΩΣΕΙΣ</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607872284"/>
                  </a:ext>
                </a:extLst>
              </a:tr>
              <a:tr h="388950">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Χρέωση Εγγύησης, Τόκοι υπερημερίας </a:t>
                      </a:r>
                      <a:r>
                        <a:rPr lang="el-GR" sz="1400" kern="1200" dirty="0">
                          <a:solidFill>
                            <a:schemeClr val="dk1"/>
                          </a:solidFill>
                          <a:latin typeface="+mn-lt"/>
                          <a:ea typeface="+mn-ea"/>
                          <a:cs typeface="+mn-cs"/>
                        </a:rPr>
                        <a:t>(3,75% ετησίως), </a:t>
                      </a:r>
                      <a:r>
                        <a:rPr lang="el-GR" sz="1400" dirty="0"/>
                        <a:t>, Χαρτόσημο, Ενεργειακές υπηρεσίες, Τέλος Πρόωρης Λύσης Συμβολαίου,  Δικαστικά Έξοδα</a:t>
                      </a:r>
                      <a:r>
                        <a:rPr lang="en-US" sz="1400" dirty="0"/>
                        <a:t> …</a:t>
                      </a:r>
                      <a:endParaRPr lang="el-GR" sz="1400" dirty="0"/>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56970287"/>
                  </a:ext>
                </a:extLst>
              </a:tr>
              <a:tr h="276725">
                <a:tc>
                  <a:txBody>
                    <a:bodyPr/>
                    <a:lstStyle/>
                    <a:p>
                      <a:pPr algn="ctr"/>
                      <a:r>
                        <a:rPr lang="en-US" sz="1400" dirty="0"/>
                        <a:t>E</a:t>
                      </a:r>
                      <a:endParaRPr lang="el-GR" sz="1400" dirty="0"/>
                    </a:p>
                  </a:txBody>
                  <a:tcPr marL="36000" marR="36000" marT="0" marB="0" anchor="ctr">
                    <a:solidFill>
                      <a:schemeClr val="bg2"/>
                    </a:solidFill>
                  </a:tcPr>
                </a:tc>
                <a:tc>
                  <a:txBody>
                    <a:bodyPr/>
                    <a:lstStyle/>
                    <a:p>
                      <a:r>
                        <a:rPr lang="el-GR" sz="1400" b="1" dirty="0"/>
                        <a:t>ΕΙΔΙΚΟΙ ΦΟΡΟΙ/ΤΕΛΗ</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90849351"/>
                  </a:ext>
                </a:extLst>
              </a:tr>
              <a:tr h="583425">
                <a:tc>
                  <a:txBody>
                    <a:bodyPr/>
                    <a:lstStyle/>
                    <a:p>
                      <a:pPr lvl="1" algn="ct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ΕΦΚ (€/ </a:t>
                      </a:r>
                      <a:r>
                        <a:rPr lang="en-US" sz="1400" kern="1200" dirty="0">
                          <a:solidFill>
                            <a:schemeClr val="dk1"/>
                          </a:solidFill>
                          <a:latin typeface="+mn-lt"/>
                          <a:ea typeface="+mn-ea"/>
                          <a:cs typeface="+mn-cs"/>
                        </a:rPr>
                        <a:t>kWh</a:t>
                      </a:r>
                      <a:r>
                        <a:rPr lang="el-GR" sz="1400" kern="1200" dirty="0">
                          <a:solidFill>
                            <a:schemeClr val="dk1"/>
                          </a:solidFill>
                          <a:latin typeface="+mn-lt"/>
                          <a:ea typeface="+mn-ea"/>
                          <a:cs typeface="+mn-cs"/>
                        </a:rPr>
                        <a:t>) </a:t>
                      </a:r>
                      <a:r>
                        <a:rPr lang="el-GR" sz="1100" kern="1200" dirty="0">
                          <a:solidFill>
                            <a:schemeClr val="dk1"/>
                          </a:solidFill>
                          <a:latin typeface="+mn-lt"/>
                          <a:ea typeface="+mn-ea"/>
                          <a:cs typeface="+mn-cs"/>
                        </a:rPr>
                        <a:t>0,00108 Οικιακοί Θέρμανση ή 0,0054 Οικιακή χρήση εκτός θέρμανσης και Εμπορική Χρήση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Τέλος Ασφάλειας Εφοδιασμού (ΤΑΕ) (€/ </a:t>
                      </a:r>
                      <a:r>
                        <a:rPr lang="en-US" sz="1400" kern="1200" dirty="0">
                          <a:solidFill>
                            <a:schemeClr val="dk1"/>
                          </a:solidFill>
                          <a:latin typeface="+mn-lt"/>
                          <a:ea typeface="+mn-ea"/>
                          <a:cs typeface="+mn-cs"/>
                        </a:rPr>
                        <a:t>kWh</a:t>
                      </a:r>
                      <a:r>
                        <a:rPr lang="el-GR" sz="1400" kern="1200" dirty="0">
                          <a:solidFill>
                            <a:schemeClr val="dk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Ειδικό Τέλος (Προμήθεια + Ρυθμιζόμενες Χρεώσεις + ΕΦΚ + ΤΑΕ)*0,5%</a:t>
                      </a: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3332520071"/>
                  </a:ext>
                </a:extLst>
              </a:tr>
              <a:tr h="506787">
                <a:tc>
                  <a:txBody>
                    <a:bodyPr/>
                    <a:lstStyle/>
                    <a:p>
                      <a:pPr marL="0" lvl="1" algn="ctr" defTabSz="914400" rtl="0" eaLnBrk="1" latinLnBrk="0" hangingPunct="1"/>
                      <a:r>
                        <a:rPr lang="el-GR" sz="1400" kern="1200" dirty="0">
                          <a:solidFill>
                            <a:schemeClr val="dk1"/>
                          </a:solidFill>
                          <a:latin typeface="+mn-lt"/>
                          <a:ea typeface="+mn-ea"/>
                          <a:cs typeface="+mn-cs"/>
                        </a:rPr>
                        <a:t>Ζ</a:t>
                      </a:r>
                    </a:p>
                  </a:txBody>
                  <a:tcPr marL="36000" marR="36000" marT="0" marB="0" anchor="ctr">
                    <a:solidFill>
                      <a:schemeClr val="bg2"/>
                    </a:solidFill>
                  </a:tcPr>
                </a:tc>
                <a:tc>
                  <a:txBody>
                    <a:bodyPr/>
                    <a:lstStyle/>
                    <a:p>
                      <a:pPr marL="0" lvl="1" algn="l" defTabSz="914400" rtl="0" eaLnBrk="1" latinLnBrk="0" hangingPunct="1"/>
                      <a:r>
                        <a:rPr lang="el-GR" sz="1400" b="1" kern="1200" dirty="0">
                          <a:solidFill>
                            <a:schemeClr val="dk1"/>
                          </a:solidFill>
                          <a:latin typeface="+mn-lt"/>
                          <a:ea typeface="+mn-ea"/>
                          <a:cs typeface="+mn-cs"/>
                        </a:rPr>
                        <a:t>ΦΠΑ 6% σε καταναλισκόμενο ΦΑ &amp; ΦΠΑ 24% σε υπηρεσίες</a:t>
                      </a:r>
                    </a:p>
                  </a:txBody>
                  <a:tcPr marL="36000" marR="36000" marT="0" marB="0" anchor="ctr">
                    <a:solidFill>
                      <a:schemeClr val="bg2"/>
                    </a:solidFill>
                  </a:tcPr>
                </a:tc>
                <a:tc>
                  <a:txBody>
                    <a:bodyPr/>
                    <a:lstStyle/>
                    <a:p>
                      <a:pPr marL="0" algn="ctr" defTabSz="914400" rtl="0" eaLnBrk="1" latinLnBrk="0" hangingPunct="1"/>
                      <a:endParaRPr lang="el-GR" sz="1400" kern="1200" dirty="0">
                        <a:solidFill>
                          <a:schemeClr val="dk1"/>
                        </a:solidFill>
                        <a:latin typeface="+mn-lt"/>
                        <a:ea typeface="+mn-ea"/>
                        <a:cs typeface="+mn-cs"/>
                      </a:endParaRPr>
                    </a:p>
                  </a:txBody>
                  <a:tcPr marL="36000" marR="36000" marT="0" marB="0" anchor="ctr">
                    <a:solidFill>
                      <a:schemeClr val="bg1"/>
                    </a:solidFill>
                  </a:tcPr>
                </a:tc>
                <a:extLst>
                  <a:ext uri="{0D108BD9-81ED-4DB2-BD59-A6C34878D82A}">
                    <a16:rowId xmlns:a16="http://schemas.microsoft.com/office/drawing/2014/main" val="2637524817"/>
                  </a:ext>
                </a:extLst>
              </a:tr>
            </a:tbl>
          </a:graphicData>
        </a:graphic>
      </p:graphicFrame>
      <p:pic>
        <p:nvPicPr>
          <p:cNvPr id="7" name="Picture 6">
            <a:extLst>
              <a:ext uri="{FF2B5EF4-FFF2-40B4-BE49-F238E27FC236}">
                <a16:creationId xmlns:a16="http://schemas.microsoft.com/office/drawing/2014/main" id="{35E8A413-078F-4A0E-BF21-4B7037DEA232}"/>
              </a:ext>
            </a:extLst>
          </p:cNvPr>
          <p:cNvPicPr>
            <a:picLocks noChangeAspect="1"/>
          </p:cNvPicPr>
          <p:nvPr/>
        </p:nvPicPr>
        <p:blipFill rotWithShape="1">
          <a:blip r:embed="rId2">
            <a:extLst>
              <a:ext uri="{28A0092B-C50C-407E-A947-70E740481C1C}">
                <a14:useLocalDpi xmlns:a14="http://schemas.microsoft.com/office/drawing/2010/main" val="0"/>
              </a:ext>
            </a:extLst>
          </a:blip>
          <a:srcRect t="11570" b="25904"/>
          <a:stretch/>
        </p:blipFill>
        <p:spPr>
          <a:xfrm>
            <a:off x="8939525" y="1842923"/>
            <a:ext cx="2146886" cy="800951"/>
          </a:xfrm>
          <a:prstGeom prst="rect">
            <a:avLst/>
          </a:prstGeom>
        </p:spPr>
      </p:pic>
      <p:pic>
        <p:nvPicPr>
          <p:cNvPr id="8" name="Picture 7">
            <a:extLst>
              <a:ext uri="{FF2B5EF4-FFF2-40B4-BE49-F238E27FC236}">
                <a16:creationId xmlns:a16="http://schemas.microsoft.com/office/drawing/2014/main" id="{692F54C9-9A22-443A-BDC3-3E0D1D7ACE2C}"/>
              </a:ext>
            </a:extLst>
          </p:cNvPr>
          <p:cNvPicPr>
            <a:picLocks noChangeAspect="1"/>
          </p:cNvPicPr>
          <p:nvPr/>
        </p:nvPicPr>
        <p:blipFill>
          <a:blip r:embed="rId3"/>
          <a:stretch>
            <a:fillRect/>
          </a:stretch>
        </p:blipFill>
        <p:spPr>
          <a:xfrm>
            <a:off x="10181524" y="5225434"/>
            <a:ext cx="1009239" cy="962355"/>
          </a:xfrm>
          <a:prstGeom prst="rect">
            <a:avLst/>
          </a:prstGeom>
        </p:spPr>
      </p:pic>
      <p:pic>
        <p:nvPicPr>
          <p:cNvPr id="9" name="Picture 8">
            <a:extLst>
              <a:ext uri="{FF2B5EF4-FFF2-40B4-BE49-F238E27FC236}">
                <a16:creationId xmlns:a16="http://schemas.microsoft.com/office/drawing/2014/main" id="{795C57B1-964E-4CA0-91A9-6C1DF7165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8184" y="3861372"/>
            <a:ext cx="1270991" cy="412741"/>
          </a:xfrm>
          <a:prstGeom prst="rect">
            <a:avLst/>
          </a:prstGeom>
        </p:spPr>
      </p:pic>
      <p:pic>
        <p:nvPicPr>
          <p:cNvPr id="10" name="Picture 9">
            <a:extLst>
              <a:ext uri="{FF2B5EF4-FFF2-40B4-BE49-F238E27FC236}">
                <a16:creationId xmlns:a16="http://schemas.microsoft.com/office/drawing/2014/main" id="{6E153B59-5639-489E-B5DA-3C5B78B49F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7521" y="3228102"/>
            <a:ext cx="1009240" cy="249517"/>
          </a:xfrm>
          <a:prstGeom prst="rect">
            <a:avLst/>
          </a:prstGeom>
        </p:spPr>
      </p:pic>
      <p:pic>
        <p:nvPicPr>
          <p:cNvPr id="11" name="Picture 10">
            <a:extLst>
              <a:ext uri="{FF2B5EF4-FFF2-40B4-BE49-F238E27FC236}">
                <a16:creationId xmlns:a16="http://schemas.microsoft.com/office/drawing/2014/main" id="{0BC782D4-D0AB-42CA-8B62-DDA32FCF16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9175" y="3135087"/>
            <a:ext cx="491588" cy="435549"/>
          </a:xfrm>
          <a:prstGeom prst="rect">
            <a:avLst/>
          </a:prstGeom>
        </p:spPr>
      </p:pic>
      <p:pic>
        <p:nvPicPr>
          <p:cNvPr id="12" name="Picture 11">
            <a:extLst>
              <a:ext uri="{FF2B5EF4-FFF2-40B4-BE49-F238E27FC236}">
                <a16:creationId xmlns:a16="http://schemas.microsoft.com/office/drawing/2014/main" id="{68632602-AF2B-46F7-B74C-BBCF5454E6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8517" y="3189717"/>
            <a:ext cx="848902" cy="326288"/>
          </a:xfrm>
          <a:prstGeom prst="rect">
            <a:avLst/>
          </a:prstGeom>
        </p:spPr>
      </p:pic>
      <p:pic>
        <p:nvPicPr>
          <p:cNvPr id="16" name="Picture 15">
            <a:extLst>
              <a:ext uri="{FF2B5EF4-FFF2-40B4-BE49-F238E27FC236}">
                <a16:creationId xmlns:a16="http://schemas.microsoft.com/office/drawing/2014/main" id="{E58A6295-EBAE-4382-99F3-8911B8C5A69F}"/>
              </a:ext>
            </a:extLst>
          </p:cNvPr>
          <p:cNvPicPr>
            <a:picLocks noChangeAspect="1"/>
          </p:cNvPicPr>
          <p:nvPr/>
        </p:nvPicPr>
        <p:blipFill rotWithShape="1">
          <a:blip r:embed="rId2">
            <a:extLst>
              <a:ext uri="{28A0092B-C50C-407E-A947-70E740481C1C}">
                <a14:useLocalDpi xmlns:a14="http://schemas.microsoft.com/office/drawing/2010/main" val="0"/>
              </a:ext>
            </a:extLst>
          </a:blip>
          <a:srcRect t="11570" b="25904"/>
          <a:stretch/>
        </p:blipFill>
        <p:spPr>
          <a:xfrm>
            <a:off x="9945916" y="4496692"/>
            <a:ext cx="753259" cy="326288"/>
          </a:xfrm>
          <a:prstGeom prst="rect">
            <a:avLst/>
          </a:prstGeom>
        </p:spPr>
      </p:pic>
      <p:sp>
        <p:nvSpPr>
          <p:cNvPr id="13" name="Slide Number Placeholder 5">
            <a:extLst>
              <a:ext uri="{FF2B5EF4-FFF2-40B4-BE49-F238E27FC236}">
                <a16:creationId xmlns:a16="http://schemas.microsoft.com/office/drawing/2014/main" id="{CD6E1DC2-4809-4F8C-91CB-C059C5E7C2F4}"/>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234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DEB8-9C74-478C-8D3E-85A75DE39346}"/>
              </a:ext>
            </a:extLst>
          </p:cNvPr>
          <p:cNvSpPr>
            <a:spLocks noGrp="1"/>
          </p:cNvSpPr>
          <p:nvPr>
            <p:ph type="ctrTitle"/>
          </p:nvPr>
        </p:nvSpPr>
        <p:spPr/>
        <p:txBody>
          <a:bodyPr/>
          <a:lstStyle/>
          <a:p>
            <a:r>
              <a:rPr lang="el-GR" dirty="0"/>
              <a:t>Έναντι Λογαριασμός Φυσικού Αερίου </a:t>
            </a:r>
          </a:p>
        </p:txBody>
      </p:sp>
      <p:pic>
        <p:nvPicPr>
          <p:cNvPr id="11" name="Content Placeholder 10" descr="A screenshot of a cell phone&#10;&#10;Description automatically generated">
            <a:extLst>
              <a:ext uri="{FF2B5EF4-FFF2-40B4-BE49-F238E27FC236}">
                <a16:creationId xmlns:a16="http://schemas.microsoft.com/office/drawing/2014/main" id="{9AD24A90-1C62-4990-B30A-3161BB2A8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948" y="1215962"/>
            <a:ext cx="4300634" cy="5187912"/>
          </a:xfrm>
        </p:spPr>
      </p:pic>
      <p:pic>
        <p:nvPicPr>
          <p:cNvPr id="13" name="Picture 12" descr="A screenshot of a cell phone&#10;&#10;Description automatically generated">
            <a:extLst>
              <a:ext uri="{FF2B5EF4-FFF2-40B4-BE49-F238E27FC236}">
                <a16:creationId xmlns:a16="http://schemas.microsoft.com/office/drawing/2014/main" id="{60A7AA86-F934-4F08-A07C-8C9F4694A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45" y="1206631"/>
            <a:ext cx="4446548" cy="5098765"/>
          </a:xfrm>
          <a:prstGeom prst="rect">
            <a:avLst/>
          </a:prstGeom>
        </p:spPr>
      </p:pic>
      <p:sp>
        <p:nvSpPr>
          <p:cNvPr id="16" name="Rectangle: Rounded Corners 15">
            <a:extLst>
              <a:ext uri="{FF2B5EF4-FFF2-40B4-BE49-F238E27FC236}">
                <a16:creationId xmlns:a16="http://schemas.microsoft.com/office/drawing/2014/main" id="{FCE52438-B291-4965-B54C-172CAA4466DB}"/>
              </a:ext>
            </a:extLst>
          </p:cNvPr>
          <p:cNvSpPr/>
          <p:nvPr/>
        </p:nvSpPr>
        <p:spPr>
          <a:xfrm>
            <a:off x="3842158" y="2094888"/>
            <a:ext cx="1057013" cy="31275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Rounded Corners 16">
            <a:extLst>
              <a:ext uri="{FF2B5EF4-FFF2-40B4-BE49-F238E27FC236}">
                <a16:creationId xmlns:a16="http://schemas.microsoft.com/office/drawing/2014/main" id="{559FBCB5-ED52-4FD9-A959-FEE92615B3CB}"/>
              </a:ext>
            </a:extLst>
          </p:cNvPr>
          <p:cNvSpPr/>
          <p:nvPr/>
        </p:nvSpPr>
        <p:spPr>
          <a:xfrm>
            <a:off x="1173146" y="2067097"/>
            <a:ext cx="1582754" cy="31275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Graphic 18" descr="Blind">
            <a:extLst>
              <a:ext uri="{FF2B5EF4-FFF2-40B4-BE49-F238E27FC236}">
                <a16:creationId xmlns:a16="http://schemas.microsoft.com/office/drawing/2014/main" id="{439D72E0-4870-41D2-9CD8-3BE806DCAE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3383" y="2047961"/>
            <a:ext cx="796777" cy="331888"/>
          </a:xfrm>
          <a:prstGeom prst="rect">
            <a:avLst/>
          </a:prstGeom>
        </p:spPr>
      </p:pic>
      <p:pic>
        <p:nvPicPr>
          <p:cNvPr id="20" name="Graphic 19" descr="Blind">
            <a:extLst>
              <a:ext uri="{FF2B5EF4-FFF2-40B4-BE49-F238E27FC236}">
                <a16:creationId xmlns:a16="http://schemas.microsoft.com/office/drawing/2014/main" id="{F0FAE9BD-56DC-4A4B-96C0-ABD183EFDC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1949" y="2094888"/>
            <a:ext cx="727221" cy="364007"/>
          </a:xfrm>
          <a:prstGeom prst="rect">
            <a:avLst/>
          </a:prstGeom>
        </p:spPr>
      </p:pic>
      <p:sp>
        <p:nvSpPr>
          <p:cNvPr id="9" name="Slide Number Placeholder 5">
            <a:extLst>
              <a:ext uri="{FF2B5EF4-FFF2-40B4-BE49-F238E27FC236}">
                <a16:creationId xmlns:a16="http://schemas.microsoft.com/office/drawing/2014/main" id="{DB6A90C9-9444-469C-AEC3-EFEE1E2E361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57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626-7F7E-434F-B488-CAA16A7C7CE2}"/>
              </a:ext>
            </a:extLst>
          </p:cNvPr>
          <p:cNvSpPr>
            <a:spLocks noGrp="1"/>
          </p:cNvSpPr>
          <p:nvPr>
            <p:ph type="ctrTitle"/>
          </p:nvPr>
        </p:nvSpPr>
        <p:spPr/>
        <p:txBody>
          <a:bodyPr/>
          <a:lstStyle/>
          <a:p>
            <a:r>
              <a:rPr lang="el-GR" dirty="0"/>
              <a:t>Εκκαθαριστικός Λογαριασμός Φυσικού Αερίου </a:t>
            </a:r>
          </a:p>
        </p:txBody>
      </p:sp>
      <p:pic>
        <p:nvPicPr>
          <p:cNvPr id="5" name="Content Placeholder 4" descr="A screenshot of a cell phone&#10;&#10;Description automatically generated">
            <a:extLst>
              <a:ext uri="{FF2B5EF4-FFF2-40B4-BE49-F238E27FC236}">
                <a16:creationId xmlns:a16="http://schemas.microsoft.com/office/drawing/2014/main" id="{05E0CB5C-C249-4354-A187-BE094E8F0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731" y="1211001"/>
            <a:ext cx="4837961" cy="5076678"/>
          </a:xfrm>
        </p:spPr>
      </p:pic>
      <p:pic>
        <p:nvPicPr>
          <p:cNvPr id="7" name="Picture 6" descr="A screenshot of a cell phone&#10;&#10;Description automatically generated">
            <a:extLst>
              <a:ext uri="{FF2B5EF4-FFF2-40B4-BE49-F238E27FC236}">
                <a16:creationId xmlns:a16="http://schemas.microsoft.com/office/drawing/2014/main" id="{6C1C64C7-D311-4B49-851E-10C80E48E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523" y="1211002"/>
            <a:ext cx="4636432" cy="5076678"/>
          </a:xfrm>
          <a:prstGeom prst="rect">
            <a:avLst/>
          </a:prstGeom>
        </p:spPr>
      </p:pic>
      <p:pic>
        <p:nvPicPr>
          <p:cNvPr id="10" name="Graphic 9" descr="Blind">
            <a:extLst>
              <a:ext uri="{FF2B5EF4-FFF2-40B4-BE49-F238E27FC236}">
                <a16:creationId xmlns:a16="http://schemas.microsoft.com/office/drawing/2014/main" id="{708BF4C9-1C00-4B71-A1BC-4BDC592A8B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1761" y="2143812"/>
            <a:ext cx="773934" cy="400136"/>
          </a:xfrm>
          <a:prstGeom prst="rect">
            <a:avLst/>
          </a:prstGeom>
        </p:spPr>
      </p:pic>
      <p:sp>
        <p:nvSpPr>
          <p:cNvPr id="12" name="Rectangle: Rounded Corners 11">
            <a:extLst>
              <a:ext uri="{FF2B5EF4-FFF2-40B4-BE49-F238E27FC236}">
                <a16:creationId xmlns:a16="http://schemas.microsoft.com/office/drawing/2014/main" id="{27CED84B-B611-4F9B-B39A-ABD843C7CBD9}"/>
              </a:ext>
            </a:extLst>
          </p:cNvPr>
          <p:cNvSpPr/>
          <p:nvPr/>
        </p:nvSpPr>
        <p:spPr>
          <a:xfrm>
            <a:off x="803275" y="2143812"/>
            <a:ext cx="1698625" cy="31275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ectangle: Rounded Corners 12">
            <a:extLst>
              <a:ext uri="{FF2B5EF4-FFF2-40B4-BE49-F238E27FC236}">
                <a16:creationId xmlns:a16="http://schemas.microsoft.com/office/drawing/2014/main" id="{2B8AF004-430E-43E9-B6B3-9A0E73A47CAA}"/>
              </a:ext>
            </a:extLst>
          </p:cNvPr>
          <p:cNvSpPr/>
          <p:nvPr/>
        </p:nvSpPr>
        <p:spPr>
          <a:xfrm>
            <a:off x="3794125" y="2152451"/>
            <a:ext cx="1364170" cy="365324"/>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4" name="Graphic 13" descr="Blind">
            <a:extLst>
              <a:ext uri="{FF2B5EF4-FFF2-40B4-BE49-F238E27FC236}">
                <a16:creationId xmlns:a16="http://schemas.microsoft.com/office/drawing/2014/main" id="{2AB4BF59-8E74-4B3F-9461-DAC424E433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162" y="2134244"/>
            <a:ext cx="818299" cy="331888"/>
          </a:xfrm>
          <a:prstGeom prst="rect">
            <a:avLst/>
          </a:prstGeom>
        </p:spPr>
      </p:pic>
      <p:pic>
        <p:nvPicPr>
          <p:cNvPr id="15" name="Graphic 14" descr="Blind">
            <a:extLst>
              <a:ext uri="{FF2B5EF4-FFF2-40B4-BE49-F238E27FC236}">
                <a16:creationId xmlns:a16="http://schemas.microsoft.com/office/drawing/2014/main" id="{E1CA49DA-D240-4A6F-A5CB-CACA459BB8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9725" y="2164636"/>
            <a:ext cx="633606" cy="331888"/>
          </a:xfrm>
          <a:prstGeom prst="rect">
            <a:avLst/>
          </a:prstGeom>
        </p:spPr>
      </p:pic>
      <p:sp>
        <p:nvSpPr>
          <p:cNvPr id="11" name="Slide Number Placeholder 5">
            <a:extLst>
              <a:ext uri="{FF2B5EF4-FFF2-40B4-BE49-F238E27FC236}">
                <a16:creationId xmlns:a16="http://schemas.microsoft.com/office/drawing/2014/main" id="{7F440C4B-537F-4642-8B71-EF533198138B}"/>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787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170892" y="2455883"/>
            <a:ext cx="7834263" cy="2585323"/>
          </a:xfrm>
          <a:prstGeom prst="rect">
            <a:avLst/>
          </a:prstGeom>
          <a:noFill/>
        </p:spPr>
        <p:txBody>
          <a:bodyPr wrap="square" rtlCol="0">
            <a:spAutoFit/>
          </a:bodyPr>
          <a:lstStyle/>
          <a:p>
            <a:r>
              <a:rPr lang="el-GR" sz="5400" b="1" dirty="0">
                <a:solidFill>
                  <a:schemeClr val="tx1">
                    <a:lumMod val="75000"/>
                    <a:lumOff val="25000"/>
                  </a:schemeClr>
                </a:solidFill>
                <a:latin typeface="Trebuchet MS" panose="020B0603020202020204" pitchFamily="34" charset="0"/>
              </a:rPr>
              <a:t>Αγορά</a:t>
            </a:r>
          </a:p>
          <a:p>
            <a:r>
              <a:rPr lang="el-GR" sz="5400" b="1" dirty="0">
                <a:solidFill>
                  <a:schemeClr val="tx1">
                    <a:lumMod val="75000"/>
                    <a:lumOff val="25000"/>
                  </a:schemeClr>
                </a:solidFill>
                <a:latin typeface="Trebuchet MS" panose="020B0603020202020204" pitchFamily="34" charset="0"/>
              </a:rPr>
              <a:t>Ηλεκτρικής</a:t>
            </a:r>
          </a:p>
          <a:p>
            <a:r>
              <a:rPr lang="el-GR" sz="5400" b="1" dirty="0">
                <a:solidFill>
                  <a:schemeClr val="tx1">
                    <a:lumMod val="75000"/>
                    <a:lumOff val="25000"/>
                  </a:schemeClr>
                </a:solidFill>
                <a:latin typeface="Trebuchet MS" panose="020B0603020202020204" pitchFamily="34" charset="0"/>
              </a:rPr>
              <a:t>Ενέργειας</a:t>
            </a:r>
            <a:endParaRPr lang="en-US" sz="5400" b="1" dirty="0">
              <a:solidFill>
                <a:schemeClr val="tx1">
                  <a:lumMod val="75000"/>
                  <a:lumOff val="25000"/>
                </a:schemeClr>
              </a:solidFill>
              <a:latin typeface="Trebuchet MS" panose="020B0603020202020204" pitchFamily="34" charset="0"/>
            </a:endParaRPr>
          </a:p>
        </p:txBody>
      </p:sp>
      <p:grpSp>
        <p:nvGrpSpPr>
          <p:cNvPr id="8" name="Group 7">
            <a:extLst>
              <a:ext uri="{FF2B5EF4-FFF2-40B4-BE49-F238E27FC236}">
                <a16:creationId xmlns:a16="http://schemas.microsoft.com/office/drawing/2014/main" id="{B860F731-E0A4-4A75-A81A-4CDBA7A7A307}"/>
              </a:ext>
            </a:extLst>
          </p:cNvPr>
          <p:cNvGrpSpPr/>
          <p:nvPr/>
        </p:nvGrpSpPr>
        <p:grpSpPr>
          <a:xfrm>
            <a:off x="9308029" y="3425168"/>
            <a:ext cx="1747506" cy="2008628"/>
            <a:chOff x="606553" y="3674645"/>
            <a:chExt cx="1747506" cy="2008628"/>
          </a:xfrm>
        </p:grpSpPr>
        <p:pic>
          <p:nvPicPr>
            <p:cNvPr id="9" name="Picture 8">
              <a:extLst>
                <a:ext uri="{FF2B5EF4-FFF2-40B4-BE49-F238E27FC236}">
                  <a16:creationId xmlns:a16="http://schemas.microsoft.com/office/drawing/2014/main" id="{4DBED951-09DB-4F9A-B340-3E0F3F98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70" y="4394246"/>
              <a:ext cx="645771" cy="645771"/>
            </a:xfrm>
            <a:prstGeom prst="rect">
              <a:avLst/>
            </a:prstGeom>
          </p:spPr>
        </p:pic>
        <p:sp>
          <p:nvSpPr>
            <p:cNvPr id="12" name="Hexagon 11">
              <a:extLst>
                <a:ext uri="{FF2B5EF4-FFF2-40B4-BE49-F238E27FC236}">
                  <a16:creationId xmlns:a16="http://schemas.microsoft.com/office/drawing/2014/main" id="{BB6764DD-D705-4E40-8D2B-5E1CE68210B4}"/>
                </a:ext>
              </a:extLst>
            </p:cNvPr>
            <p:cNvSpPr/>
            <p:nvPr/>
          </p:nvSpPr>
          <p:spPr>
            <a:xfrm rot="5400000">
              <a:off x="475992" y="3805206"/>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0" name="Slide Number Placeholder 5">
            <a:extLst>
              <a:ext uri="{FF2B5EF4-FFF2-40B4-BE49-F238E27FC236}">
                <a16:creationId xmlns:a16="http://schemas.microsoft.com/office/drawing/2014/main" id="{29F82BF6-CBEC-4EBA-B117-905F527F84DE}"/>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825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Προμηθευτές Ηλεκτρικής Ενέργειας</a:t>
            </a:r>
            <a:endParaRPr lang="en-US" sz="3000" dirty="0">
              <a:latin typeface="Trebuchet MS" panose="020B0603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886" y="1198485"/>
            <a:ext cx="1751653" cy="41931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4" y="2309042"/>
            <a:ext cx="891674" cy="104488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940" y="1137026"/>
            <a:ext cx="2081261" cy="516869"/>
          </a:xfrm>
          <a:prstGeom prst="rect">
            <a:avLst/>
          </a:prstGeom>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val="0"/>
              </a:ext>
            </a:extLst>
          </a:blip>
          <a:srcRect l="10499" t="19305" r="10248" b="18008"/>
          <a:stretch/>
        </p:blipFill>
        <p:spPr>
          <a:xfrm>
            <a:off x="8929382" y="2239513"/>
            <a:ext cx="1770855" cy="105050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355" y="3887444"/>
            <a:ext cx="1652572" cy="1002684"/>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30821" b="28691"/>
          <a:stretch/>
        </p:blipFill>
        <p:spPr>
          <a:xfrm>
            <a:off x="8816233" y="4155146"/>
            <a:ext cx="2051746" cy="467280"/>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3009" t="27876" r="26614" b="32319"/>
          <a:stretch/>
        </p:blipFill>
        <p:spPr>
          <a:xfrm>
            <a:off x="3382403" y="3887444"/>
            <a:ext cx="2165412" cy="898245"/>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t="12909" b="12965"/>
          <a:stretch/>
        </p:blipFill>
        <p:spPr>
          <a:xfrm>
            <a:off x="3226646" y="2116498"/>
            <a:ext cx="2476926" cy="1296538"/>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9459" y="3720925"/>
            <a:ext cx="1569136" cy="125530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1871" y="2309042"/>
            <a:ext cx="944309" cy="103306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57322" y="1130819"/>
            <a:ext cx="1169568" cy="747224"/>
          </a:xfrm>
          <a:prstGeom prst="rect">
            <a:avLst/>
          </a:prstGeom>
        </p:spPr>
      </p:pic>
      <p:pic>
        <p:nvPicPr>
          <p:cNvPr id="36" name="Picture 35">
            <a:extLst>
              <a:ext uri="{FF2B5EF4-FFF2-40B4-BE49-F238E27FC236}">
                <a16:creationId xmlns:a16="http://schemas.microsoft.com/office/drawing/2014/main" id="{CE849947-09A1-405B-881A-3316B9B09D1F}"/>
              </a:ext>
            </a:extLst>
          </p:cNvPr>
          <p:cNvPicPr>
            <a:picLocks noChangeAspect="1"/>
          </p:cNvPicPr>
          <p:nvPr/>
        </p:nvPicPr>
        <p:blipFill rotWithShape="1">
          <a:blip r:embed="rId13">
            <a:extLst>
              <a:ext uri="{28A0092B-C50C-407E-A947-70E740481C1C}">
                <a14:useLocalDpi xmlns:a14="http://schemas.microsoft.com/office/drawing/2010/main" val="0"/>
              </a:ext>
            </a:extLst>
          </a:blip>
          <a:srcRect t="11570" b="25904"/>
          <a:stretch/>
        </p:blipFill>
        <p:spPr>
          <a:xfrm>
            <a:off x="1083476" y="1137026"/>
            <a:ext cx="1170328" cy="506950"/>
          </a:xfrm>
          <a:prstGeom prst="rect">
            <a:avLst/>
          </a:prstGeom>
        </p:spPr>
      </p:pic>
      <p:pic>
        <p:nvPicPr>
          <p:cNvPr id="20" name="Picture 19">
            <a:extLst>
              <a:ext uri="{FF2B5EF4-FFF2-40B4-BE49-F238E27FC236}">
                <a16:creationId xmlns:a16="http://schemas.microsoft.com/office/drawing/2014/main" id="{D66B643C-4A20-488E-A14D-5F9531B977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3327" y="5369686"/>
            <a:ext cx="1190625" cy="800100"/>
          </a:xfrm>
          <a:prstGeom prst="rect">
            <a:avLst/>
          </a:prstGeom>
        </p:spPr>
      </p:pic>
      <p:pic>
        <p:nvPicPr>
          <p:cNvPr id="21" name="Graphic 20">
            <a:extLst>
              <a:ext uri="{FF2B5EF4-FFF2-40B4-BE49-F238E27FC236}">
                <a16:creationId xmlns:a16="http://schemas.microsoft.com/office/drawing/2014/main" id="{C41E03C1-4363-47CD-ACC7-66C4F00192F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8928" y="5369686"/>
            <a:ext cx="1869578" cy="670812"/>
          </a:xfrm>
          <a:prstGeom prst="rect">
            <a:avLst/>
          </a:prstGeom>
        </p:spPr>
      </p:pic>
      <p:pic>
        <p:nvPicPr>
          <p:cNvPr id="6" name="Picture 5"/>
          <p:cNvPicPr>
            <a:picLocks noChangeAspect="1"/>
          </p:cNvPicPr>
          <p:nvPr/>
        </p:nvPicPr>
        <p:blipFill rotWithShape="1">
          <a:blip r:embed="rId17" cstate="print">
            <a:extLst>
              <a:ext uri="{28A0092B-C50C-407E-A947-70E740481C1C}">
                <a14:useLocalDpi xmlns:a14="http://schemas.microsoft.com/office/drawing/2010/main" val="0"/>
              </a:ext>
            </a:extLst>
          </a:blip>
          <a:srcRect b="25716"/>
          <a:stretch/>
        </p:blipFill>
        <p:spPr>
          <a:xfrm>
            <a:off x="6435291" y="4894681"/>
            <a:ext cx="1616151" cy="1200553"/>
          </a:xfrm>
          <a:prstGeom prst="rect">
            <a:avLst/>
          </a:prstGeom>
        </p:spPr>
      </p:pic>
      <p:sp>
        <p:nvSpPr>
          <p:cNvPr id="22" name="Slide Number Placeholder 5">
            <a:extLst>
              <a:ext uri="{FF2B5EF4-FFF2-40B4-BE49-F238E27FC236}">
                <a16:creationId xmlns:a16="http://schemas.microsoft.com/office/drawing/2014/main" id="{F33B3DAD-057F-43FF-B8B8-87E6424F8F31}"/>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735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C0D3-FE10-471B-BF90-A037A5641DCC}"/>
              </a:ext>
            </a:extLst>
          </p:cNvPr>
          <p:cNvSpPr>
            <a:spLocks noGrp="1"/>
          </p:cNvSpPr>
          <p:nvPr>
            <p:ph type="ctrTitle"/>
          </p:nvPr>
        </p:nvSpPr>
        <p:spPr/>
        <p:txBody>
          <a:bodyPr/>
          <a:lstStyle/>
          <a:p>
            <a:r>
              <a:rPr lang="el-GR" dirty="0">
                <a:latin typeface="Trebuchet MS" panose="020B0603020202020204" pitchFamily="34" charset="0"/>
              </a:rPr>
              <a:t>Φορείς Αγοράς Ηλεκτρικής Ενέργειας</a:t>
            </a:r>
            <a:endParaRPr lang="el-GR" dirty="0"/>
          </a:p>
        </p:txBody>
      </p:sp>
      <p:grpSp>
        <p:nvGrpSpPr>
          <p:cNvPr id="4" name="Group 3">
            <a:extLst>
              <a:ext uri="{FF2B5EF4-FFF2-40B4-BE49-F238E27FC236}">
                <a16:creationId xmlns:a16="http://schemas.microsoft.com/office/drawing/2014/main" id="{012D4D20-A259-480B-9D57-C31FF33B77B1}"/>
              </a:ext>
            </a:extLst>
          </p:cNvPr>
          <p:cNvGrpSpPr/>
          <p:nvPr/>
        </p:nvGrpSpPr>
        <p:grpSpPr>
          <a:xfrm>
            <a:off x="1115407" y="1190990"/>
            <a:ext cx="2361064" cy="3517664"/>
            <a:chOff x="1573157" y="1197213"/>
            <a:chExt cx="2361064" cy="3517664"/>
          </a:xfrm>
        </p:grpSpPr>
        <p:sp>
          <p:nvSpPr>
            <p:cNvPr id="5" name="Rectangle 4">
              <a:extLst>
                <a:ext uri="{FF2B5EF4-FFF2-40B4-BE49-F238E27FC236}">
                  <a16:creationId xmlns:a16="http://schemas.microsoft.com/office/drawing/2014/main" id="{7F9E1F6C-B65B-4318-BA1C-E32920A5758E}"/>
                </a:ext>
              </a:extLst>
            </p:cNvPr>
            <p:cNvSpPr/>
            <p:nvPr/>
          </p:nvSpPr>
          <p:spPr>
            <a:xfrm>
              <a:off x="1627749" y="1903199"/>
              <a:ext cx="2265152"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Ρυθμιστική Αρχή</a:t>
              </a:r>
              <a:r>
                <a:rPr lang="en-US" sz="1100" b="1" dirty="0">
                  <a:ea typeface="Verdana" pitchFamily="34" charset="0"/>
                  <a:cs typeface="Calibri" panose="020F0502020204030204" pitchFamily="34" charset="0"/>
                </a:rPr>
                <a:t> </a:t>
              </a:r>
              <a:r>
                <a:rPr lang="el-GR" sz="1100" b="1" dirty="0">
                  <a:ea typeface="Verdana" pitchFamily="34" charset="0"/>
                  <a:cs typeface="Calibri" panose="020F0502020204030204" pitchFamily="34" charset="0"/>
                </a:rPr>
                <a:t>Ενέργειας </a:t>
              </a:r>
            </a:p>
          </p:txBody>
        </p:sp>
        <p:pic>
          <p:nvPicPr>
            <p:cNvPr id="6" name="Picture 5">
              <a:extLst>
                <a:ext uri="{FF2B5EF4-FFF2-40B4-BE49-F238E27FC236}">
                  <a16:creationId xmlns:a16="http://schemas.microsoft.com/office/drawing/2014/main" id="{38FD5FD9-B5CB-4694-A4F4-696413734D05}"/>
                </a:ext>
              </a:extLst>
            </p:cNvPr>
            <p:cNvPicPr>
              <a:picLocks noChangeAspect="1"/>
            </p:cNvPicPr>
            <p:nvPr/>
          </p:nvPicPr>
          <p:blipFill rotWithShape="1">
            <a:blip r:embed="rId2">
              <a:extLst>
                <a:ext uri="{28A0092B-C50C-407E-A947-70E740481C1C}">
                  <a14:useLocalDpi xmlns:a14="http://schemas.microsoft.com/office/drawing/2010/main" val="0"/>
                </a:ext>
              </a:extLst>
            </a:blip>
            <a:srcRect b="25481"/>
            <a:stretch/>
          </p:blipFill>
          <p:spPr>
            <a:xfrm>
              <a:off x="2013960" y="1292751"/>
              <a:ext cx="1485900" cy="567834"/>
            </a:xfrm>
            <a:prstGeom prst="rect">
              <a:avLst/>
            </a:prstGeom>
          </p:spPr>
        </p:pic>
        <p:sp>
          <p:nvSpPr>
            <p:cNvPr id="7" name="Rectangle 6">
              <a:extLst>
                <a:ext uri="{FF2B5EF4-FFF2-40B4-BE49-F238E27FC236}">
                  <a16:creationId xmlns:a16="http://schemas.microsoft.com/office/drawing/2014/main" id="{1BD44FE3-39C3-4B0F-BC9F-E7EC5A060914}"/>
                </a:ext>
              </a:extLst>
            </p:cNvPr>
            <p:cNvSpPr/>
            <p:nvPr/>
          </p:nvSpPr>
          <p:spPr>
            <a:xfrm>
              <a:off x="1573158"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marL="171450" indent="-171450">
                <a:spcAft>
                  <a:spcPts val="600"/>
                </a:spcAft>
                <a:buFont typeface="Wingdings" panose="05000000000000000000" pitchFamily="2" charset="2"/>
                <a:buChar char="§"/>
              </a:pPr>
              <a:r>
                <a:rPr lang="el-GR" sz="1200" dirty="0">
                  <a:solidFill>
                    <a:schemeClr val="tx1"/>
                  </a:solidFill>
                </a:rPr>
                <a:t>Παρακολούθηση αγοράς,  θέτοντας τους κανόνες (κώδικες)</a:t>
              </a:r>
            </a:p>
            <a:p>
              <a:pPr marL="171450" indent="-171450">
                <a:spcAft>
                  <a:spcPts val="600"/>
                </a:spcAft>
                <a:buFont typeface="Arial" panose="020B0604020202020204" pitchFamily="34" charset="0"/>
                <a:buChar char="•"/>
              </a:pPr>
              <a:r>
                <a:rPr lang="el-GR" sz="1200" dirty="0">
                  <a:solidFill>
                    <a:schemeClr val="tx1"/>
                  </a:solidFill>
                </a:rPr>
                <a:t>Χορήγηση αδειών λειτουργίας σε παραγωγούς / προμηθευτές </a:t>
              </a:r>
            </a:p>
            <a:p>
              <a:pPr marL="171450" indent="-171450">
                <a:buFont typeface="Arial" panose="020B0604020202020204" pitchFamily="34" charset="0"/>
                <a:buChar char="•"/>
              </a:pPr>
              <a:r>
                <a:rPr lang="el-GR" sz="1200" dirty="0">
                  <a:solidFill>
                    <a:schemeClr val="tx1"/>
                  </a:solidFill>
                </a:rPr>
                <a:t>Εισηγείται και προωθεί την ύπαρξη ίσων συνθηκών ίσων ευκαιριών και υγιούς ανταγωνισμού</a:t>
              </a:r>
            </a:p>
          </p:txBody>
        </p:sp>
        <p:sp>
          <p:nvSpPr>
            <p:cNvPr id="8" name="Round Same Side Corner Rectangle 6">
              <a:extLst>
                <a:ext uri="{FF2B5EF4-FFF2-40B4-BE49-F238E27FC236}">
                  <a16:creationId xmlns:a16="http://schemas.microsoft.com/office/drawing/2014/main" id="{37EF372E-E80F-4F43-B3C2-4022FFD087A1}"/>
                </a:ext>
              </a:extLst>
            </p:cNvPr>
            <p:cNvSpPr/>
            <p:nvPr/>
          </p:nvSpPr>
          <p:spPr>
            <a:xfrm>
              <a:off x="1573157"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Group 9">
            <a:extLst>
              <a:ext uri="{FF2B5EF4-FFF2-40B4-BE49-F238E27FC236}">
                <a16:creationId xmlns:a16="http://schemas.microsoft.com/office/drawing/2014/main" id="{9A5D326E-C608-4598-8F8A-0B367C36D73B}"/>
              </a:ext>
            </a:extLst>
          </p:cNvPr>
          <p:cNvGrpSpPr/>
          <p:nvPr/>
        </p:nvGrpSpPr>
        <p:grpSpPr>
          <a:xfrm>
            <a:off x="3713051" y="1190990"/>
            <a:ext cx="2361064" cy="3517664"/>
            <a:chOff x="4030753" y="1197213"/>
            <a:chExt cx="2361064" cy="3517664"/>
          </a:xfrm>
        </p:grpSpPr>
        <p:sp>
          <p:nvSpPr>
            <p:cNvPr id="11" name="Rectangle 10">
              <a:extLst>
                <a:ext uri="{FF2B5EF4-FFF2-40B4-BE49-F238E27FC236}">
                  <a16:creationId xmlns:a16="http://schemas.microsoft.com/office/drawing/2014/main" id="{A6EF9E48-68C9-4361-AC44-FF7E24D729A0}"/>
                </a:ext>
              </a:extLst>
            </p:cNvPr>
            <p:cNvSpPr/>
            <p:nvPr/>
          </p:nvSpPr>
          <p:spPr>
            <a:xfrm>
              <a:off x="4085345" y="1903199"/>
              <a:ext cx="2265152"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Χρηματιστήριο Ενέργειας</a:t>
              </a:r>
            </a:p>
          </p:txBody>
        </p:sp>
        <p:sp>
          <p:nvSpPr>
            <p:cNvPr id="12" name="Rectangle 11">
              <a:extLst>
                <a:ext uri="{FF2B5EF4-FFF2-40B4-BE49-F238E27FC236}">
                  <a16:creationId xmlns:a16="http://schemas.microsoft.com/office/drawing/2014/main" id="{C11F0B6B-F5B6-4464-A820-AAF3EBF7B654}"/>
                </a:ext>
              </a:extLst>
            </p:cNvPr>
            <p:cNvSpPr/>
            <p:nvPr/>
          </p:nvSpPr>
          <p:spPr>
            <a:xfrm>
              <a:off x="4030754"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marL="171450" indent="-171450">
                <a:spcAft>
                  <a:spcPts val="600"/>
                </a:spcAft>
                <a:buFont typeface="Wingdings" panose="05000000000000000000" pitchFamily="2" charset="2"/>
                <a:buChar char="§"/>
              </a:pPr>
              <a:r>
                <a:rPr lang="el-GR" sz="1200" dirty="0">
                  <a:solidFill>
                    <a:schemeClr val="tx1"/>
                  </a:solidFill>
                </a:rPr>
                <a:t>Ημερήσιος Ενεργειακός προγραμματισμός. Προγραμματίζει τις εγχύσεις &amp; απορροφήσεις Η/Ε στον ΑΔΜΗΕ</a:t>
              </a:r>
            </a:p>
            <a:p>
              <a:pPr marL="171450" indent="-171450">
                <a:spcAft>
                  <a:spcPts val="600"/>
                </a:spcAft>
                <a:buFont typeface="Wingdings" panose="05000000000000000000" pitchFamily="2" charset="2"/>
                <a:buChar char="§"/>
              </a:pPr>
              <a:r>
                <a:rPr lang="el-GR" sz="1200" dirty="0">
                  <a:solidFill>
                    <a:schemeClr val="tx1"/>
                  </a:solidFill>
                </a:rPr>
                <a:t>Υπολογίζει την Οριακή Τιμή Συστήματος</a:t>
              </a:r>
            </a:p>
            <a:p>
              <a:pPr marL="171450" indent="-171450">
                <a:buFont typeface="Arial" panose="020B0604020202020204" pitchFamily="34" charset="0"/>
                <a:buChar char="•"/>
              </a:pPr>
              <a:r>
                <a:rPr lang="el-GR" sz="1200" dirty="0">
                  <a:solidFill>
                    <a:schemeClr val="tx1"/>
                  </a:solidFill>
                </a:rPr>
                <a:t>Εκκαθαρίζει τις συναλλαγές βάσει του Ημερήσιου Ενεργειακού Προγραμματισμού</a:t>
              </a:r>
            </a:p>
          </p:txBody>
        </p:sp>
        <p:sp>
          <p:nvSpPr>
            <p:cNvPr id="13" name="Round Same Side Corner Rectangle 83">
              <a:extLst>
                <a:ext uri="{FF2B5EF4-FFF2-40B4-BE49-F238E27FC236}">
                  <a16:creationId xmlns:a16="http://schemas.microsoft.com/office/drawing/2014/main" id="{A906092E-5425-49F8-A4EE-1649297A3D53}"/>
                </a:ext>
              </a:extLst>
            </p:cNvPr>
            <p:cNvSpPr/>
            <p:nvPr/>
          </p:nvSpPr>
          <p:spPr>
            <a:xfrm>
              <a:off x="4030753"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4" name="Picture 13" descr="A close up of a sign&#10;&#10;Description automatically generated">
            <a:extLst>
              <a:ext uri="{FF2B5EF4-FFF2-40B4-BE49-F238E27FC236}">
                <a16:creationId xmlns:a16="http://schemas.microsoft.com/office/drawing/2014/main" id="{D4BB0EC6-53ED-4E61-B53A-1304FDD21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653" y="1284418"/>
            <a:ext cx="1158535" cy="635586"/>
          </a:xfrm>
          <a:prstGeom prst="rect">
            <a:avLst/>
          </a:prstGeom>
        </p:spPr>
      </p:pic>
      <p:grpSp>
        <p:nvGrpSpPr>
          <p:cNvPr id="15" name="Group 14">
            <a:extLst>
              <a:ext uri="{FF2B5EF4-FFF2-40B4-BE49-F238E27FC236}">
                <a16:creationId xmlns:a16="http://schemas.microsoft.com/office/drawing/2014/main" id="{8A03A092-DFB8-42BB-A2FC-60B944B955A9}"/>
              </a:ext>
            </a:extLst>
          </p:cNvPr>
          <p:cNvGrpSpPr/>
          <p:nvPr/>
        </p:nvGrpSpPr>
        <p:grpSpPr>
          <a:xfrm>
            <a:off x="6253622" y="1190990"/>
            <a:ext cx="2484073" cy="3517664"/>
            <a:chOff x="3948587" y="1197213"/>
            <a:chExt cx="2484073" cy="3517664"/>
          </a:xfrm>
        </p:grpSpPr>
        <p:sp>
          <p:nvSpPr>
            <p:cNvPr id="16" name="Rectangle 15">
              <a:extLst>
                <a:ext uri="{FF2B5EF4-FFF2-40B4-BE49-F238E27FC236}">
                  <a16:creationId xmlns:a16="http://schemas.microsoft.com/office/drawing/2014/main" id="{65A0121A-1210-4629-8251-F91ADE89C8B4}"/>
                </a:ext>
              </a:extLst>
            </p:cNvPr>
            <p:cNvSpPr/>
            <p:nvPr/>
          </p:nvSpPr>
          <p:spPr>
            <a:xfrm>
              <a:off x="3948587" y="1903200"/>
              <a:ext cx="2484073"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Διαχειριστής Δικτύου Μεταφοράς Η/Ε</a:t>
              </a:r>
            </a:p>
          </p:txBody>
        </p:sp>
        <p:sp>
          <p:nvSpPr>
            <p:cNvPr id="17" name="Rectangle 16">
              <a:extLst>
                <a:ext uri="{FF2B5EF4-FFF2-40B4-BE49-F238E27FC236}">
                  <a16:creationId xmlns:a16="http://schemas.microsoft.com/office/drawing/2014/main" id="{51314C9C-280A-4894-B083-4F0DA121DABE}"/>
                </a:ext>
              </a:extLst>
            </p:cNvPr>
            <p:cNvSpPr/>
            <p:nvPr/>
          </p:nvSpPr>
          <p:spPr>
            <a:xfrm>
              <a:off x="4030754"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marL="171450" indent="-171450">
                <a:spcAft>
                  <a:spcPts val="600"/>
                </a:spcAft>
                <a:buFont typeface="Wingdings" panose="05000000000000000000" pitchFamily="2" charset="2"/>
                <a:buChar char="§"/>
              </a:pPr>
              <a:r>
                <a:rPr lang="el-GR" sz="1200" dirty="0">
                  <a:solidFill>
                    <a:schemeClr val="tx1"/>
                  </a:solidFill>
                </a:rPr>
                <a:t>Η λειτουργία, συντήρηση και ανάπτυξη του ΕΣΜΗΕ (Ελληνικού Συστήματος Μεταφοράς Η/Ε</a:t>
              </a:r>
            </a:p>
          </p:txBody>
        </p:sp>
        <p:sp>
          <p:nvSpPr>
            <p:cNvPr id="18" name="Round Same Side Corner Rectangle 91">
              <a:extLst>
                <a:ext uri="{FF2B5EF4-FFF2-40B4-BE49-F238E27FC236}">
                  <a16:creationId xmlns:a16="http://schemas.microsoft.com/office/drawing/2014/main" id="{D87FC0FE-2F2F-4C1A-9011-304C6D574591}"/>
                </a:ext>
              </a:extLst>
            </p:cNvPr>
            <p:cNvSpPr/>
            <p:nvPr/>
          </p:nvSpPr>
          <p:spPr>
            <a:xfrm>
              <a:off x="4030753"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9" name="Picture 18" descr="A picture containing drawing, food, plate, cup&#10;&#10;Description automatically generated">
            <a:extLst>
              <a:ext uri="{FF2B5EF4-FFF2-40B4-BE49-F238E27FC236}">
                <a16:creationId xmlns:a16="http://schemas.microsoft.com/office/drawing/2014/main" id="{C4342C4C-ED0C-4EB9-A401-6D94FA1A76F0}"/>
              </a:ext>
            </a:extLst>
          </p:cNvPr>
          <p:cNvPicPr>
            <a:picLocks noChangeAspect="1"/>
          </p:cNvPicPr>
          <p:nvPr/>
        </p:nvPicPr>
        <p:blipFill rotWithShape="1">
          <a:blip r:embed="rId4">
            <a:extLst>
              <a:ext uri="{28A0092B-C50C-407E-A947-70E740481C1C}">
                <a14:useLocalDpi xmlns:a14="http://schemas.microsoft.com/office/drawing/2010/main" val="0"/>
              </a:ext>
            </a:extLst>
          </a:blip>
          <a:srcRect r="39245"/>
          <a:stretch/>
        </p:blipFill>
        <p:spPr>
          <a:xfrm>
            <a:off x="6790726" y="1356472"/>
            <a:ext cx="1773501" cy="472207"/>
          </a:xfrm>
          <a:prstGeom prst="rect">
            <a:avLst/>
          </a:prstGeom>
        </p:spPr>
      </p:pic>
      <p:grpSp>
        <p:nvGrpSpPr>
          <p:cNvPr id="20" name="Group 19">
            <a:extLst>
              <a:ext uri="{FF2B5EF4-FFF2-40B4-BE49-F238E27FC236}">
                <a16:creationId xmlns:a16="http://schemas.microsoft.com/office/drawing/2014/main" id="{A7A4F6BA-52CE-42D9-B6A9-DE0B1972B0D5}"/>
              </a:ext>
            </a:extLst>
          </p:cNvPr>
          <p:cNvGrpSpPr/>
          <p:nvPr/>
        </p:nvGrpSpPr>
        <p:grpSpPr>
          <a:xfrm>
            <a:off x="8917204" y="1190990"/>
            <a:ext cx="2361065" cy="3517664"/>
            <a:chOff x="4030752" y="1197213"/>
            <a:chExt cx="2361065" cy="3517664"/>
          </a:xfrm>
        </p:grpSpPr>
        <p:sp>
          <p:nvSpPr>
            <p:cNvPr id="21" name="Rectangle 20">
              <a:extLst>
                <a:ext uri="{FF2B5EF4-FFF2-40B4-BE49-F238E27FC236}">
                  <a16:creationId xmlns:a16="http://schemas.microsoft.com/office/drawing/2014/main" id="{80CE6D66-AFE8-4744-90BA-C350D21ED79C}"/>
                </a:ext>
              </a:extLst>
            </p:cNvPr>
            <p:cNvSpPr/>
            <p:nvPr/>
          </p:nvSpPr>
          <p:spPr>
            <a:xfrm>
              <a:off x="4030752" y="1903199"/>
              <a:ext cx="2361063"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Διαχειριστής Δικτύου Διανομής Η/Ε</a:t>
              </a:r>
            </a:p>
          </p:txBody>
        </p:sp>
        <p:sp>
          <p:nvSpPr>
            <p:cNvPr id="22" name="Rectangle 21">
              <a:extLst>
                <a:ext uri="{FF2B5EF4-FFF2-40B4-BE49-F238E27FC236}">
                  <a16:creationId xmlns:a16="http://schemas.microsoft.com/office/drawing/2014/main" id="{7C63A147-2FB8-41C5-9CC4-F74DAA294A64}"/>
                </a:ext>
              </a:extLst>
            </p:cNvPr>
            <p:cNvSpPr/>
            <p:nvPr/>
          </p:nvSpPr>
          <p:spPr>
            <a:xfrm>
              <a:off x="4030754"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marL="171450" indent="-171450">
                <a:spcAft>
                  <a:spcPts val="600"/>
                </a:spcAft>
                <a:buFont typeface="Wingdings" panose="05000000000000000000" pitchFamily="2" charset="2"/>
                <a:buChar char="§"/>
              </a:pPr>
              <a:r>
                <a:rPr lang="el-GR" sz="1200" dirty="0">
                  <a:solidFill>
                    <a:schemeClr val="tx1"/>
                  </a:solidFill>
                </a:rPr>
                <a:t>Η λειτουργία, συντήρηση και ανάπτυξη του δικτύου διανομής Η/Ε</a:t>
              </a:r>
            </a:p>
            <a:p>
              <a:pPr marL="171450" indent="-171450">
                <a:spcAft>
                  <a:spcPts val="600"/>
                </a:spcAft>
                <a:buFont typeface="Wingdings" panose="05000000000000000000" pitchFamily="2" charset="2"/>
                <a:buChar char="§"/>
              </a:pPr>
              <a:r>
                <a:rPr lang="el-GR" sz="1200" dirty="0">
                  <a:solidFill>
                    <a:schemeClr val="tx1"/>
                  </a:solidFill>
                </a:rPr>
                <a:t>Η διασφάλιση της διαφανούς και αμερόληπτης πρόσβασης των καταναλωτών και γενικότερα όλων των χρηστών του δικτύου</a:t>
              </a:r>
            </a:p>
          </p:txBody>
        </p:sp>
        <p:sp>
          <p:nvSpPr>
            <p:cNvPr id="23" name="Round Same Side Corner Rectangle 98">
              <a:extLst>
                <a:ext uri="{FF2B5EF4-FFF2-40B4-BE49-F238E27FC236}">
                  <a16:creationId xmlns:a16="http://schemas.microsoft.com/office/drawing/2014/main" id="{F4EB4C4F-6FB8-4DB6-80BC-7AD2D1BC7CAE}"/>
                </a:ext>
              </a:extLst>
            </p:cNvPr>
            <p:cNvSpPr/>
            <p:nvPr/>
          </p:nvSpPr>
          <p:spPr>
            <a:xfrm>
              <a:off x="4030753"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4" name="Picture 23">
            <a:extLst>
              <a:ext uri="{FF2B5EF4-FFF2-40B4-BE49-F238E27FC236}">
                <a16:creationId xmlns:a16="http://schemas.microsoft.com/office/drawing/2014/main" id="{682E06D3-3C31-40FE-BFCD-16E204F09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115" y="1341732"/>
            <a:ext cx="1563240" cy="578272"/>
          </a:xfrm>
          <a:prstGeom prst="rect">
            <a:avLst/>
          </a:prstGeom>
        </p:spPr>
      </p:pic>
      <p:sp>
        <p:nvSpPr>
          <p:cNvPr id="26" name="Slide Number Placeholder 5">
            <a:extLst>
              <a:ext uri="{FF2B5EF4-FFF2-40B4-BE49-F238E27FC236}">
                <a16:creationId xmlns:a16="http://schemas.microsoft.com/office/drawing/2014/main" id="{4EA8890C-DCFD-4585-B089-53D7C0231C01}"/>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221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B900F4-5EB7-47A3-A97D-6BD98D9A375D}"/>
              </a:ext>
            </a:extLst>
          </p:cNvPr>
          <p:cNvPicPr>
            <a:picLocks noChangeAspect="1"/>
          </p:cNvPicPr>
          <p:nvPr/>
        </p:nvPicPr>
        <p:blipFill rotWithShape="1">
          <a:blip r:embed="rId2"/>
          <a:srcRect l="46803" t="19359" r="19411" b="55898"/>
          <a:stretch/>
        </p:blipFill>
        <p:spPr>
          <a:xfrm>
            <a:off x="521196" y="1465851"/>
            <a:ext cx="6238476" cy="3446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n-US" dirty="0">
                <a:latin typeface="Trebuchet MS" panose="020B0603020202020204" pitchFamily="34" charset="0"/>
              </a:rPr>
              <a:t>AGENDA</a:t>
            </a:r>
            <a:endParaRPr lang="en-US" sz="3000" dirty="0">
              <a:latin typeface="Trebuchet MS" panose="020B0603020202020204" pitchFamily="34" charset="0"/>
            </a:endParaRPr>
          </a:p>
        </p:txBody>
      </p:sp>
      <p:sp>
        <p:nvSpPr>
          <p:cNvPr id="14" name="Rectangle: Diagonal Corners Rounded 13">
            <a:extLst>
              <a:ext uri="{FF2B5EF4-FFF2-40B4-BE49-F238E27FC236}">
                <a16:creationId xmlns:a16="http://schemas.microsoft.com/office/drawing/2014/main" id="{FD990287-A1A8-4C1F-92AD-6D802136C977}"/>
              </a:ext>
            </a:extLst>
          </p:cNvPr>
          <p:cNvSpPr/>
          <p:nvPr/>
        </p:nvSpPr>
        <p:spPr>
          <a:xfrm>
            <a:off x="6124965" y="1233307"/>
            <a:ext cx="4512251" cy="383001"/>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Παρουσίαση Τομέα </a:t>
            </a:r>
            <a:r>
              <a:rPr lang="en-US" b="1" dirty="0"/>
              <a:t>CUSOP/BICO</a:t>
            </a:r>
            <a:endParaRPr lang="el-GR" b="1" dirty="0"/>
          </a:p>
        </p:txBody>
      </p:sp>
      <p:sp>
        <p:nvSpPr>
          <p:cNvPr id="19" name="Rectangle: Diagonal Corners Rounded 18">
            <a:extLst>
              <a:ext uri="{FF2B5EF4-FFF2-40B4-BE49-F238E27FC236}">
                <a16:creationId xmlns:a16="http://schemas.microsoft.com/office/drawing/2014/main" id="{B4731DA9-E47D-4DED-B8FF-FCC85A6B71B5}"/>
              </a:ext>
            </a:extLst>
          </p:cNvPr>
          <p:cNvSpPr/>
          <p:nvPr/>
        </p:nvSpPr>
        <p:spPr>
          <a:xfrm>
            <a:off x="6124964" y="1814689"/>
            <a:ext cx="4512252" cy="383001"/>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 Αγορά Φυσικού Αερίου</a:t>
            </a:r>
          </a:p>
        </p:txBody>
      </p:sp>
      <p:sp>
        <p:nvSpPr>
          <p:cNvPr id="22" name="Rectangle: Diagonal Corners Rounded 21">
            <a:extLst>
              <a:ext uri="{FF2B5EF4-FFF2-40B4-BE49-F238E27FC236}">
                <a16:creationId xmlns:a16="http://schemas.microsoft.com/office/drawing/2014/main" id="{1C29B4DF-59FC-4D5D-92A7-FBA173462C1D}"/>
              </a:ext>
            </a:extLst>
          </p:cNvPr>
          <p:cNvSpPr/>
          <p:nvPr/>
        </p:nvSpPr>
        <p:spPr>
          <a:xfrm>
            <a:off x="6124965" y="2419661"/>
            <a:ext cx="4512251" cy="402351"/>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Τιμολόγηση Φυσικού Αερίου</a:t>
            </a:r>
          </a:p>
        </p:txBody>
      </p:sp>
      <p:sp>
        <p:nvSpPr>
          <p:cNvPr id="25" name="Rectangle: Diagonal Corners Rounded 24">
            <a:extLst>
              <a:ext uri="{FF2B5EF4-FFF2-40B4-BE49-F238E27FC236}">
                <a16:creationId xmlns:a16="http://schemas.microsoft.com/office/drawing/2014/main" id="{B07653AC-80D6-453A-AAA0-23DDD6141EB1}"/>
              </a:ext>
            </a:extLst>
          </p:cNvPr>
          <p:cNvSpPr/>
          <p:nvPr/>
        </p:nvSpPr>
        <p:spPr>
          <a:xfrm>
            <a:off x="6124964" y="2952047"/>
            <a:ext cx="4512252" cy="424014"/>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Αγορά Ηλεκτρικής Ενέργειας</a:t>
            </a:r>
          </a:p>
        </p:txBody>
      </p:sp>
      <p:sp>
        <p:nvSpPr>
          <p:cNvPr id="28" name="Rectangle: Diagonal Corners Rounded 27">
            <a:extLst>
              <a:ext uri="{FF2B5EF4-FFF2-40B4-BE49-F238E27FC236}">
                <a16:creationId xmlns:a16="http://schemas.microsoft.com/office/drawing/2014/main" id="{E9BD698B-7DCD-42BF-BE89-D048899BED3D}"/>
              </a:ext>
            </a:extLst>
          </p:cNvPr>
          <p:cNvSpPr/>
          <p:nvPr/>
        </p:nvSpPr>
        <p:spPr>
          <a:xfrm>
            <a:off x="6151348" y="3524734"/>
            <a:ext cx="4485868" cy="483810"/>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Τιμολόγηση Ηλεκτρικής Ενέργειας</a:t>
            </a:r>
          </a:p>
        </p:txBody>
      </p:sp>
      <p:sp>
        <p:nvSpPr>
          <p:cNvPr id="31" name="Rectangle: Diagonal Corners Rounded 30">
            <a:extLst>
              <a:ext uri="{FF2B5EF4-FFF2-40B4-BE49-F238E27FC236}">
                <a16:creationId xmlns:a16="http://schemas.microsoft.com/office/drawing/2014/main" id="{EE3C9CFB-8551-421B-AD98-939F1E795FB2}"/>
              </a:ext>
            </a:extLst>
          </p:cNvPr>
          <p:cNvSpPr/>
          <p:nvPr/>
        </p:nvSpPr>
        <p:spPr>
          <a:xfrm>
            <a:off x="6169493" y="4780675"/>
            <a:ext cx="4467723" cy="438785"/>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Ανάκτηση Πίστωσης Φυσικού Αερίου</a:t>
            </a:r>
          </a:p>
        </p:txBody>
      </p:sp>
      <p:sp>
        <p:nvSpPr>
          <p:cNvPr id="34" name="Rectangle: Diagonal Corners Rounded 33">
            <a:extLst>
              <a:ext uri="{FF2B5EF4-FFF2-40B4-BE49-F238E27FC236}">
                <a16:creationId xmlns:a16="http://schemas.microsoft.com/office/drawing/2014/main" id="{8F2632DA-61E6-4FB3-9F78-23F4535375EB}"/>
              </a:ext>
            </a:extLst>
          </p:cNvPr>
          <p:cNvSpPr/>
          <p:nvPr/>
        </p:nvSpPr>
        <p:spPr>
          <a:xfrm>
            <a:off x="6169494" y="5860392"/>
            <a:ext cx="4463774" cy="458946"/>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Γενικές Πληροφορίες</a:t>
            </a:r>
          </a:p>
        </p:txBody>
      </p:sp>
      <p:sp>
        <p:nvSpPr>
          <p:cNvPr id="35" name="Slide Number Placeholder 5">
            <a:extLst>
              <a:ext uri="{FF2B5EF4-FFF2-40B4-BE49-F238E27FC236}">
                <a16:creationId xmlns:a16="http://schemas.microsoft.com/office/drawing/2014/main" id="{CA82B885-5150-41B1-ABF1-93E96F3959AE}"/>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Diagonal Corners Rounded 27">
            <a:extLst>
              <a:ext uri="{FF2B5EF4-FFF2-40B4-BE49-F238E27FC236}">
                <a16:creationId xmlns:a16="http://schemas.microsoft.com/office/drawing/2014/main" id="{099BBA7B-2DA5-4B87-93C8-C89AF8D8837A}"/>
              </a:ext>
            </a:extLst>
          </p:cNvPr>
          <p:cNvSpPr/>
          <p:nvPr/>
        </p:nvSpPr>
        <p:spPr>
          <a:xfrm>
            <a:off x="6169494" y="4136069"/>
            <a:ext cx="4467722" cy="551210"/>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Ειδικές </a:t>
            </a:r>
            <a:r>
              <a:rPr lang="el-GR" sz="1600" b="1" dirty="0" err="1"/>
              <a:t>Περιπτωσεις</a:t>
            </a:r>
            <a:r>
              <a:rPr lang="el-GR" sz="1600" b="1" dirty="0"/>
              <a:t> Τιμολόγησης Ηλεκτρικής Ενέργειας</a:t>
            </a:r>
          </a:p>
        </p:txBody>
      </p:sp>
      <p:sp>
        <p:nvSpPr>
          <p:cNvPr id="41" name="Rectangle: Diagonal Corners Rounded 21">
            <a:extLst>
              <a:ext uri="{FF2B5EF4-FFF2-40B4-BE49-F238E27FC236}">
                <a16:creationId xmlns:a16="http://schemas.microsoft.com/office/drawing/2014/main" id="{A1398707-09EA-49CD-AC29-9E63A47439C2}"/>
              </a:ext>
            </a:extLst>
          </p:cNvPr>
          <p:cNvSpPr/>
          <p:nvPr/>
        </p:nvSpPr>
        <p:spPr>
          <a:xfrm>
            <a:off x="6173443" y="5335042"/>
            <a:ext cx="4463773" cy="438785"/>
          </a:xfrm>
          <a:prstGeom prst="flowChartOffpageConnector">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Ανάκτηση Πίστωσης Ηλεκτρικής Ενέργειας</a:t>
            </a:r>
          </a:p>
        </p:txBody>
      </p:sp>
    </p:spTree>
    <p:extLst>
      <p:ext uri="{BB962C8B-B14F-4D97-AF65-F5344CB8AC3E}">
        <p14:creationId xmlns:p14="http://schemas.microsoft.com/office/powerpoint/2010/main" val="116199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199172" y="2880090"/>
            <a:ext cx="7834263" cy="1446550"/>
          </a:xfrm>
          <a:prstGeom prst="rect">
            <a:avLst/>
          </a:prstGeom>
          <a:noFill/>
        </p:spPr>
        <p:txBody>
          <a:bodyPr wrap="square" rtlCol="0">
            <a:spAutoFit/>
          </a:bodyPr>
          <a:lstStyle/>
          <a:p>
            <a:r>
              <a:rPr lang="el-GR" sz="4400" b="1" dirty="0">
                <a:solidFill>
                  <a:schemeClr val="tx1">
                    <a:lumMod val="75000"/>
                    <a:lumOff val="25000"/>
                  </a:schemeClr>
                </a:solidFill>
                <a:latin typeface="Trebuchet MS" panose="020B0603020202020204" pitchFamily="34" charset="0"/>
              </a:rPr>
              <a:t>Τιμολόγηση Ηλεκτρικής</a:t>
            </a:r>
          </a:p>
          <a:p>
            <a:r>
              <a:rPr lang="el-GR" sz="4400" b="1" dirty="0">
                <a:solidFill>
                  <a:schemeClr val="tx1">
                    <a:lumMod val="75000"/>
                    <a:lumOff val="25000"/>
                  </a:schemeClr>
                </a:solidFill>
                <a:latin typeface="Trebuchet MS" panose="020B0603020202020204" pitchFamily="34" charset="0"/>
              </a:rPr>
              <a:t>Ενέργειας</a:t>
            </a:r>
            <a:endParaRPr lang="en-US" sz="4400" b="1" dirty="0">
              <a:solidFill>
                <a:schemeClr val="tx1">
                  <a:lumMod val="75000"/>
                  <a:lumOff val="25000"/>
                </a:schemeClr>
              </a:solidFill>
              <a:latin typeface="Trebuchet MS" panose="020B0603020202020204" pitchFamily="34" charset="0"/>
            </a:endParaRPr>
          </a:p>
        </p:txBody>
      </p:sp>
      <p:grpSp>
        <p:nvGrpSpPr>
          <p:cNvPr id="8" name="Group 7">
            <a:extLst>
              <a:ext uri="{FF2B5EF4-FFF2-40B4-BE49-F238E27FC236}">
                <a16:creationId xmlns:a16="http://schemas.microsoft.com/office/drawing/2014/main" id="{B860F731-E0A4-4A75-A81A-4CDBA7A7A307}"/>
              </a:ext>
            </a:extLst>
          </p:cNvPr>
          <p:cNvGrpSpPr/>
          <p:nvPr/>
        </p:nvGrpSpPr>
        <p:grpSpPr>
          <a:xfrm>
            <a:off x="9308029" y="3425168"/>
            <a:ext cx="1747506" cy="2008628"/>
            <a:chOff x="606553" y="3674645"/>
            <a:chExt cx="1747506" cy="2008628"/>
          </a:xfrm>
        </p:grpSpPr>
        <p:pic>
          <p:nvPicPr>
            <p:cNvPr id="9" name="Picture 8">
              <a:extLst>
                <a:ext uri="{FF2B5EF4-FFF2-40B4-BE49-F238E27FC236}">
                  <a16:creationId xmlns:a16="http://schemas.microsoft.com/office/drawing/2014/main" id="{4DBED951-09DB-4F9A-B340-3E0F3F98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70" y="4394246"/>
              <a:ext cx="645771" cy="645771"/>
            </a:xfrm>
            <a:prstGeom prst="rect">
              <a:avLst/>
            </a:prstGeom>
          </p:spPr>
        </p:pic>
        <p:sp>
          <p:nvSpPr>
            <p:cNvPr id="12" name="Hexagon 11">
              <a:extLst>
                <a:ext uri="{FF2B5EF4-FFF2-40B4-BE49-F238E27FC236}">
                  <a16:creationId xmlns:a16="http://schemas.microsoft.com/office/drawing/2014/main" id="{BB6764DD-D705-4E40-8D2B-5E1CE68210B4}"/>
                </a:ext>
              </a:extLst>
            </p:cNvPr>
            <p:cNvSpPr/>
            <p:nvPr/>
          </p:nvSpPr>
          <p:spPr>
            <a:xfrm rot="5400000">
              <a:off x="475992" y="3805206"/>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0" name="Slide Number Placeholder 5">
            <a:extLst>
              <a:ext uri="{FF2B5EF4-FFF2-40B4-BE49-F238E27FC236}">
                <a16:creationId xmlns:a16="http://schemas.microsoft.com/office/drawing/2014/main" id="{5063855F-D14E-4011-877D-CB29C0CC59A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576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Μετρητές</a:t>
            </a:r>
            <a:endParaRPr lang="en-US" sz="3000" dirty="0">
              <a:latin typeface="Trebuchet MS" panose="020B0603020202020204" pitchFamily="34" charset="0"/>
            </a:endParaRPr>
          </a:p>
        </p:txBody>
      </p:sp>
      <p:pic>
        <p:nvPicPr>
          <p:cNvPr id="13" name="Picture 12" descr="https://www.deddie.gr/Images/ivr.dp.JPG">
            <a:extLst>
              <a:ext uri="{FF2B5EF4-FFF2-40B4-BE49-F238E27FC236}">
                <a16:creationId xmlns:a16="http://schemas.microsoft.com/office/drawing/2014/main" id="{CDE1C320-95B4-45CA-8A85-50194E8DFF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5069" y="2325649"/>
            <a:ext cx="2856346" cy="3810000"/>
          </a:xfrm>
          <a:prstGeom prst="rect">
            <a:avLst/>
          </a:prstGeom>
          <a:noFill/>
          <a:ln w="28575">
            <a:solidFill>
              <a:srgbClr val="CE1141"/>
            </a:solidFill>
          </a:ln>
        </p:spPr>
      </p:pic>
      <p:pic>
        <p:nvPicPr>
          <p:cNvPr id="15" name="Picture 14" descr="https://www.deddie.gr/Images/ivr.dekadiko.JPG">
            <a:extLst>
              <a:ext uri="{FF2B5EF4-FFF2-40B4-BE49-F238E27FC236}">
                <a16:creationId xmlns:a16="http://schemas.microsoft.com/office/drawing/2014/main" id="{8125D96F-4966-4632-B386-5356525DB4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91687" y="2325649"/>
            <a:ext cx="2857500" cy="3810000"/>
          </a:xfrm>
          <a:prstGeom prst="rect">
            <a:avLst/>
          </a:prstGeom>
          <a:noFill/>
          <a:ln w="28575">
            <a:solidFill>
              <a:srgbClr val="CE1141"/>
            </a:solidFill>
          </a:ln>
        </p:spPr>
      </p:pic>
      <p:pic>
        <p:nvPicPr>
          <p:cNvPr id="17" name="Picture 16" descr="https://www.deddie.gr/Images/ivr.diplos.JPG">
            <a:extLst>
              <a:ext uri="{FF2B5EF4-FFF2-40B4-BE49-F238E27FC236}">
                <a16:creationId xmlns:a16="http://schemas.microsoft.com/office/drawing/2014/main" id="{7E4DA76C-2D9B-4691-9233-CB503B0C4B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74567" y="2325649"/>
            <a:ext cx="2857500" cy="3810000"/>
          </a:xfrm>
          <a:prstGeom prst="rect">
            <a:avLst/>
          </a:prstGeom>
          <a:noFill/>
          <a:ln w="28575">
            <a:solidFill>
              <a:srgbClr val="CE1141"/>
            </a:solidFill>
          </a:ln>
        </p:spPr>
      </p:pic>
      <p:sp>
        <p:nvSpPr>
          <p:cNvPr id="6" name="Rectangle 5">
            <a:extLst>
              <a:ext uri="{FF2B5EF4-FFF2-40B4-BE49-F238E27FC236}">
                <a16:creationId xmlns:a16="http://schemas.microsoft.com/office/drawing/2014/main" id="{36885660-CDE6-43E6-B32D-8786C597D8A8}"/>
              </a:ext>
            </a:extLst>
          </p:cNvPr>
          <p:cNvSpPr/>
          <p:nvPr/>
        </p:nvSpPr>
        <p:spPr>
          <a:xfrm>
            <a:off x="886407" y="1249960"/>
            <a:ext cx="2880000" cy="996823"/>
          </a:xfrm>
          <a:prstGeom prst="rect">
            <a:avLst/>
          </a:prstGeom>
          <a:noFill/>
          <a:ln w="28575">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ea typeface="Times New Roman" panose="02020603050405020304" pitchFamily="18" charset="0"/>
              </a:rPr>
              <a:t>Ο Αριθμός Παροχής που αναγράφεται στο λογαριασμό, είναι ο ίδιος με αυτόν που εμφανίζεται στο μεταλλικό ταμπελάκι πάνω στο μετρητή.</a:t>
            </a:r>
            <a:endParaRPr lang="el-GR" sz="1200" dirty="0">
              <a:solidFill>
                <a:schemeClr val="tx1"/>
              </a:solidFill>
            </a:endParaRPr>
          </a:p>
        </p:txBody>
      </p:sp>
      <p:sp>
        <p:nvSpPr>
          <p:cNvPr id="18" name="Rectangle 17">
            <a:extLst>
              <a:ext uri="{FF2B5EF4-FFF2-40B4-BE49-F238E27FC236}">
                <a16:creationId xmlns:a16="http://schemas.microsoft.com/office/drawing/2014/main" id="{349D8958-5A4C-4EC2-A2E1-EE32D0CCE554}"/>
              </a:ext>
            </a:extLst>
          </p:cNvPr>
          <p:cNvSpPr/>
          <p:nvPr/>
        </p:nvSpPr>
        <p:spPr>
          <a:xfrm>
            <a:off x="4780437" y="1249960"/>
            <a:ext cx="2880000" cy="996823"/>
          </a:xfrm>
          <a:prstGeom prst="rect">
            <a:avLst/>
          </a:prstGeom>
          <a:noFill/>
          <a:ln w="28575">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pPr>
            <a:r>
              <a:rPr lang="el-GR" sz="1200">
                <a:solidFill>
                  <a:schemeClr val="tx1"/>
                </a:solidFill>
                <a:ea typeface="Times New Roman" panose="02020603050405020304" pitchFamily="18" charset="0"/>
                <a:cs typeface="Times New Roman" panose="02020603050405020304" pitchFamily="18" charset="0"/>
              </a:rPr>
              <a:t>Για την ένδειξη, παραλείπουμε τα δεκαδικά ψηφία που εμφανίζονται με διαφορετικό χρώμα (χωρίς το κυκλωμένο δεκαδικό της επόμενης εικόνας).</a:t>
            </a:r>
            <a:endParaRPr lang="el-GR" sz="1200" dirty="0">
              <a:solidFill>
                <a:schemeClr val="tx1"/>
              </a:solidFill>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8F3217A4-82BB-465E-B21D-E11D0C0FF156}"/>
              </a:ext>
            </a:extLst>
          </p:cNvPr>
          <p:cNvSpPr/>
          <p:nvPr/>
        </p:nvSpPr>
        <p:spPr>
          <a:xfrm>
            <a:off x="8652067" y="1253170"/>
            <a:ext cx="2880000" cy="996823"/>
          </a:xfrm>
          <a:prstGeom prst="rect">
            <a:avLst/>
          </a:prstGeom>
          <a:noFill/>
          <a:ln w="28575">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ea typeface="Times New Roman" panose="02020603050405020304" pitchFamily="18" charset="0"/>
                <a:cs typeface="Times New Roman" panose="02020603050405020304" pitchFamily="18" charset="0"/>
              </a:rPr>
              <a:t>Για μετρητή διπλής εγγραφής, πρέπει να σημειώσετε δυο ενδείξεις, την ένδειξη </a:t>
            </a:r>
            <a:r>
              <a:rPr lang="el-GR" sz="1200" b="1" dirty="0">
                <a:solidFill>
                  <a:schemeClr val="tx1"/>
                </a:solidFill>
                <a:ea typeface="Times New Roman" panose="02020603050405020304" pitchFamily="18" charset="0"/>
                <a:cs typeface="Times New Roman" panose="02020603050405020304" pitchFamily="18" charset="0"/>
              </a:rPr>
              <a:t>Κ</a:t>
            </a:r>
            <a:r>
              <a:rPr lang="el-GR" sz="1200" dirty="0">
                <a:solidFill>
                  <a:schemeClr val="tx1"/>
                </a:solidFill>
                <a:ea typeface="Times New Roman" panose="02020603050405020304" pitchFamily="18" charset="0"/>
                <a:cs typeface="Times New Roman" panose="02020603050405020304" pitchFamily="18" charset="0"/>
              </a:rPr>
              <a:t> (για τον υπολογισμό των ημερήσιων καταναλώσεών σας) και την ένδειξη </a:t>
            </a:r>
            <a:r>
              <a:rPr lang="el-GR" sz="1200" b="1" dirty="0">
                <a:solidFill>
                  <a:schemeClr val="tx1"/>
                </a:solidFill>
                <a:ea typeface="Times New Roman" panose="02020603050405020304" pitchFamily="18" charset="0"/>
                <a:cs typeface="Times New Roman" panose="02020603050405020304" pitchFamily="18" charset="0"/>
              </a:rPr>
              <a:t>Μ </a:t>
            </a:r>
            <a:r>
              <a:rPr lang="el-GR" sz="1200" dirty="0">
                <a:solidFill>
                  <a:schemeClr val="tx1"/>
                </a:solidFill>
                <a:ea typeface="Times New Roman" panose="02020603050405020304" pitchFamily="18" charset="0"/>
                <a:cs typeface="Times New Roman" panose="02020603050405020304" pitchFamily="18" charset="0"/>
              </a:rPr>
              <a:t>(για τον υπολογισμό των νυχτερινών).</a:t>
            </a:r>
            <a:endParaRPr lang="el-GR" sz="1200" dirty="0">
              <a:solidFill>
                <a:schemeClr val="tx1"/>
              </a:solidFill>
            </a:endParaRPr>
          </a:p>
        </p:txBody>
      </p:sp>
      <p:sp>
        <p:nvSpPr>
          <p:cNvPr id="9" name="Slide Number Placeholder 5">
            <a:extLst>
              <a:ext uri="{FF2B5EF4-FFF2-40B4-BE49-F238E27FC236}">
                <a16:creationId xmlns:a16="http://schemas.microsoft.com/office/drawing/2014/main" id="{4AFA6A2A-5239-411B-819E-C175333AC73C}"/>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92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Ορολογία Ηλεκτρικής Ενέργειας</a:t>
            </a:r>
            <a:endParaRPr lang="en-US" sz="3000" dirty="0">
              <a:latin typeface="Trebuchet MS" panose="020B0603020202020204" pitchFamily="34" charset="0"/>
            </a:endParaRPr>
          </a:p>
        </p:txBody>
      </p:sp>
      <p:sp>
        <p:nvSpPr>
          <p:cNvPr id="2" name="Rectangle: Top Corners Rounded 1">
            <a:extLst>
              <a:ext uri="{FF2B5EF4-FFF2-40B4-BE49-F238E27FC236}">
                <a16:creationId xmlns:a16="http://schemas.microsoft.com/office/drawing/2014/main" id="{7F502B14-41B3-49E6-BA92-353072CF2FC6}"/>
              </a:ext>
            </a:extLst>
          </p:cNvPr>
          <p:cNvSpPr/>
          <p:nvPr/>
        </p:nvSpPr>
        <p:spPr>
          <a:xfrm rot="16200000">
            <a:off x="455257" y="1650256"/>
            <a:ext cx="1350629"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Rectangle 2">
            <a:extLst>
              <a:ext uri="{FF2B5EF4-FFF2-40B4-BE49-F238E27FC236}">
                <a16:creationId xmlns:a16="http://schemas.microsoft.com/office/drawing/2014/main" id="{072F42B6-F158-41B8-95E7-72C48C39E908}"/>
              </a:ext>
            </a:extLst>
          </p:cNvPr>
          <p:cNvSpPr/>
          <p:nvPr/>
        </p:nvSpPr>
        <p:spPr>
          <a:xfrm>
            <a:off x="1686186" y="1451296"/>
            <a:ext cx="9895080" cy="1350628"/>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400" b="1" dirty="0">
                <a:solidFill>
                  <a:schemeClr val="tx1"/>
                </a:solidFill>
              </a:rPr>
              <a:t>Μια Κιλοβατώρα είναι η ενέργεια που παράγεται ή καταναλώνεται μέσα σε μία ώρα υπό σταθερή ισχύ ενός κιλοβάτ. </a:t>
            </a:r>
          </a:p>
          <a:p>
            <a:pPr algn="just"/>
            <a:r>
              <a:rPr lang="el-GR" sz="1400" b="1" dirty="0">
                <a:solidFill>
                  <a:schemeClr val="tx1"/>
                </a:solidFill>
              </a:rPr>
              <a:t>Η Κιλοβατώρα είναι μονάδα μέτρησης ενέργειας. </a:t>
            </a:r>
          </a:p>
          <a:p>
            <a:pPr algn="just"/>
            <a:endParaRPr lang="el-GR" sz="1400" b="1" dirty="0">
              <a:solidFill>
                <a:schemeClr val="tx1"/>
              </a:solidFill>
            </a:endParaRPr>
          </a:p>
          <a:p>
            <a:pPr algn="just"/>
            <a:r>
              <a:rPr lang="el-GR" sz="1400" b="1" dirty="0">
                <a:solidFill>
                  <a:schemeClr val="tx1"/>
                </a:solidFill>
              </a:rPr>
              <a:t>Κιλοβατώρες στον λογαριασμό Η/Ε: Είναι η συνολική κατανάλωση στην περίοδο καταμέτρησης. Είναι Ημερήσια, ή και Νυχτερινή.</a:t>
            </a:r>
          </a:p>
        </p:txBody>
      </p:sp>
      <p:sp>
        <p:nvSpPr>
          <p:cNvPr id="4" name="TextBox 3">
            <a:extLst>
              <a:ext uri="{FF2B5EF4-FFF2-40B4-BE49-F238E27FC236}">
                <a16:creationId xmlns:a16="http://schemas.microsoft.com/office/drawing/2014/main" id="{6DBD111A-1CAD-4D93-93AB-718E4C7D4D1B}"/>
              </a:ext>
            </a:extLst>
          </p:cNvPr>
          <p:cNvSpPr txBox="1"/>
          <p:nvPr/>
        </p:nvSpPr>
        <p:spPr>
          <a:xfrm>
            <a:off x="734006" y="1905984"/>
            <a:ext cx="776175" cy="461665"/>
          </a:xfrm>
          <a:prstGeom prst="rect">
            <a:avLst/>
          </a:prstGeom>
          <a:noFill/>
        </p:spPr>
        <p:txBody>
          <a:bodyPr wrap="none" rtlCol="0">
            <a:spAutoFit/>
          </a:bodyPr>
          <a:lstStyle/>
          <a:p>
            <a:r>
              <a:rPr lang="en-US" sz="2400" b="1" dirty="0">
                <a:solidFill>
                  <a:schemeClr val="bg1"/>
                </a:solidFill>
              </a:rPr>
              <a:t>kWh</a:t>
            </a:r>
            <a:endParaRPr lang="el-GR" sz="2400" b="1" dirty="0">
              <a:solidFill>
                <a:schemeClr val="bg1"/>
              </a:solidFill>
            </a:endParaRPr>
          </a:p>
        </p:txBody>
      </p:sp>
      <p:sp>
        <p:nvSpPr>
          <p:cNvPr id="10" name="Rectangle: Top Corners Rounded 9">
            <a:extLst>
              <a:ext uri="{FF2B5EF4-FFF2-40B4-BE49-F238E27FC236}">
                <a16:creationId xmlns:a16="http://schemas.microsoft.com/office/drawing/2014/main" id="{5B19C1AE-4016-492C-9368-1FFCEA6B4056}"/>
              </a:ext>
            </a:extLst>
          </p:cNvPr>
          <p:cNvSpPr/>
          <p:nvPr/>
        </p:nvSpPr>
        <p:spPr>
          <a:xfrm rot="16200000">
            <a:off x="804004" y="2825707"/>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a:extLst>
              <a:ext uri="{FF2B5EF4-FFF2-40B4-BE49-F238E27FC236}">
                <a16:creationId xmlns:a16="http://schemas.microsoft.com/office/drawing/2014/main" id="{D23A40E9-D987-4857-A183-E0355D86FC42}"/>
              </a:ext>
            </a:extLst>
          </p:cNvPr>
          <p:cNvSpPr/>
          <p:nvPr/>
        </p:nvSpPr>
        <p:spPr>
          <a:xfrm>
            <a:off x="1678172" y="3010965"/>
            <a:ext cx="9895080"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Συμφωνημένη Ισχύς: είναι η ανώτερη ισχύς που έχει συμφωνηθεί και δικαιούται να απορροφά ο πελάτης από το ελληνικό δίκτυο διανομής ηλεκτρικής ενέργειας και αναγράφεται στη σύμβαση προμήθειας ηλεκτρικής ενέργειας</a:t>
            </a:r>
          </a:p>
        </p:txBody>
      </p:sp>
      <p:sp>
        <p:nvSpPr>
          <p:cNvPr id="12" name="TextBox 11">
            <a:extLst>
              <a:ext uri="{FF2B5EF4-FFF2-40B4-BE49-F238E27FC236}">
                <a16:creationId xmlns:a16="http://schemas.microsoft.com/office/drawing/2014/main" id="{5CD3E3BF-B680-4831-891B-477480B92577}"/>
              </a:ext>
            </a:extLst>
          </p:cNvPr>
          <p:cNvSpPr txBox="1"/>
          <p:nvPr/>
        </p:nvSpPr>
        <p:spPr>
          <a:xfrm>
            <a:off x="779853" y="3085878"/>
            <a:ext cx="684483" cy="461665"/>
          </a:xfrm>
          <a:prstGeom prst="rect">
            <a:avLst/>
          </a:prstGeom>
          <a:noFill/>
        </p:spPr>
        <p:txBody>
          <a:bodyPr wrap="none" rtlCol="0">
            <a:spAutoFit/>
          </a:bodyPr>
          <a:lstStyle/>
          <a:p>
            <a:r>
              <a:rPr lang="en-US" sz="2400" b="1" dirty="0">
                <a:solidFill>
                  <a:schemeClr val="bg1"/>
                </a:solidFill>
              </a:rPr>
              <a:t>kVA</a:t>
            </a:r>
            <a:endParaRPr lang="el-GR" sz="2400" b="1" dirty="0">
              <a:solidFill>
                <a:schemeClr val="bg1"/>
              </a:solidFill>
            </a:endParaRPr>
          </a:p>
        </p:txBody>
      </p:sp>
      <p:sp>
        <p:nvSpPr>
          <p:cNvPr id="15" name="Rectangle 14">
            <a:extLst>
              <a:ext uri="{FF2B5EF4-FFF2-40B4-BE49-F238E27FC236}">
                <a16:creationId xmlns:a16="http://schemas.microsoft.com/office/drawing/2014/main" id="{87297AA2-0316-44BA-BF43-53D8F80D97F7}"/>
              </a:ext>
            </a:extLst>
          </p:cNvPr>
          <p:cNvSpPr/>
          <p:nvPr/>
        </p:nvSpPr>
        <p:spPr>
          <a:xfrm>
            <a:off x="1678172" y="3790766"/>
            <a:ext cx="9895080"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Στην μονοφασική η τάση του ρεύματος είναι 220-230V, 1Χ35Α μονοφασική παροχή ρεύματος με μέγιστη ισχύ τα 8000W.</a:t>
            </a:r>
          </a:p>
          <a:p>
            <a:pPr algn="just"/>
            <a:r>
              <a:rPr lang="el-GR" sz="1200" dirty="0">
                <a:solidFill>
                  <a:schemeClr val="tx1"/>
                </a:solidFill>
              </a:rPr>
              <a:t>Μικρά Νοικοκυριά - Μικρές Επιχειρήσεις. </a:t>
            </a:r>
            <a:r>
              <a:rPr lang="el-GR" sz="1200" b="1" dirty="0">
                <a:solidFill>
                  <a:srgbClr val="CF003D"/>
                </a:solidFill>
              </a:rPr>
              <a:t>8-12</a:t>
            </a:r>
            <a:r>
              <a:rPr lang="en-US" sz="1200" b="1" dirty="0">
                <a:solidFill>
                  <a:srgbClr val="CF003D"/>
                </a:solidFill>
              </a:rPr>
              <a:t> kVA</a:t>
            </a:r>
            <a:endParaRPr lang="el-GR" sz="1200" b="1" dirty="0">
              <a:solidFill>
                <a:srgbClr val="CF003D"/>
              </a:solidFill>
            </a:endParaRPr>
          </a:p>
        </p:txBody>
      </p:sp>
      <p:grpSp>
        <p:nvGrpSpPr>
          <p:cNvPr id="6" name="Group 5">
            <a:extLst>
              <a:ext uri="{FF2B5EF4-FFF2-40B4-BE49-F238E27FC236}">
                <a16:creationId xmlns:a16="http://schemas.microsoft.com/office/drawing/2014/main" id="{4247E296-AC86-4B60-BA78-6F7292154068}"/>
              </a:ext>
            </a:extLst>
          </p:cNvPr>
          <p:cNvGrpSpPr/>
          <p:nvPr/>
        </p:nvGrpSpPr>
        <p:grpSpPr>
          <a:xfrm>
            <a:off x="560817" y="3790767"/>
            <a:ext cx="1039515" cy="602612"/>
            <a:chOff x="577537" y="4388839"/>
            <a:chExt cx="1039515" cy="602612"/>
          </a:xfrm>
        </p:grpSpPr>
        <p:sp>
          <p:nvSpPr>
            <p:cNvPr id="14" name="Rectangle: Top Corners Rounded 13">
              <a:extLst>
                <a:ext uri="{FF2B5EF4-FFF2-40B4-BE49-F238E27FC236}">
                  <a16:creationId xmlns:a16="http://schemas.microsoft.com/office/drawing/2014/main" id="{1C1000A0-421B-4141-8AB8-9FFE91D716AE}"/>
                </a:ext>
              </a:extLst>
            </p:cNvPr>
            <p:cNvSpPr/>
            <p:nvPr/>
          </p:nvSpPr>
          <p:spPr>
            <a:xfrm rot="16200000">
              <a:off x="795989" y="4203583"/>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TextBox 15">
              <a:extLst>
                <a:ext uri="{FF2B5EF4-FFF2-40B4-BE49-F238E27FC236}">
                  <a16:creationId xmlns:a16="http://schemas.microsoft.com/office/drawing/2014/main" id="{E5493DB5-38C1-4E16-A5B4-EF7A5C9A6337}"/>
                </a:ext>
              </a:extLst>
            </p:cNvPr>
            <p:cNvSpPr txBox="1"/>
            <p:nvPr/>
          </p:nvSpPr>
          <p:spPr>
            <a:xfrm>
              <a:off x="577537" y="4474700"/>
              <a:ext cx="1039515" cy="461665"/>
            </a:xfrm>
            <a:prstGeom prst="rect">
              <a:avLst/>
            </a:prstGeom>
            <a:noFill/>
          </p:spPr>
          <p:txBody>
            <a:bodyPr wrap="none" rtlCol="0">
              <a:spAutoFit/>
            </a:bodyPr>
            <a:lstStyle/>
            <a:p>
              <a:pPr algn="ctr"/>
              <a:r>
                <a:rPr lang="el-GR" sz="1200" b="1" dirty="0">
                  <a:solidFill>
                    <a:schemeClr val="bg1"/>
                  </a:solidFill>
                </a:rPr>
                <a:t>Μονοφασική</a:t>
              </a:r>
            </a:p>
            <a:p>
              <a:pPr algn="ctr"/>
              <a:r>
                <a:rPr lang="el-GR" sz="1200" b="1" dirty="0">
                  <a:solidFill>
                    <a:schemeClr val="bg1"/>
                  </a:solidFill>
                </a:rPr>
                <a:t>Παροχή</a:t>
              </a:r>
            </a:p>
          </p:txBody>
        </p:sp>
      </p:grpSp>
      <p:sp>
        <p:nvSpPr>
          <p:cNvPr id="18" name="Rectangle 17">
            <a:extLst>
              <a:ext uri="{FF2B5EF4-FFF2-40B4-BE49-F238E27FC236}">
                <a16:creationId xmlns:a16="http://schemas.microsoft.com/office/drawing/2014/main" id="{48546723-0DB8-447B-A038-5A3AC62AE238}"/>
              </a:ext>
            </a:extLst>
          </p:cNvPr>
          <p:cNvSpPr/>
          <p:nvPr/>
        </p:nvSpPr>
        <p:spPr>
          <a:xfrm>
            <a:off x="1686186" y="4580232"/>
            <a:ext cx="9895080"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Στην τριφασική η τάση του ρεύματος είναι 380–430V, 3Χ35Α τριφασική παροχή ρεύματος με μέγιστη ισχύ τα 24000W</a:t>
            </a:r>
            <a:r>
              <a:rPr lang="en-US" sz="1200" dirty="0">
                <a:solidFill>
                  <a:schemeClr val="tx1"/>
                </a:solidFill>
              </a:rPr>
              <a:t>.</a:t>
            </a:r>
          </a:p>
          <a:p>
            <a:pPr algn="just"/>
            <a:r>
              <a:rPr lang="el-GR" sz="1200" dirty="0">
                <a:solidFill>
                  <a:schemeClr val="tx1"/>
                </a:solidFill>
              </a:rPr>
              <a:t>Μεγάλα Νοικοκυριά - Μεγάλες Επιχειρήσεις. </a:t>
            </a:r>
            <a:r>
              <a:rPr lang="el-GR" sz="1200" b="1" dirty="0">
                <a:solidFill>
                  <a:srgbClr val="CF003D"/>
                </a:solidFill>
              </a:rPr>
              <a:t>15-250 </a:t>
            </a:r>
            <a:r>
              <a:rPr lang="en-US" sz="1200" b="1" dirty="0">
                <a:solidFill>
                  <a:srgbClr val="CF003D"/>
                </a:solidFill>
              </a:rPr>
              <a:t>kVA</a:t>
            </a:r>
            <a:endParaRPr lang="el-GR" sz="1200" b="1" dirty="0">
              <a:solidFill>
                <a:srgbClr val="CF003D"/>
              </a:solidFill>
            </a:endParaRPr>
          </a:p>
        </p:txBody>
      </p:sp>
      <p:grpSp>
        <p:nvGrpSpPr>
          <p:cNvPr id="19" name="Group 18">
            <a:extLst>
              <a:ext uri="{FF2B5EF4-FFF2-40B4-BE49-F238E27FC236}">
                <a16:creationId xmlns:a16="http://schemas.microsoft.com/office/drawing/2014/main" id="{F54DD033-D9E9-4E4F-983D-81A28CB3D0F7}"/>
              </a:ext>
            </a:extLst>
          </p:cNvPr>
          <p:cNvGrpSpPr/>
          <p:nvPr/>
        </p:nvGrpSpPr>
        <p:grpSpPr>
          <a:xfrm>
            <a:off x="610732" y="4580230"/>
            <a:ext cx="1002168" cy="602612"/>
            <a:chOff x="610733" y="4388839"/>
            <a:chExt cx="1002168" cy="602612"/>
          </a:xfrm>
        </p:grpSpPr>
        <p:sp>
          <p:nvSpPr>
            <p:cNvPr id="20" name="Rectangle: Top Corners Rounded 19">
              <a:extLst>
                <a:ext uri="{FF2B5EF4-FFF2-40B4-BE49-F238E27FC236}">
                  <a16:creationId xmlns:a16="http://schemas.microsoft.com/office/drawing/2014/main" id="{C764A58C-705D-42AE-ACA5-2FAB48CEC444}"/>
                </a:ext>
              </a:extLst>
            </p:cNvPr>
            <p:cNvSpPr/>
            <p:nvPr/>
          </p:nvSpPr>
          <p:spPr>
            <a:xfrm rot="16200000">
              <a:off x="795989" y="4203583"/>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TextBox 20">
              <a:extLst>
                <a:ext uri="{FF2B5EF4-FFF2-40B4-BE49-F238E27FC236}">
                  <a16:creationId xmlns:a16="http://schemas.microsoft.com/office/drawing/2014/main" id="{D753A284-2FC7-4065-90CF-8610E1066AF8}"/>
                </a:ext>
              </a:extLst>
            </p:cNvPr>
            <p:cNvSpPr txBox="1"/>
            <p:nvPr/>
          </p:nvSpPr>
          <p:spPr>
            <a:xfrm>
              <a:off x="631286" y="4415642"/>
              <a:ext cx="981615" cy="523220"/>
            </a:xfrm>
            <a:prstGeom prst="rect">
              <a:avLst/>
            </a:prstGeom>
            <a:noFill/>
          </p:spPr>
          <p:txBody>
            <a:bodyPr wrap="none" rtlCol="0">
              <a:spAutoFit/>
            </a:bodyPr>
            <a:lstStyle/>
            <a:p>
              <a:pPr algn="ctr"/>
              <a:r>
                <a:rPr lang="el-GR" sz="1400" b="1" dirty="0">
                  <a:solidFill>
                    <a:schemeClr val="bg1"/>
                  </a:solidFill>
                </a:rPr>
                <a:t>Τριφασική</a:t>
              </a:r>
            </a:p>
            <a:p>
              <a:pPr algn="ctr"/>
              <a:r>
                <a:rPr lang="el-GR" sz="1400" b="1" dirty="0">
                  <a:solidFill>
                    <a:schemeClr val="bg1"/>
                  </a:solidFill>
                </a:rPr>
                <a:t>Παροχή</a:t>
              </a:r>
            </a:p>
          </p:txBody>
        </p:sp>
      </p:grpSp>
      <p:grpSp>
        <p:nvGrpSpPr>
          <p:cNvPr id="17" name="Group 16">
            <a:extLst>
              <a:ext uri="{FF2B5EF4-FFF2-40B4-BE49-F238E27FC236}">
                <a16:creationId xmlns:a16="http://schemas.microsoft.com/office/drawing/2014/main" id="{E14ED126-9FD7-47D2-ADC9-C323050051A2}"/>
              </a:ext>
            </a:extLst>
          </p:cNvPr>
          <p:cNvGrpSpPr/>
          <p:nvPr/>
        </p:nvGrpSpPr>
        <p:grpSpPr>
          <a:xfrm>
            <a:off x="600401" y="5396497"/>
            <a:ext cx="973123" cy="602612"/>
            <a:chOff x="610733" y="4388839"/>
            <a:chExt cx="973123" cy="602612"/>
          </a:xfrm>
        </p:grpSpPr>
        <p:sp>
          <p:nvSpPr>
            <p:cNvPr id="22" name="Rectangle: Top Corners Rounded 21">
              <a:extLst>
                <a:ext uri="{FF2B5EF4-FFF2-40B4-BE49-F238E27FC236}">
                  <a16:creationId xmlns:a16="http://schemas.microsoft.com/office/drawing/2014/main" id="{ACA52092-E065-4098-B017-4ECFBACB9EAF}"/>
                </a:ext>
              </a:extLst>
            </p:cNvPr>
            <p:cNvSpPr/>
            <p:nvPr/>
          </p:nvSpPr>
          <p:spPr>
            <a:xfrm rot="16200000">
              <a:off x="795989" y="4203583"/>
              <a:ext cx="602612" cy="973123"/>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TextBox 22">
              <a:extLst>
                <a:ext uri="{FF2B5EF4-FFF2-40B4-BE49-F238E27FC236}">
                  <a16:creationId xmlns:a16="http://schemas.microsoft.com/office/drawing/2014/main" id="{52A10E15-3301-42F1-B5CF-26F315923178}"/>
                </a:ext>
              </a:extLst>
            </p:cNvPr>
            <p:cNvSpPr txBox="1"/>
            <p:nvPr/>
          </p:nvSpPr>
          <p:spPr>
            <a:xfrm>
              <a:off x="772526" y="4474700"/>
              <a:ext cx="649538" cy="338554"/>
            </a:xfrm>
            <a:prstGeom prst="rect">
              <a:avLst/>
            </a:prstGeom>
            <a:noFill/>
          </p:spPr>
          <p:txBody>
            <a:bodyPr wrap="none" rtlCol="0">
              <a:spAutoFit/>
            </a:bodyPr>
            <a:lstStyle/>
            <a:p>
              <a:pPr algn="ctr"/>
              <a:r>
                <a:rPr lang="el-GR" sz="1600" b="1" dirty="0" err="1">
                  <a:solidFill>
                    <a:schemeClr val="bg1"/>
                  </a:solidFill>
                </a:rPr>
                <a:t>συνφ</a:t>
              </a:r>
              <a:endParaRPr lang="el-GR" sz="1100" b="1" dirty="0">
                <a:solidFill>
                  <a:schemeClr val="bg1"/>
                </a:solidFill>
              </a:endParaRPr>
            </a:p>
          </p:txBody>
        </p:sp>
      </p:grpSp>
      <p:sp>
        <p:nvSpPr>
          <p:cNvPr id="24" name="Rectangle 23">
            <a:extLst>
              <a:ext uri="{FF2B5EF4-FFF2-40B4-BE49-F238E27FC236}">
                <a16:creationId xmlns:a16="http://schemas.microsoft.com/office/drawing/2014/main" id="{AE31AD03-7E72-4ABB-932D-8FA61C2A6AEC}"/>
              </a:ext>
            </a:extLst>
          </p:cNvPr>
          <p:cNvSpPr/>
          <p:nvPr/>
        </p:nvSpPr>
        <p:spPr>
          <a:xfrm>
            <a:off x="1696519" y="5391883"/>
            <a:ext cx="9895080"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1200" b="1" dirty="0">
              <a:solidFill>
                <a:srgbClr val="CF003D"/>
              </a:solidFill>
            </a:endParaRPr>
          </a:p>
        </p:txBody>
      </p:sp>
      <p:sp>
        <p:nvSpPr>
          <p:cNvPr id="8" name="Rectangle 7">
            <a:extLst>
              <a:ext uri="{FF2B5EF4-FFF2-40B4-BE49-F238E27FC236}">
                <a16:creationId xmlns:a16="http://schemas.microsoft.com/office/drawing/2014/main" id="{D9AA689A-B146-4CF4-BF17-DA47E0E191D0}"/>
              </a:ext>
            </a:extLst>
          </p:cNvPr>
          <p:cNvSpPr/>
          <p:nvPr/>
        </p:nvSpPr>
        <p:spPr>
          <a:xfrm>
            <a:off x="1696519" y="5404619"/>
            <a:ext cx="9694488" cy="461665"/>
          </a:xfrm>
          <a:prstGeom prst="rect">
            <a:avLst/>
          </a:prstGeom>
        </p:spPr>
        <p:txBody>
          <a:bodyPr wrap="square">
            <a:spAutoFit/>
          </a:bodyPr>
          <a:lstStyle/>
          <a:p>
            <a:r>
              <a:rPr lang="el-GR" sz="1200" dirty="0"/>
              <a:t>Συντελεστής ισχύος : υπολογίζεται σε ορισμένες κατηγορίες πελατών με μεγάλη Συμφωνημένη Ισχύ και υπολογίζεται από τις καταναλώσεις ενεργού και </a:t>
            </a:r>
            <a:r>
              <a:rPr lang="el-GR" sz="1200" dirty="0" err="1"/>
              <a:t>αέργου</a:t>
            </a:r>
            <a:r>
              <a:rPr lang="el-GR" sz="1200" dirty="0"/>
              <a:t> ενέργειας. Για τους υπόλοιπους πελάτες ο συντελεστής ισχύος λαμβάνεται ίσος με τη μονάδα (</a:t>
            </a:r>
            <a:r>
              <a:rPr lang="el-GR" sz="1200" dirty="0" err="1"/>
              <a:t>συνφ</a:t>
            </a:r>
            <a:r>
              <a:rPr lang="el-GR" sz="1200" dirty="0"/>
              <a:t>=1) </a:t>
            </a:r>
          </a:p>
        </p:txBody>
      </p:sp>
      <p:sp>
        <p:nvSpPr>
          <p:cNvPr id="25" name="Slide Number Placeholder 5">
            <a:extLst>
              <a:ext uri="{FF2B5EF4-FFF2-40B4-BE49-F238E27FC236}">
                <a16:creationId xmlns:a16="http://schemas.microsoft.com/office/drawing/2014/main" id="{51FC4040-84CD-429B-AB87-4B266E29E21D}"/>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928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Κατηγορίες Τιμολόγησης Ηλεκτρικής Ενέργειας</a:t>
            </a:r>
            <a:endParaRPr lang="en-US" sz="3000" dirty="0">
              <a:latin typeface="Trebuchet MS" panose="020B0603020202020204" pitchFamily="34" charset="0"/>
            </a:endParaRPr>
          </a:p>
        </p:txBody>
      </p:sp>
      <p:sp>
        <p:nvSpPr>
          <p:cNvPr id="17" name="Rectangle 16">
            <a:extLst>
              <a:ext uri="{FF2B5EF4-FFF2-40B4-BE49-F238E27FC236}">
                <a16:creationId xmlns:a16="http://schemas.microsoft.com/office/drawing/2014/main" id="{1585F059-9AB0-4B1C-A25F-D90E25481066}"/>
              </a:ext>
            </a:extLst>
          </p:cNvPr>
          <p:cNvSpPr/>
          <p:nvPr/>
        </p:nvSpPr>
        <p:spPr>
          <a:xfrm>
            <a:off x="4576121" y="2857115"/>
            <a:ext cx="2685095" cy="2736304"/>
          </a:xfrm>
          <a:prstGeom prst="rect">
            <a:avLst/>
          </a:prstGeom>
          <a:ln>
            <a:solidFill>
              <a:schemeClr val="bg1">
                <a:lumMod val="50000"/>
              </a:schemeClr>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Χρησιμοποιείται για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εγκαταστάσεις Βιομηχανικής και Εμπορικής χρήσης </a:t>
            </a:r>
          </a:p>
          <a:p>
            <a:pPr algn="ctr">
              <a:lnSpc>
                <a:spcPct val="150000"/>
              </a:lnSpc>
            </a:pPr>
            <a:r>
              <a:rPr lang="el-GR" sz="1600" b="1" dirty="0">
                <a:solidFill>
                  <a:srgbClr val="CE1141"/>
                </a:solidFill>
                <a:latin typeface="Trebuchet MS" panose="020B0603020202020204" pitchFamily="34" charset="0"/>
                <a:ea typeface="Verdana" pitchFamily="34" charset="0"/>
                <a:cs typeface="Verdana" pitchFamily="34" charset="0"/>
              </a:rPr>
              <a:t>Ισχύ&gt;250 </a:t>
            </a:r>
            <a:r>
              <a:rPr lang="en-US" sz="1600" b="1" dirty="0">
                <a:solidFill>
                  <a:srgbClr val="CE1141"/>
                </a:solidFill>
                <a:latin typeface="Trebuchet MS" panose="020B0603020202020204" pitchFamily="34" charset="0"/>
                <a:ea typeface="Verdana" pitchFamily="34" charset="0"/>
                <a:cs typeface="Verdana" pitchFamily="34" charset="0"/>
              </a:rPr>
              <a:t>kVA</a:t>
            </a:r>
            <a:endParaRPr lang="el-GR" sz="1600" b="1" dirty="0">
              <a:solidFill>
                <a:srgbClr val="CE1141"/>
              </a:solidFill>
              <a:latin typeface="Trebuchet MS" panose="020B0603020202020204" pitchFamily="34" charset="0"/>
              <a:ea typeface="Verdana" pitchFamily="34" charset="0"/>
              <a:cs typeface="Verdana" pitchFamily="34" charset="0"/>
            </a:endParaRPr>
          </a:p>
        </p:txBody>
      </p:sp>
      <p:sp>
        <p:nvSpPr>
          <p:cNvPr id="21" name="Rectangle 20">
            <a:extLst>
              <a:ext uri="{FF2B5EF4-FFF2-40B4-BE49-F238E27FC236}">
                <a16:creationId xmlns:a16="http://schemas.microsoft.com/office/drawing/2014/main" id="{65415EEC-D2C6-4774-A043-0665A508E934}"/>
              </a:ext>
            </a:extLst>
          </p:cNvPr>
          <p:cNvSpPr/>
          <p:nvPr/>
        </p:nvSpPr>
        <p:spPr>
          <a:xfrm>
            <a:off x="2268222" y="1534830"/>
            <a:ext cx="6804756" cy="456985"/>
          </a:xfrm>
          <a:prstGeom prst="rect">
            <a:avLst/>
          </a:prstGeom>
        </p:spPr>
        <p:txBody>
          <a:bodyPr wrap="square">
            <a:spAutoFit/>
          </a:bodyPr>
          <a:lstStyle/>
          <a:p>
            <a:pPr marL="342900" algn="ctr">
              <a:lnSpc>
                <a:spcPct val="150000"/>
              </a:lnSpc>
            </a:pPr>
            <a:r>
              <a:rPr lang="el-GR" b="1" dirty="0">
                <a:latin typeface="Trebuchet MS" panose="020B0603020202020204" pitchFamily="34" charset="0"/>
                <a:ea typeface="Verdana" pitchFamily="34" charset="0"/>
                <a:cs typeface="Verdana" pitchFamily="34" charset="0"/>
              </a:rPr>
              <a:t>Τα τιμολόγια ρεύματος χωρίζονται σε τρείς κατηγορίες:</a:t>
            </a:r>
          </a:p>
        </p:txBody>
      </p:sp>
      <p:sp>
        <p:nvSpPr>
          <p:cNvPr id="22" name="Rectangle 21">
            <a:extLst>
              <a:ext uri="{FF2B5EF4-FFF2-40B4-BE49-F238E27FC236}">
                <a16:creationId xmlns:a16="http://schemas.microsoft.com/office/drawing/2014/main" id="{208D9263-335E-47F8-BE51-40105261CF2A}"/>
              </a:ext>
            </a:extLst>
          </p:cNvPr>
          <p:cNvSpPr/>
          <p:nvPr/>
        </p:nvSpPr>
        <p:spPr>
          <a:xfrm>
            <a:off x="1846354" y="2857115"/>
            <a:ext cx="2678557" cy="2736304"/>
          </a:xfrm>
          <a:prstGeom prst="rect">
            <a:avLst/>
          </a:prstGeom>
          <a:ln>
            <a:solidFill>
              <a:schemeClr val="bg1">
                <a:lumMod val="50000"/>
              </a:schemeClr>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Χρησιμοποιείται από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βαριές βιομηχανίες</a:t>
            </a:r>
            <a:r>
              <a:rPr lang="en-US" sz="1600" dirty="0">
                <a:solidFill>
                  <a:schemeClr val="tx1"/>
                </a:solidFill>
                <a:latin typeface="Trebuchet MS" panose="020B0603020202020204" pitchFamily="34" charset="0"/>
                <a:ea typeface="Verdana" pitchFamily="34" charset="0"/>
                <a:cs typeface="Verdana" pitchFamily="34" charset="0"/>
              </a:rPr>
              <a:t> </a:t>
            </a:r>
            <a:endParaRPr lang="el-GR" sz="1600" dirty="0">
              <a:solidFill>
                <a:schemeClr val="tx1"/>
              </a:solidFill>
              <a:latin typeface="Trebuchet MS" panose="020B0603020202020204" pitchFamily="34" charset="0"/>
              <a:ea typeface="Verdana" pitchFamily="34" charset="0"/>
              <a:cs typeface="Verdana" pitchFamily="34" charset="0"/>
            </a:endParaRPr>
          </a:p>
          <a:p>
            <a:pPr algn="ctr">
              <a:lnSpc>
                <a:spcPct val="150000"/>
              </a:lnSpc>
            </a:pPr>
            <a:r>
              <a:rPr lang="en-US" sz="1600" dirty="0">
                <a:solidFill>
                  <a:schemeClr val="tx1"/>
                </a:solidFill>
                <a:latin typeface="Trebuchet MS" panose="020B0603020202020204" pitchFamily="34" charset="0"/>
                <a:ea typeface="Verdana" pitchFamily="34" charset="0"/>
                <a:cs typeface="Verdana" pitchFamily="34" charset="0"/>
              </a:rPr>
              <a:t>(</a:t>
            </a:r>
            <a:r>
              <a:rPr lang="el-GR" sz="1600" dirty="0">
                <a:solidFill>
                  <a:schemeClr val="tx1"/>
                </a:solidFill>
                <a:latin typeface="Trebuchet MS" panose="020B0603020202020204" pitchFamily="34" charset="0"/>
                <a:ea typeface="Verdana" pitchFamily="34" charset="0"/>
                <a:cs typeface="Verdana" pitchFamily="34" charset="0"/>
              </a:rPr>
              <a:t>πχ χαλυβουργία, τσιμεντοβιομηχανία)  και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η τροφοδοσία τους γίνεται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μόνο από τη ΔΕΗ </a:t>
            </a:r>
          </a:p>
        </p:txBody>
      </p:sp>
      <p:sp>
        <p:nvSpPr>
          <p:cNvPr id="23" name="Rectangle 22">
            <a:extLst>
              <a:ext uri="{FF2B5EF4-FFF2-40B4-BE49-F238E27FC236}">
                <a16:creationId xmlns:a16="http://schemas.microsoft.com/office/drawing/2014/main" id="{D14161FD-758D-4F4E-B19E-55D61E0C8329}"/>
              </a:ext>
            </a:extLst>
          </p:cNvPr>
          <p:cNvSpPr/>
          <p:nvPr/>
        </p:nvSpPr>
        <p:spPr>
          <a:xfrm>
            <a:off x="7333224" y="2857115"/>
            <a:ext cx="2693860" cy="2736304"/>
          </a:xfrm>
          <a:prstGeom prst="rect">
            <a:avLst/>
          </a:prstGeom>
          <a:ln>
            <a:solidFill>
              <a:schemeClr val="bg1">
                <a:lumMod val="50000"/>
              </a:schemeClr>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Χρησιμοποιείται για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Βιομηχανική και Εμπορική χρήση με Ισχύ </a:t>
            </a:r>
            <a:r>
              <a:rPr lang="el-GR" sz="1600" b="1" dirty="0">
                <a:solidFill>
                  <a:srgbClr val="CE1141"/>
                </a:solidFill>
                <a:latin typeface="Trebuchet MS" panose="020B0603020202020204" pitchFamily="34" charset="0"/>
                <a:ea typeface="Verdana" pitchFamily="34" charset="0"/>
                <a:cs typeface="Verdana" pitchFamily="34" charset="0"/>
              </a:rPr>
              <a:t>μέχρι 250 </a:t>
            </a:r>
            <a:r>
              <a:rPr lang="en-US" sz="1600" b="1" dirty="0">
                <a:solidFill>
                  <a:srgbClr val="CE1141"/>
                </a:solidFill>
                <a:latin typeface="Trebuchet MS" panose="020B0603020202020204" pitchFamily="34" charset="0"/>
                <a:ea typeface="Verdana" pitchFamily="34" charset="0"/>
                <a:cs typeface="Verdana" pitchFamily="34" charset="0"/>
              </a:rPr>
              <a:t>kVA</a:t>
            </a:r>
            <a:r>
              <a:rPr lang="el-GR" sz="1600" dirty="0">
                <a:solidFill>
                  <a:schemeClr val="tx1"/>
                </a:solidFill>
                <a:latin typeface="Trebuchet MS" panose="020B0603020202020204" pitchFamily="34" charset="0"/>
                <a:ea typeface="Verdana" pitchFamily="34" charset="0"/>
                <a:cs typeface="Verdana" pitchFamily="34" charset="0"/>
              </a:rPr>
              <a:t>,</a:t>
            </a:r>
            <a:r>
              <a:rPr lang="el-GR" sz="1600" dirty="0">
                <a:solidFill>
                  <a:srgbClr val="1F497D"/>
                </a:solidFill>
                <a:latin typeface="Trebuchet MS" panose="020B0603020202020204" pitchFamily="34" charset="0"/>
                <a:ea typeface="Verdana" pitchFamily="34" charset="0"/>
                <a:cs typeface="Verdana" pitchFamily="34" charset="0"/>
              </a:rPr>
              <a:t> </a:t>
            </a:r>
            <a:r>
              <a:rPr lang="el-GR" sz="1600" dirty="0">
                <a:solidFill>
                  <a:schemeClr val="tx1"/>
                </a:solidFill>
                <a:latin typeface="Trebuchet MS" panose="020B0603020202020204" pitchFamily="34" charset="0"/>
                <a:ea typeface="Verdana" pitchFamily="34" charset="0"/>
                <a:cs typeface="Verdana" pitchFamily="34" charset="0"/>
              </a:rPr>
              <a:t>και για Οικιακούς Πελάτες με ισχύ </a:t>
            </a:r>
            <a:r>
              <a:rPr lang="el-GR" sz="1600" b="1" dirty="0">
                <a:solidFill>
                  <a:srgbClr val="CE1141"/>
                </a:solidFill>
                <a:latin typeface="Trebuchet MS" panose="020B0603020202020204" pitchFamily="34" charset="0"/>
                <a:ea typeface="Verdana" pitchFamily="34" charset="0"/>
                <a:cs typeface="Verdana" pitchFamily="34" charset="0"/>
              </a:rPr>
              <a:t>έως 25 </a:t>
            </a:r>
            <a:r>
              <a:rPr lang="en-US" sz="1600" b="1" dirty="0">
                <a:solidFill>
                  <a:srgbClr val="CE1141"/>
                </a:solidFill>
                <a:latin typeface="Trebuchet MS" panose="020B0603020202020204" pitchFamily="34" charset="0"/>
                <a:ea typeface="Verdana" pitchFamily="34" charset="0"/>
                <a:cs typeface="Verdana" pitchFamily="34" charset="0"/>
              </a:rPr>
              <a:t>k</a:t>
            </a:r>
            <a:r>
              <a:rPr lang="el-GR" sz="1600" b="1" dirty="0">
                <a:solidFill>
                  <a:srgbClr val="CE1141"/>
                </a:solidFill>
                <a:latin typeface="Trebuchet MS" panose="020B0603020202020204" pitchFamily="34" charset="0"/>
                <a:ea typeface="Verdana" pitchFamily="34" charset="0"/>
                <a:cs typeface="Verdana" pitchFamily="34" charset="0"/>
              </a:rPr>
              <a:t>VA</a:t>
            </a:r>
          </a:p>
        </p:txBody>
      </p:sp>
      <p:sp>
        <p:nvSpPr>
          <p:cNvPr id="24" name="Rectangle 23">
            <a:extLst>
              <a:ext uri="{FF2B5EF4-FFF2-40B4-BE49-F238E27FC236}">
                <a16:creationId xmlns:a16="http://schemas.microsoft.com/office/drawing/2014/main" id="{DDFE065A-F589-475E-AF5F-FC37C5ED2776}"/>
              </a:ext>
            </a:extLst>
          </p:cNvPr>
          <p:cNvSpPr/>
          <p:nvPr/>
        </p:nvSpPr>
        <p:spPr>
          <a:xfrm>
            <a:off x="1846354" y="2156256"/>
            <a:ext cx="2678557" cy="628851"/>
          </a:xfrm>
          <a:prstGeom prst="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rebuchet MS" panose="020B0603020202020204" pitchFamily="34" charset="0"/>
              </a:rPr>
              <a:t>ΥΨΗΛΗ ΤΑΣΗ</a:t>
            </a:r>
          </a:p>
        </p:txBody>
      </p:sp>
      <p:sp>
        <p:nvSpPr>
          <p:cNvPr id="25" name="Rectangle 24">
            <a:extLst>
              <a:ext uri="{FF2B5EF4-FFF2-40B4-BE49-F238E27FC236}">
                <a16:creationId xmlns:a16="http://schemas.microsoft.com/office/drawing/2014/main" id="{0CEA1895-7DF0-407C-99C5-D5C4323F435C}"/>
              </a:ext>
            </a:extLst>
          </p:cNvPr>
          <p:cNvSpPr/>
          <p:nvPr/>
        </p:nvSpPr>
        <p:spPr>
          <a:xfrm>
            <a:off x="4576121" y="2156255"/>
            <a:ext cx="2685095" cy="628851"/>
          </a:xfrm>
          <a:prstGeom prst="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rebuchet MS" panose="020B0603020202020204" pitchFamily="34" charset="0"/>
              </a:rPr>
              <a:t>ΜΕΣΗ ΤΑΣΗ</a:t>
            </a:r>
          </a:p>
        </p:txBody>
      </p:sp>
      <p:sp>
        <p:nvSpPr>
          <p:cNvPr id="26" name="Rectangle 25">
            <a:extLst>
              <a:ext uri="{FF2B5EF4-FFF2-40B4-BE49-F238E27FC236}">
                <a16:creationId xmlns:a16="http://schemas.microsoft.com/office/drawing/2014/main" id="{17A06C86-3556-4FE1-AE82-DD93E0EC1F5A}"/>
              </a:ext>
            </a:extLst>
          </p:cNvPr>
          <p:cNvSpPr/>
          <p:nvPr/>
        </p:nvSpPr>
        <p:spPr>
          <a:xfrm>
            <a:off x="7341989" y="2156254"/>
            <a:ext cx="2685095" cy="628851"/>
          </a:xfrm>
          <a:prstGeom prst="rect">
            <a:avLst/>
          </a:prstGeom>
          <a:solidFill>
            <a:srgbClr val="CE1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rebuchet MS" panose="020B0603020202020204" pitchFamily="34" charset="0"/>
              </a:rPr>
              <a:t>ΧΑΜΗΛΗ ΤΑΣΗ</a:t>
            </a:r>
          </a:p>
        </p:txBody>
      </p:sp>
      <p:sp>
        <p:nvSpPr>
          <p:cNvPr id="10" name="Slide Number Placeholder 5">
            <a:extLst>
              <a:ext uri="{FF2B5EF4-FFF2-40B4-BE49-F238E27FC236}">
                <a16:creationId xmlns:a16="http://schemas.microsoft.com/office/drawing/2014/main" id="{D6FFA97D-7D40-4C49-BE59-D36165326942}"/>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047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Τύποι Τιμολογίων Χαμηλής Τάσης</a:t>
            </a:r>
            <a:endParaRPr lang="en-US" sz="3000" dirty="0">
              <a:latin typeface="Trebuchet MS" panose="020B0603020202020204" pitchFamily="34" charset="0"/>
            </a:endParaRPr>
          </a:p>
        </p:txBody>
      </p:sp>
      <p:sp>
        <p:nvSpPr>
          <p:cNvPr id="12" name="Rectangle 11">
            <a:extLst>
              <a:ext uri="{FF2B5EF4-FFF2-40B4-BE49-F238E27FC236}">
                <a16:creationId xmlns:a16="http://schemas.microsoft.com/office/drawing/2014/main" id="{14245118-73C0-441E-AC9E-C76BDE226A35}"/>
              </a:ext>
            </a:extLst>
          </p:cNvPr>
          <p:cNvSpPr/>
          <p:nvPr/>
        </p:nvSpPr>
        <p:spPr>
          <a:xfrm>
            <a:off x="652756" y="2893621"/>
            <a:ext cx="1704630" cy="1787433"/>
          </a:xfrm>
          <a:prstGeom prst="rect">
            <a:avLst/>
          </a:prstGeom>
          <a:ln w="57150">
            <a:solidFill>
              <a:srgbClr val="CE114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Μέτρηση συνολικής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κατανάλωσης</a:t>
            </a:r>
          </a:p>
        </p:txBody>
      </p:sp>
      <p:grpSp>
        <p:nvGrpSpPr>
          <p:cNvPr id="4" name="Group 3">
            <a:extLst>
              <a:ext uri="{FF2B5EF4-FFF2-40B4-BE49-F238E27FC236}">
                <a16:creationId xmlns:a16="http://schemas.microsoft.com/office/drawing/2014/main" id="{580E5FAE-C1FA-43B9-80AA-F6E550E2F10F}"/>
              </a:ext>
            </a:extLst>
          </p:cNvPr>
          <p:cNvGrpSpPr/>
          <p:nvPr/>
        </p:nvGrpSpPr>
        <p:grpSpPr>
          <a:xfrm>
            <a:off x="652755" y="1813153"/>
            <a:ext cx="1704630" cy="950753"/>
            <a:chOff x="610732" y="1283516"/>
            <a:chExt cx="3627069" cy="1803633"/>
          </a:xfrm>
        </p:grpSpPr>
        <p:sp>
          <p:nvSpPr>
            <p:cNvPr id="3" name="Trapezoid 2">
              <a:extLst>
                <a:ext uri="{FF2B5EF4-FFF2-40B4-BE49-F238E27FC236}">
                  <a16:creationId xmlns:a16="http://schemas.microsoft.com/office/drawing/2014/main" id="{6A5F80A9-AA08-4D0E-B303-77B5E282C8C2}"/>
                </a:ext>
              </a:extLst>
            </p:cNvPr>
            <p:cNvSpPr/>
            <p:nvPr/>
          </p:nvSpPr>
          <p:spPr>
            <a:xfrm>
              <a:off x="610732" y="1283516"/>
              <a:ext cx="3627069" cy="1803633"/>
            </a:xfrm>
            <a:prstGeom prst="trapezoid">
              <a:avLst/>
            </a:prstGeom>
            <a:solidFill>
              <a:srgbClr val="CF003D"/>
            </a:solid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extBox 1"/>
            <p:cNvSpPr txBox="1"/>
            <p:nvPr/>
          </p:nvSpPr>
          <p:spPr>
            <a:xfrm>
              <a:off x="1627496" y="1397106"/>
              <a:ext cx="1593540" cy="1576449"/>
            </a:xfrm>
            <a:prstGeom prst="rect">
              <a:avLst/>
            </a:prstGeom>
            <a:noFill/>
            <a:ln w="57150">
              <a:solidFill>
                <a:srgbClr val="CF003D"/>
              </a:solidFill>
            </a:ln>
          </p:spPr>
          <p:txBody>
            <a:bodyPr wrap="none" rtlCol="0">
              <a:spAutoFit/>
            </a:bodyPr>
            <a:lstStyle/>
            <a:p>
              <a:r>
                <a:rPr lang="el-GR" sz="4800" b="1" i="1" dirty="0">
                  <a:solidFill>
                    <a:schemeClr val="bg1"/>
                  </a:solidFill>
                </a:rPr>
                <a:t>Γ1</a:t>
              </a:r>
              <a:endParaRPr lang="en-GB" sz="4800" b="1" i="1" dirty="0">
                <a:solidFill>
                  <a:schemeClr val="bg1"/>
                </a:solidFill>
              </a:endParaRPr>
            </a:p>
          </p:txBody>
        </p:sp>
      </p:grpSp>
      <p:sp>
        <p:nvSpPr>
          <p:cNvPr id="17" name="Rectangle 16">
            <a:extLst>
              <a:ext uri="{FF2B5EF4-FFF2-40B4-BE49-F238E27FC236}">
                <a16:creationId xmlns:a16="http://schemas.microsoft.com/office/drawing/2014/main" id="{A836DEBA-18B6-462B-BA0F-1058A56833F4}"/>
              </a:ext>
            </a:extLst>
          </p:cNvPr>
          <p:cNvSpPr/>
          <p:nvPr/>
        </p:nvSpPr>
        <p:spPr>
          <a:xfrm>
            <a:off x="2499733" y="2893622"/>
            <a:ext cx="1704630" cy="1787434"/>
          </a:xfrm>
          <a:prstGeom prst="rect">
            <a:avLst/>
          </a:prstGeom>
          <a:ln w="57150">
            <a:solidFill>
              <a:srgbClr val="CE114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rPr>
              <a:t>Μέτρηση </a:t>
            </a:r>
            <a:r>
              <a:rPr lang="el-GR" sz="1600" b="1" dirty="0">
                <a:solidFill>
                  <a:schemeClr val="tx1"/>
                </a:solidFill>
                <a:latin typeface="Trebuchet MS" panose="020B0603020202020204" pitchFamily="34" charset="0"/>
              </a:rPr>
              <a:t>ημερήσιας </a:t>
            </a:r>
            <a:r>
              <a:rPr lang="el-GR" sz="1600" dirty="0">
                <a:solidFill>
                  <a:schemeClr val="tx1"/>
                </a:solidFill>
                <a:latin typeface="Trebuchet MS" panose="020B0603020202020204" pitchFamily="34" charset="0"/>
              </a:rPr>
              <a:t>και</a:t>
            </a:r>
            <a:r>
              <a:rPr lang="el-GR" sz="1600" b="1" dirty="0">
                <a:solidFill>
                  <a:schemeClr val="tx1"/>
                </a:solidFill>
                <a:latin typeface="Trebuchet MS" panose="020B0603020202020204" pitchFamily="34" charset="0"/>
              </a:rPr>
              <a:t> νυχτερινής </a:t>
            </a:r>
            <a:r>
              <a:rPr lang="el-GR" sz="1600" dirty="0">
                <a:solidFill>
                  <a:schemeClr val="tx1"/>
                </a:solidFill>
                <a:latin typeface="Trebuchet MS" panose="020B0603020202020204" pitchFamily="34" charset="0"/>
              </a:rPr>
              <a:t>κατανάλωσης</a:t>
            </a:r>
          </a:p>
        </p:txBody>
      </p:sp>
      <p:grpSp>
        <p:nvGrpSpPr>
          <p:cNvPr id="18" name="Group 17">
            <a:extLst>
              <a:ext uri="{FF2B5EF4-FFF2-40B4-BE49-F238E27FC236}">
                <a16:creationId xmlns:a16="http://schemas.microsoft.com/office/drawing/2014/main" id="{C1E86FA7-5AEA-46FE-B69A-C11B6F5D9EF3}"/>
              </a:ext>
            </a:extLst>
          </p:cNvPr>
          <p:cNvGrpSpPr/>
          <p:nvPr/>
        </p:nvGrpSpPr>
        <p:grpSpPr>
          <a:xfrm>
            <a:off x="2499732" y="1813153"/>
            <a:ext cx="1704630" cy="950753"/>
            <a:chOff x="610732" y="1283516"/>
            <a:chExt cx="3627069" cy="1803633"/>
          </a:xfrm>
        </p:grpSpPr>
        <p:sp>
          <p:nvSpPr>
            <p:cNvPr id="19" name="Trapezoid 18">
              <a:extLst>
                <a:ext uri="{FF2B5EF4-FFF2-40B4-BE49-F238E27FC236}">
                  <a16:creationId xmlns:a16="http://schemas.microsoft.com/office/drawing/2014/main" id="{7882A464-4748-4636-B5C0-C68583D174C5}"/>
                </a:ext>
              </a:extLst>
            </p:cNvPr>
            <p:cNvSpPr/>
            <p:nvPr/>
          </p:nvSpPr>
          <p:spPr>
            <a:xfrm>
              <a:off x="610732" y="1283516"/>
              <a:ext cx="3627069" cy="1803633"/>
            </a:xfrm>
            <a:prstGeom prst="trapezoid">
              <a:avLst/>
            </a:prstGeom>
            <a:solidFill>
              <a:srgbClr val="CF003D"/>
            </a:solid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TextBox 19">
              <a:extLst>
                <a:ext uri="{FF2B5EF4-FFF2-40B4-BE49-F238E27FC236}">
                  <a16:creationId xmlns:a16="http://schemas.microsoft.com/office/drawing/2014/main" id="{BAFB124E-1F1D-48BC-9B4C-FB66F59EBAD9}"/>
                </a:ext>
              </a:extLst>
            </p:cNvPr>
            <p:cNvSpPr txBox="1"/>
            <p:nvPr/>
          </p:nvSpPr>
          <p:spPr>
            <a:xfrm>
              <a:off x="1199100" y="1397106"/>
              <a:ext cx="2453069" cy="1576449"/>
            </a:xfrm>
            <a:prstGeom prst="rect">
              <a:avLst/>
            </a:prstGeom>
            <a:noFill/>
            <a:ln w="57150">
              <a:solidFill>
                <a:srgbClr val="CF003D"/>
              </a:solidFill>
            </a:ln>
          </p:spPr>
          <p:txBody>
            <a:bodyPr wrap="none" rtlCol="0">
              <a:spAutoFit/>
            </a:bodyPr>
            <a:lstStyle/>
            <a:p>
              <a:r>
                <a:rPr lang="el-GR" sz="4800" b="1" i="1" dirty="0">
                  <a:solidFill>
                    <a:schemeClr val="bg1"/>
                  </a:solidFill>
                </a:rPr>
                <a:t>Γ1Ν</a:t>
              </a:r>
              <a:endParaRPr lang="en-GB" sz="4800" b="1" i="1" dirty="0">
                <a:solidFill>
                  <a:schemeClr val="bg1"/>
                </a:solidFill>
              </a:endParaRPr>
            </a:p>
          </p:txBody>
        </p:sp>
      </p:grpSp>
      <p:sp>
        <p:nvSpPr>
          <p:cNvPr id="21" name="Rectangle 20">
            <a:extLst>
              <a:ext uri="{FF2B5EF4-FFF2-40B4-BE49-F238E27FC236}">
                <a16:creationId xmlns:a16="http://schemas.microsoft.com/office/drawing/2014/main" id="{3C1A6687-A22D-4CDA-9F7B-EEA463BDA5C6}"/>
              </a:ext>
            </a:extLst>
          </p:cNvPr>
          <p:cNvSpPr/>
          <p:nvPr/>
        </p:nvSpPr>
        <p:spPr>
          <a:xfrm>
            <a:off x="5841397" y="2893621"/>
            <a:ext cx="1704630" cy="2803631"/>
          </a:xfrm>
          <a:prstGeom prst="rect">
            <a:avLst/>
          </a:prstGeom>
          <a:ln w="57150">
            <a:solidFill>
              <a:srgbClr val="CE114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Μέτρηση κατανάλωσης</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και συμφωνημένη ισχύς</a:t>
            </a:r>
            <a:r>
              <a:rPr lang="el-GR" sz="1600" u="sng" dirty="0">
                <a:solidFill>
                  <a:schemeClr val="tx1"/>
                </a:solidFill>
                <a:latin typeface="Trebuchet MS" panose="020B0603020202020204" pitchFamily="34" charset="0"/>
                <a:ea typeface="Verdana" pitchFamily="34" charset="0"/>
                <a:cs typeface="Verdana" pitchFamily="34" charset="0"/>
              </a:rPr>
              <a:t> </a:t>
            </a:r>
          </a:p>
          <a:p>
            <a:pPr algn="ctr">
              <a:lnSpc>
                <a:spcPct val="150000"/>
              </a:lnSpc>
            </a:pPr>
            <a:r>
              <a:rPr lang="el-GR" sz="1600" b="1" dirty="0">
                <a:solidFill>
                  <a:schemeClr val="tx1"/>
                </a:solidFill>
                <a:latin typeface="Trebuchet MS" panose="020B0603020202020204" pitchFamily="34" charset="0"/>
                <a:ea typeface="Verdana" pitchFamily="34" charset="0"/>
                <a:cs typeface="Verdana" pitchFamily="34" charset="0"/>
              </a:rPr>
              <a:t>μέχρι 25</a:t>
            </a:r>
            <a:r>
              <a:rPr lang="en-US" sz="1600" b="1" dirty="0">
                <a:solidFill>
                  <a:schemeClr val="tx1"/>
                </a:solidFill>
                <a:latin typeface="Trebuchet MS" panose="020B0603020202020204" pitchFamily="34" charset="0"/>
                <a:ea typeface="Verdana" pitchFamily="34" charset="0"/>
                <a:cs typeface="Verdana" pitchFamily="34" charset="0"/>
              </a:rPr>
              <a:t>kVA</a:t>
            </a:r>
            <a:r>
              <a:rPr lang="el-GR" sz="1600" b="1" dirty="0">
                <a:solidFill>
                  <a:schemeClr val="tx1"/>
                </a:solidFill>
                <a:latin typeface="Trebuchet MS" panose="020B0603020202020204" pitchFamily="34" charset="0"/>
                <a:ea typeface="Verdana" pitchFamily="34" charset="0"/>
                <a:cs typeface="Verdana" pitchFamily="34" charset="0"/>
              </a:rPr>
              <a:t> </a:t>
            </a:r>
          </a:p>
        </p:txBody>
      </p:sp>
      <p:grpSp>
        <p:nvGrpSpPr>
          <p:cNvPr id="22" name="Group 21">
            <a:extLst>
              <a:ext uri="{FF2B5EF4-FFF2-40B4-BE49-F238E27FC236}">
                <a16:creationId xmlns:a16="http://schemas.microsoft.com/office/drawing/2014/main" id="{D44E1477-8EEA-4E98-98D6-74E64C1ACBD6}"/>
              </a:ext>
            </a:extLst>
          </p:cNvPr>
          <p:cNvGrpSpPr/>
          <p:nvPr/>
        </p:nvGrpSpPr>
        <p:grpSpPr>
          <a:xfrm>
            <a:off x="5841396" y="1813153"/>
            <a:ext cx="1704630" cy="950753"/>
            <a:chOff x="610732" y="1283516"/>
            <a:chExt cx="3627069" cy="1803633"/>
          </a:xfrm>
        </p:grpSpPr>
        <p:sp>
          <p:nvSpPr>
            <p:cNvPr id="23" name="Trapezoid 22">
              <a:extLst>
                <a:ext uri="{FF2B5EF4-FFF2-40B4-BE49-F238E27FC236}">
                  <a16:creationId xmlns:a16="http://schemas.microsoft.com/office/drawing/2014/main" id="{F41CBCA9-4C7F-414A-8130-FB9E1BFF0788}"/>
                </a:ext>
              </a:extLst>
            </p:cNvPr>
            <p:cNvSpPr/>
            <p:nvPr/>
          </p:nvSpPr>
          <p:spPr>
            <a:xfrm>
              <a:off x="610732" y="1283516"/>
              <a:ext cx="3627069" cy="1803633"/>
            </a:xfrm>
            <a:prstGeom prst="trapezoid">
              <a:avLst/>
            </a:prstGeom>
            <a:solidFill>
              <a:srgbClr val="CF003D"/>
            </a:solid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TextBox 23">
              <a:extLst>
                <a:ext uri="{FF2B5EF4-FFF2-40B4-BE49-F238E27FC236}">
                  <a16:creationId xmlns:a16="http://schemas.microsoft.com/office/drawing/2014/main" id="{1A0FE9B3-A42C-42A7-8E4D-418CA2244474}"/>
                </a:ext>
              </a:extLst>
            </p:cNvPr>
            <p:cNvSpPr txBox="1"/>
            <p:nvPr/>
          </p:nvSpPr>
          <p:spPr>
            <a:xfrm>
              <a:off x="1306197" y="1397106"/>
              <a:ext cx="2258652" cy="1576449"/>
            </a:xfrm>
            <a:prstGeom prst="rect">
              <a:avLst/>
            </a:prstGeom>
            <a:noFill/>
            <a:ln w="57150">
              <a:solidFill>
                <a:srgbClr val="CF003D"/>
              </a:solidFill>
            </a:ln>
          </p:spPr>
          <p:txBody>
            <a:bodyPr wrap="none" rtlCol="0">
              <a:spAutoFit/>
            </a:bodyPr>
            <a:lstStyle/>
            <a:p>
              <a:r>
                <a:rPr lang="el-GR" sz="4800" b="1" i="1" dirty="0">
                  <a:solidFill>
                    <a:schemeClr val="bg1"/>
                  </a:solidFill>
                </a:rPr>
                <a:t>Γ21</a:t>
              </a:r>
              <a:endParaRPr lang="en-GB" sz="4800" b="1" i="1" dirty="0">
                <a:solidFill>
                  <a:schemeClr val="bg1"/>
                </a:solidFill>
              </a:endParaRPr>
            </a:p>
          </p:txBody>
        </p:sp>
      </p:grpSp>
      <p:sp>
        <p:nvSpPr>
          <p:cNvPr id="25" name="Rectangle 24">
            <a:extLst>
              <a:ext uri="{FF2B5EF4-FFF2-40B4-BE49-F238E27FC236}">
                <a16:creationId xmlns:a16="http://schemas.microsoft.com/office/drawing/2014/main" id="{7848D6DA-1923-429B-ABE7-D3CB01BC979E}"/>
              </a:ext>
            </a:extLst>
          </p:cNvPr>
          <p:cNvSpPr/>
          <p:nvPr/>
        </p:nvSpPr>
        <p:spPr>
          <a:xfrm>
            <a:off x="7688373" y="2893621"/>
            <a:ext cx="1704630" cy="2803631"/>
          </a:xfrm>
          <a:prstGeom prst="rect">
            <a:avLst/>
          </a:prstGeom>
          <a:ln w="57150">
            <a:solidFill>
              <a:srgbClr val="CE114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Μέτρηση κατανάλωσης</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και </a:t>
            </a:r>
            <a:r>
              <a:rPr lang="el-GR" sz="1600" b="1" dirty="0">
                <a:solidFill>
                  <a:schemeClr val="tx1"/>
                </a:solidFill>
                <a:latin typeface="Trebuchet MS" panose="020B0603020202020204" pitchFamily="34" charset="0"/>
                <a:ea typeface="Verdana" pitchFamily="34" charset="0"/>
                <a:cs typeface="Verdana" pitchFamily="34" charset="0"/>
              </a:rPr>
              <a:t> ισχύος</a:t>
            </a:r>
            <a:r>
              <a:rPr lang="el-GR" sz="1600" dirty="0">
                <a:solidFill>
                  <a:schemeClr val="tx1"/>
                </a:solidFill>
                <a:latin typeface="Trebuchet MS" panose="020B0603020202020204" pitchFamily="34" charset="0"/>
                <a:ea typeface="Verdana" pitchFamily="34" charset="0"/>
                <a:cs typeface="Verdana" pitchFamily="34" charset="0"/>
              </a:rPr>
              <a:t>,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Συμφωνημένη ισχύς </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από </a:t>
            </a:r>
            <a:r>
              <a:rPr lang="el-GR" sz="1600" b="1" dirty="0">
                <a:solidFill>
                  <a:schemeClr val="tx1"/>
                </a:solidFill>
                <a:latin typeface="Trebuchet MS" panose="020B0603020202020204" pitchFamily="34" charset="0"/>
                <a:ea typeface="Verdana" pitchFamily="34" charset="0"/>
                <a:cs typeface="Verdana" pitchFamily="34" charset="0"/>
              </a:rPr>
              <a:t>25</a:t>
            </a:r>
            <a:r>
              <a:rPr lang="en-US" sz="1600" b="1" dirty="0">
                <a:solidFill>
                  <a:schemeClr val="tx1"/>
                </a:solidFill>
                <a:latin typeface="Trebuchet MS" panose="020B0603020202020204" pitchFamily="34" charset="0"/>
                <a:ea typeface="Verdana" pitchFamily="34" charset="0"/>
                <a:cs typeface="Verdana" pitchFamily="34" charset="0"/>
              </a:rPr>
              <a:t>kVA</a:t>
            </a:r>
            <a:r>
              <a:rPr lang="el-GR" sz="1600" b="1" dirty="0">
                <a:solidFill>
                  <a:schemeClr val="tx1"/>
                </a:solidFill>
                <a:latin typeface="Trebuchet MS" panose="020B0603020202020204" pitchFamily="34" charset="0"/>
                <a:ea typeface="Verdana" pitchFamily="34" charset="0"/>
                <a:cs typeface="Verdana" pitchFamily="34" charset="0"/>
              </a:rPr>
              <a:t> μέχρι 250</a:t>
            </a:r>
            <a:r>
              <a:rPr lang="en-US" sz="1600" b="1" dirty="0">
                <a:solidFill>
                  <a:schemeClr val="tx1"/>
                </a:solidFill>
                <a:latin typeface="Trebuchet MS" panose="020B0603020202020204" pitchFamily="34" charset="0"/>
                <a:ea typeface="Verdana" pitchFamily="34" charset="0"/>
                <a:cs typeface="Verdana" pitchFamily="34" charset="0"/>
              </a:rPr>
              <a:t>kVA</a:t>
            </a:r>
          </a:p>
        </p:txBody>
      </p:sp>
      <p:grpSp>
        <p:nvGrpSpPr>
          <p:cNvPr id="26" name="Group 25">
            <a:extLst>
              <a:ext uri="{FF2B5EF4-FFF2-40B4-BE49-F238E27FC236}">
                <a16:creationId xmlns:a16="http://schemas.microsoft.com/office/drawing/2014/main" id="{E613358F-26AE-4D0D-AD41-AC2EFF79370E}"/>
              </a:ext>
            </a:extLst>
          </p:cNvPr>
          <p:cNvGrpSpPr/>
          <p:nvPr/>
        </p:nvGrpSpPr>
        <p:grpSpPr>
          <a:xfrm>
            <a:off x="7688372" y="1813153"/>
            <a:ext cx="1704630" cy="950753"/>
            <a:chOff x="610732" y="1283516"/>
            <a:chExt cx="3627069" cy="1803633"/>
          </a:xfrm>
        </p:grpSpPr>
        <p:sp>
          <p:nvSpPr>
            <p:cNvPr id="27" name="Trapezoid 26">
              <a:extLst>
                <a:ext uri="{FF2B5EF4-FFF2-40B4-BE49-F238E27FC236}">
                  <a16:creationId xmlns:a16="http://schemas.microsoft.com/office/drawing/2014/main" id="{976D1F89-9EEE-4EEE-B3E8-9985A40C497C}"/>
                </a:ext>
              </a:extLst>
            </p:cNvPr>
            <p:cNvSpPr/>
            <p:nvPr/>
          </p:nvSpPr>
          <p:spPr>
            <a:xfrm>
              <a:off x="610732" y="1283516"/>
              <a:ext cx="3627069" cy="1803633"/>
            </a:xfrm>
            <a:prstGeom prst="trapezoid">
              <a:avLst/>
            </a:prstGeom>
            <a:solidFill>
              <a:srgbClr val="CF003D"/>
            </a:solid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TextBox 27">
              <a:extLst>
                <a:ext uri="{FF2B5EF4-FFF2-40B4-BE49-F238E27FC236}">
                  <a16:creationId xmlns:a16="http://schemas.microsoft.com/office/drawing/2014/main" id="{B4AF8240-A6C0-4BF8-A439-6CC998D4C9C7}"/>
                </a:ext>
              </a:extLst>
            </p:cNvPr>
            <p:cNvSpPr txBox="1"/>
            <p:nvPr/>
          </p:nvSpPr>
          <p:spPr>
            <a:xfrm>
              <a:off x="1306197" y="1397106"/>
              <a:ext cx="2258652" cy="1576449"/>
            </a:xfrm>
            <a:prstGeom prst="rect">
              <a:avLst/>
            </a:prstGeom>
            <a:noFill/>
            <a:ln w="57150">
              <a:solidFill>
                <a:srgbClr val="CF003D"/>
              </a:solidFill>
            </a:ln>
          </p:spPr>
          <p:txBody>
            <a:bodyPr wrap="none" rtlCol="0">
              <a:spAutoFit/>
            </a:bodyPr>
            <a:lstStyle/>
            <a:p>
              <a:r>
                <a:rPr lang="el-GR" sz="4800" b="1" i="1" dirty="0">
                  <a:solidFill>
                    <a:schemeClr val="bg1"/>
                  </a:solidFill>
                </a:rPr>
                <a:t>Γ22</a:t>
              </a:r>
              <a:endParaRPr lang="en-GB" sz="4800" b="1" i="1" dirty="0">
                <a:solidFill>
                  <a:schemeClr val="bg1"/>
                </a:solidFill>
              </a:endParaRPr>
            </a:p>
          </p:txBody>
        </p:sp>
      </p:grpSp>
      <p:sp>
        <p:nvSpPr>
          <p:cNvPr id="29" name="Rectangle 28">
            <a:extLst>
              <a:ext uri="{FF2B5EF4-FFF2-40B4-BE49-F238E27FC236}">
                <a16:creationId xmlns:a16="http://schemas.microsoft.com/office/drawing/2014/main" id="{4964840C-91E0-41A2-99FE-3A69E537AEC0}"/>
              </a:ext>
            </a:extLst>
          </p:cNvPr>
          <p:cNvSpPr/>
          <p:nvPr/>
        </p:nvSpPr>
        <p:spPr>
          <a:xfrm>
            <a:off x="9535349" y="2893621"/>
            <a:ext cx="1704630" cy="2803631"/>
          </a:xfrm>
          <a:prstGeom prst="rect">
            <a:avLst/>
          </a:prstGeom>
          <a:ln w="57150">
            <a:solidFill>
              <a:srgbClr val="CE114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0" tIns="0" rIns="0" bIns="0">
            <a:noAutofit/>
          </a:bodyPr>
          <a:lstStyle/>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Μέτρηση ημερήσιας και</a:t>
            </a:r>
          </a:p>
          <a:p>
            <a:pPr algn="ctr">
              <a:lnSpc>
                <a:spcPct val="150000"/>
              </a:lnSpc>
            </a:pPr>
            <a:r>
              <a:rPr lang="el-GR" sz="1600" dirty="0">
                <a:solidFill>
                  <a:schemeClr val="tx1"/>
                </a:solidFill>
                <a:latin typeface="Trebuchet MS" panose="020B0603020202020204" pitchFamily="34" charset="0"/>
                <a:ea typeface="Verdana" pitchFamily="34" charset="0"/>
                <a:cs typeface="Verdana" pitchFamily="34" charset="0"/>
              </a:rPr>
              <a:t> νυχτερινής κατανάλωσης </a:t>
            </a:r>
            <a:r>
              <a:rPr lang="el-GR" sz="1600" b="1" dirty="0">
                <a:solidFill>
                  <a:schemeClr val="tx1"/>
                </a:solidFill>
                <a:latin typeface="Trebuchet MS" panose="020B0603020202020204" pitchFamily="34" charset="0"/>
                <a:ea typeface="Verdana" pitchFamily="34" charset="0"/>
                <a:cs typeface="Verdana" pitchFamily="34" charset="0"/>
              </a:rPr>
              <a:t>ανεξαρτήτως ισχύος</a:t>
            </a:r>
          </a:p>
          <a:p>
            <a:pPr algn="ctr">
              <a:lnSpc>
                <a:spcPct val="150000"/>
              </a:lnSpc>
            </a:pPr>
            <a:r>
              <a:rPr lang="en-US" sz="1600" dirty="0">
                <a:solidFill>
                  <a:schemeClr val="tx1"/>
                </a:solidFill>
                <a:latin typeface="Trebuchet MS" panose="020B0603020202020204" pitchFamily="34" charset="0"/>
                <a:ea typeface="Verdana" pitchFamily="34" charset="0"/>
                <a:cs typeface="Verdana" pitchFamily="34" charset="0"/>
              </a:rPr>
              <a:t> </a:t>
            </a:r>
            <a:endParaRPr lang="el-GR" sz="1600" dirty="0">
              <a:solidFill>
                <a:schemeClr val="tx1"/>
              </a:solidFill>
              <a:latin typeface="Trebuchet MS" panose="020B0603020202020204" pitchFamily="34" charset="0"/>
              <a:ea typeface="Verdana" pitchFamily="34" charset="0"/>
              <a:cs typeface="Verdana" pitchFamily="34" charset="0"/>
            </a:endParaRPr>
          </a:p>
        </p:txBody>
      </p:sp>
      <p:grpSp>
        <p:nvGrpSpPr>
          <p:cNvPr id="30" name="Group 29">
            <a:extLst>
              <a:ext uri="{FF2B5EF4-FFF2-40B4-BE49-F238E27FC236}">
                <a16:creationId xmlns:a16="http://schemas.microsoft.com/office/drawing/2014/main" id="{29424970-AF38-47FA-B576-61E85A443BFE}"/>
              </a:ext>
            </a:extLst>
          </p:cNvPr>
          <p:cNvGrpSpPr/>
          <p:nvPr/>
        </p:nvGrpSpPr>
        <p:grpSpPr>
          <a:xfrm>
            <a:off x="9535348" y="1813153"/>
            <a:ext cx="1704630" cy="950753"/>
            <a:chOff x="610732" y="1283516"/>
            <a:chExt cx="3627069" cy="1803633"/>
          </a:xfrm>
        </p:grpSpPr>
        <p:sp>
          <p:nvSpPr>
            <p:cNvPr id="31" name="Trapezoid 30">
              <a:extLst>
                <a:ext uri="{FF2B5EF4-FFF2-40B4-BE49-F238E27FC236}">
                  <a16:creationId xmlns:a16="http://schemas.microsoft.com/office/drawing/2014/main" id="{C1A7B918-EED2-4490-8B7F-D8D0C35C7D32}"/>
                </a:ext>
              </a:extLst>
            </p:cNvPr>
            <p:cNvSpPr/>
            <p:nvPr/>
          </p:nvSpPr>
          <p:spPr>
            <a:xfrm>
              <a:off x="610732" y="1283516"/>
              <a:ext cx="3627069" cy="1803633"/>
            </a:xfrm>
            <a:prstGeom prst="trapezoid">
              <a:avLst/>
            </a:prstGeom>
            <a:solidFill>
              <a:srgbClr val="CF003D"/>
            </a:solid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2" name="TextBox 31">
              <a:extLst>
                <a:ext uri="{FF2B5EF4-FFF2-40B4-BE49-F238E27FC236}">
                  <a16:creationId xmlns:a16="http://schemas.microsoft.com/office/drawing/2014/main" id="{49A531FD-C160-4E55-AE56-FE47FB0103F8}"/>
                </a:ext>
              </a:extLst>
            </p:cNvPr>
            <p:cNvSpPr txBox="1"/>
            <p:nvPr/>
          </p:nvSpPr>
          <p:spPr>
            <a:xfrm>
              <a:off x="1306197" y="1397106"/>
              <a:ext cx="2258652" cy="1576449"/>
            </a:xfrm>
            <a:prstGeom prst="rect">
              <a:avLst/>
            </a:prstGeom>
            <a:noFill/>
            <a:ln w="57150">
              <a:solidFill>
                <a:srgbClr val="CF003D"/>
              </a:solidFill>
            </a:ln>
          </p:spPr>
          <p:txBody>
            <a:bodyPr wrap="none" rtlCol="0">
              <a:spAutoFit/>
            </a:bodyPr>
            <a:lstStyle/>
            <a:p>
              <a:r>
                <a:rPr lang="el-GR" sz="4800" b="1" i="1" dirty="0">
                  <a:solidFill>
                    <a:schemeClr val="bg1"/>
                  </a:solidFill>
                </a:rPr>
                <a:t>Γ23</a:t>
              </a:r>
              <a:endParaRPr lang="en-GB" sz="4800" b="1" i="1" dirty="0">
                <a:solidFill>
                  <a:schemeClr val="bg1"/>
                </a:solidFill>
              </a:endParaRPr>
            </a:p>
          </p:txBody>
        </p:sp>
      </p:grpSp>
      <p:sp>
        <p:nvSpPr>
          <p:cNvPr id="6" name="Rectangle 5">
            <a:extLst>
              <a:ext uri="{FF2B5EF4-FFF2-40B4-BE49-F238E27FC236}">
                <a16:creationId xmlns:a16="http://schemas.microsoft.com/office/drawing/2014/main" id="{DF350194-545A-4342-BE24-E5629F0F138E}"/>
              </a:ext>
            </a:extLst>
          </p:cNvPr>
          <p:cNvSpPr/>
          <p:nvPr/>
        </p:nvSpPr>
        <p:spPr>
          <a:xfrm>
            <a:off x="2499732" y="4810772"/>
            <a:ext cx="1704630" cy="1384995"/>
          </a:xfrm>
          <a:prstGeom prst="rect">
            <a:avLst/>
          </a:prstGeom>
          <a:ln w="57150">
            <a:solidFill>
              <a:schemeClr val="bg2">
                <a:lumMod val="50000"/>
              </a:schemeClr>
            </a:solidFill>
          </a:ln>
        </p:spPr>
        <p:txBody>
          <a:bodyPr wrap="square">
            <a:spAutoFit/>
          </a:bodyPr>
          <a:lstStyle/>
          <a:p>
            <a:pPr algn="ctr"/>
            <a:r>
              <a:rPr lang="el-GR" sz="1200" dirty="0"/>
              <a:t>Τμηματικό ή Συνεχές Ωράριο με προνομιακή χρέωση. Η αίτηση απευθύνεται στον ΔΕΔΔΗΕ και η μετατροπή έχει κόστος 34 Ευρώ + ΦΠΑ</a:t>
            </a:r>
          </a:p>
        </p:txBody>
      </p:sp>
      <p:grpSp>
        <p:nvGrpSpPr>
          <p:cNvPr id="8" name="Group 7">
            <a:extLst>
              <a:ext uri="{FF2B5EF4-FFF2-40B4-BE49-F238E27FC236}">
                <a16:creationId xmlns:a16="http://schemas.microsoft.com/office/drawing/2014/main" id="{897BC493-4E21-4480-9119-1D45B8F468DD}"/>
              </a:ext>
            </a:extLst>
          </p:cNvPr>
          <p:cNvGrpSpPr/>
          <p:nvPr/>
        </p:nvGrpSpPr>
        <p:grpSpPr>
          <a:xfrm>
            <a:off x="1506035" y="1143966"/>
            <a:ext cx="1702700" cy="542208"/>
            <a:chOff x="797032" y="1197906"/>
            <a:chExt cx="1702700" cy="542208"/>
          </a:xfrm>
        </p:grpSpPr>
        <p:pic>
          <p:nvPicPr>
            <p:cNvPr id="33" name="Graphic 29" descr="House">
              <a:extLst>
                <a:ext uri="{FF2B5EF4-FFF2-40B4-BE49-F238E27FC236}">
                  <a16:creationId xmlns:a16="http://schemas.microsoft.com/office/drawing/2014/main" id="{0DAE0272-7CA4-4F76-898C-C5E22CF3887C}"/>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226" b="10166"/>
            <a:stretch/>
          </p:blipFill>
          <p:spPr>
            <a:xfrm>
              <a:off x="797032" y="1197906"/>
              <a:ext cx="540303" cy="430124"/>
            </a:xfrm>
            <a:prstGeom prst="rect">
              <a:avLst/>
            </a:prstGeom>
          </p:spPr>
        </p:pic>
        <p:sp>
          <p:nvSpPr>
            <p:cNvPr id="7" name="TextBox 6">
              <a:extLst>
                <a:ext uri="{FF2B5EF4-FFF2-40B4-BE49-F238E27FC236}">
                  <a16:creationId xmlns:a16="http://schemas.microsoft.com/office/drawing/2014/main" id="{F191C0A7-B7F5-4B16-9BB6-F0C14BB4F17D}"/>
                </a:ext>
              </a:extLst>
            </p:cNvPr>
            <p:cNvSpPr txBox="1"/>
            <p:nvPr/>
          </p:nvSpPr>
          <p:spPr>
            <a:xfrm>
              <a:off x="1285040" y="1278449"/>
              <a:ext cx="1214692" cy="461665"/>
            </a:xfrm>
            <a:prstGeom prst="rect">
              <a:avLst/>
            </a:prstGeom>
            <a:noFill/>
          </p:spPr>
          <p:txBody>
            <a:bodyPr wrap="none" rtlCol="0">
              <a:spAutoFit/>
            </a:bodyPr>
            <a:lstStyle/>
            <a:p>
              <a:r>
                <a:rPr lang="el-GR" sz="2400" b="1" i="1" dirty="0">
                  <a:solidFill>
                    <a:srgbClr val="858585"/>
                  </a:solidFill>
                </a:rPr>
                <a:t>Οικιακά</a:t>
              </a:r>
            </a:p>
          </p:txBody>
        </p:sp>
      </p:grpSp>
      <p:grpSp>
        <p:nvGrpSpPr>
          <p:cNvPr id="9" name="Group 8">
            <a:extLst>
              <a:ext uri="{FF2B5EF4-FFF2-40B4-BE49-F238E27FC236}">
                <a16:creationId xmlns:a16="http://schemas.microsoft.com/office/drawing/2014/main" id="{E3489107-D205-48F0-B88D-B432B7E93911}"/>
              </a:ext>
            </a:extLst>
          </p:cNvPr>
          <p:cNvGrpSpPr/>
          <p:nvPr/>
        </p:nvGrpSpPr>
        <p:grpSpPr>
          <a:xfrm>
            <a:off x="7229756" y="1160748"/>
            <a:ext cx="2698074" cy="587547"/>
            <a:chOff x="4419847" y="1098627"/>
            <a:chExt cx="2698074" cy="587547"/>
          </a:xfrm>
        </p:grpSpPr>
        <p:pic>
          <p:nvPicPr>
            <p:cNvPr id="34" name="Picture 33">
              <a:extLst>
                <a:ext uri="{FF2B5EF4-FFF2-40B4-BE49-F238E27FC236}">
                  <a16:creationId xmlns:a16="http://schemas.microsoft.com/office/drawing/2014/main" id="{21599C7F-D104-4F98-826B-C4DBF7156EFA}"/>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0223" t="25247" r="25986" b="32226"/>
            <a:stretch/>
          </p:blipFill>
          <p:spPr>
            <a:xfrm>
              <a:off x="4419847" y="1098627"/>
              <a:ext cx="607447" cy="520802"/>
            </a:xfrm>
            <a:prstGeom prst="rect">
              <a:avLst/>
            </a:prstGeom>
          </p:spPr>
        </p:pic>
        <p:sp>
          <p:nvSpPr>
            <p:cNvPr id="35" name="TextBox 34">
              <a:extLst>
                <a:ext uri="{FF2B5EF4-FFF2-40B4-BE49-F238E27FC236}">
                  <a16:creationId xmlns:a16="http://schemas.microsoft.com/office/drawing/2014/main" id="{7F05B81C-BB59-4B39-8104-45728FB12382}"/>
                </a:ext>
              </a:extLst>
            </p:cNvPr>
            <p:cNvSpPr txBox="1"/>
            <p:nvPr/>
          </p:nvSpPr>
          <p:spPr>
            <a:xfrm>
              <a:off x="4974898" y="1224509"/>
              <a:ext cx="2143023" cy="461665"/>
            </a:xfrm>
            <a:prstGeom prst="rect">
              <a:avLst/>
            </a:prstGeom>
            <a:noFill/>
          </p:spPr>
          <p:txBody>
            <a:bodyPr wrap="none" rtlCol="0">
              <a:spAutoFit/>
            </a:bodyPr>
            <a:lstStyle/>
            <a:p>
              <a:r>
                <a:rPr lang="el-GR" sz="2400" b="1" i="1" dirty="0">
                  <a:solidFill>
                    <a:srgbClr val="858585"/>
                  </a:solidFill>
                </a:rPr>
                <a:t>Επαγγελματικά</a:t>
              </a:r>
            </a:p>
          </p:txBody>
        </p:sp>
      </p:grpSp>
      <p:sp>
        <p:nvSpPr>
          <p:cNvPr id="10" name="Rectangle 9">
            <a:extLst>
              <a:ext uri="{FF2B5EF4-FFF2-40B4-BE49-F238E27FC236}">
                <a16:creationId xmlns:a16="http://schemas.microsoft.com/office/drawing/2014/main" id="{0BFFC727-1956-4D64-94E1-93E684A32617}"/>
              </a:ext>
            </a:extLst>
          </p:cNvPr>
          <p:cNvSpPr/>
          <p:nvPr/>
        </p:nvSpPr>
        <p:spPr>
          <a:xfrm>
            <a:off x="5972742" y="5567537"/>
            <a:ext cx="1441938" cy="6282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1"/>
                </a:solidFill>
              </a:rPr>
              <a:t>Γραφεία, Καταστήματα, Κοινόχρηστα</a:t>
            </a:r>
          </a:p>
        </p:txBody>
      </p:sp>
      <p:sp>
        <p:nvSpPr>
          <p:cNvPr id="36" name="Rectangle 35">
            <a:extLst>
              <a:ext uri="{FF2B5EF4-FFF2-40B4-BE49-F238E27FC236}">
                <a16:creationId xmlns:a16="http://schemas.microsoft.com/office/drawing/2014/main" id="{27D27ECB-E872-4865-A3D1-33663E0DC44B}"/>
              </a:ext>
            </a:extLst>
          </p:cNvPr>
          <p:cNvSpPr/>
          <p:nvPr/>
        </p:nvSpPr>
        <p:spPr>
          <a:xfrm>
            <a:off x="7819718" y="5567537"/>
            <a:ext cx="1441938" cy="6282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1"/>
                </a:solidFill>
              </a:rPr>
              <a:t>Κτίρια Γραφείων,</a:t>
            </a:r>
          </a:p>
          <a:p>
            <a:pPr algn="ctr"/>
            <a:r>
              <a:rPr lang="el-GR" sz="1100" b="1" dirty="0">
                <a:solidFill>
                  <a:schemeClr val="bg1"/>
                </a:solidFill>
              </a:rPr>
              <a:t>Μεγάλα Καταστήματα</a:t>
            </a:r>
          </a:p>
        </p:txBody>
      </p:sp>
      <p:sp>
        <p:nvSpPr>
          <p:cNvPr id="37" name="Rectangle 36">
            <a:extLst>
              <a:ext uri="{FF2B5EF4-FFF2-40B4-BE49-F238E27FC236}">
                <a16:creationId xmlns:a16="http://schemas.microsoft.com/office/drawing/2014/main" id="{2D6AAB25-BC92-4418-AC22-DC0001840B32}"/>
              </a:ext>
            </a:extLst>
          </p:cNvPr>
          <p:cNvSpPr/>
          <p:nvPr/>
        </p:nvSpPr>
        <p:spPr>
          <a:xfrm>
            <a:off x="9660719" y="5567537"/>
            <a:ext cx="1441938" cy="6282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1"/>
                </a:solidFill>
              </a:rPr>
              <a:t>Φούρνοι,</a:t>
            </a:r>
          </a:p>
          <a:p>
            <a:pPr algn="ctr"/>
            <a:r>
              <a:rPr lang="el-GR" sz="1100" b="1" dirty="0">
                <a:solidFill>
                  <a:schemeClr val="bg1"/>
                </a:solidFill>
              </a:rPr>
              <a:t>Νυχτερινά Καταστήματα</a:t>
            </a:r>
          </a:p>
        </p:txBody>
      </p:sp>
      <p:sp>
        <p:nvSpPr>
          <p:cNvPr id="38" name="Slide Number Placeholder 5">
            <a:extLst>
              <a:ext uri="{FF2B5EF4-FFF2-40B4-BE49-F238E27FC236}">
                <a16:creationId xmlns:a16="http://schemas.microsoft.com/office/drawing/2014/main" id="{EB76C8E2-2FE7-47E3-B0A7-F1C0011B0164}"/>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445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Περιοδικότητα Τιμολόγησης Ηλεκτρικής Ενέργειας</a:t>
            </a:r>
            <a:endParaRPr lang="en-US" sz="3000" dirty="0">
              <a:latin typeface="Trebuchet MS" panose="020B0603020202020204" pitchFamily="34" charset="0"/>
            </a:endParaRPr>
          </a:p>
        </p:txBody>
      </p:sp>
      <p:sp>
        <p:nvSpPr>
          <p:cNvPr id="20" name="Hexagon 19">
            <a:extLst>
              <a:ext uri="{FF2B5EF4-FFF2-40B4-BE49-F238E27FC236}">
                <a16:creationId xmlns:a16="http://schemas.microsoft.com/office/drawing/2014/main" id="{E565EAE3-92D4-4BFC-90E3-E5197DA68AAD}"/>
              </a:ext>
            </a:extLst>
          </p:cNvPr>
          <p:cNvSpPr/>
          <p:nvPr/>
        </p:nvSpPr>
        <p:spPr>
          <a:xfrm rot="5400000">
            <a:off x="2919763" y="1543076"/>
            <a:ext cx="1609086"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sz="1200" dirty="0"/>
          </a:p>
        </p:txBody>
      </p:sp>
      <p:sp>
        <p:nvSpPr>
          <p:cNvPr id="10" name="Rounded Rectangle 9"/>
          <p:cNvSpPr/>
          <p:nvPr/>
        </p:nvSpPr>
        <p:spPr>
          <a:xfrm>
            <a:off x="610732" y="1226068"/>
            <a:ext cx="10970534" cy="4753554"/>
          </a:xfrm>
          <a:prstGeom prst="roundRect">
            <a:avLst/>
          </a:prstGeom>
          <a:noFill/>
          <a:ln w="57150">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CA726023-C3EB-453D-8805-DA04A7C9C04A}"/>
              </a:ext>
            </a:extLst>
          </p:cNvPr>
          <p:cNvSpPr txBox="1">
            <a:spLocks/>
          </p:cNvSpPr>
          <p:nvPr/>
        </p:nvSpPr>
        <p:spPr>
          <a:xfrm>
            <a:off x="7158982" y="3556097"/>
            <a:ext cx="3883159" cy="1698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l-GR" sz="1200" b="1" dirty="0">
                <a:latin typeface="Trebuchet MS" panose="020B0603020202020204" pitchFamily="34" charset="0"/>
              </a:rPr>
              <a:t>Λογαριασμός ανά μήνα (μέτρηση ανά 4 μήνες)</a:t>
            </a:r>
          </a:p>
          <a:p>
            <a:pPr algn="ctr">
              <a:lnSpc>
                <a:spcPct val="150000"/>
              </a:lnSpc>
            </a:pPr>
            <a:r>
              <a:rPr lang="el-GR" sz="1200" b="1" dirty="0">
                <a:latin typeface="Trebuchet MS" panose="020B0603020202020204" pitchFamily="34" charset="0"/>
              </a:rPr>
              <a:t>Λογαριασμός ανά 2 μήνες (μέτρηση ανά 4 μήνες)  </a:t>
            </a:r>
          </a:p>
          <a:p>
            <a:pPr algn="ctr">
              <a:lnSpc>
                <a:spcPct val="150000"/>
              </a:lnSpc>
            </a:pPr>
            <a:r>
              <a:rPr lang="el-GR" sz="1200" b="1" dirty="0">
                <a:latin typeface="Trebuchet MS" panose="020B0603020202020204" pitchFamily="34" charset="0"/>
              </a:rPr>
              <a:t>Λογαριασμός ανά μήνα (μέτρηση ανά 1-4 μήνες)</a:t>
            </a:r>
          </a:p>
          <a:p>
            <a:pPr algn="ctr">
              <a:lnSpc>
                <a:spcPct val="150000"/>
              </a:lnSpc>
            </a:pPr>
            <a:r>
              <a:rPr lang="el-GR" sz="1200" b="1" dirty="0">
                <a:latin typeface="Trebuchet MS" panose="020B0603020202020204" pitchFamily="34" charset="0"/>
              </a:rPr>
              <a:t> </a:t>
            </a:r>
          </a:p>
          <a:p>
            <a:pPr algn="ctr">
              <a:lnSpc>
                <a:spcPct val="150000"/>
              </a:lnSpc>
            </a:pPr>
            <a:r>
              <a:rPr lang="el-GR" sz="1200" b="1" dirty="0">
                <a:latin typeface="Trebuchet MS" panose="020B0603020202020204" pitchFamily="34" charset="0"/>
              </a:rPr>
              <a:t>Εκκαθαριστικός Λογαριασμός ανά μήνα </a:t>
            </a:r>
          </a:p>
          <a:p>
            <a:pPr algn="ctr">
              <a:lnSpc>
                <a:spcPct val="150000"/>
              </a:lnSpc>
            </a:pPr>
            <a:endParaRPr lang="el-GR" sz="1200" b="1" dirty="0">
              <a:latin typeface="Trebuchet MS" panose="020B0603020202020204" pitchFamily="34" charset="0"/>
            </a:endParaRPr>
          </a:p>
        </p:txBody>
      </p:sp>
      <p:sp>
        <p:nvSpPr>
          <p:cNvPr id="22" name="Hexagon 21">
            <a:extLst>
              <a:ext uri="{FF2B5EF4-FFF2-40B4-BE49-F238E27FC236}">
                <a16:creationId xmlns:a16="http://schemas.microsoft.com/office/drawing/2014/main" id="{DE01413A-5309-4152-867A-72C3BCF1450C}"/>
              </a:ext>
            </a:extLst>
          </p:cNvPr>
          <p:cNvSpPr/>
          <p:nvPr/>
        </p:nvSpPr>
        <p:spPr>
          <a:xfrm rot="5400000">
            <a:off x="8084401" y="1517329"/>
            <a:ext cx="1698909" cy="1747507"/>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sp>
        <p:nvSpPr>
          <p:cNvPr id="6" name="Rectangle 5">
            <a:extLst>
              <a:ext uri="{FF2B5EF4-FFF2-40B4-BE49-F238E27FC236}">
                <a16:creationId xmlns:a16="http://schemas.microsoft.com/office/drawing/2014/main" id="{556207F2-498C-4D1B-9977-B942978C1601}"/>
              </a:ext>
            </a:extLst>
          </p:cNvPr>
          <p:cNvSpPr/>
          <p:nvPr/>
        </p:nvSpPr>
        <p:spPr>
          <a:xfrm>
            <a:off x="8698855" y="2045491"/>
            <a:ext cx="470000" cy="769441"/>
          </a:xfrm>
          <a:prstGeom prst="rect">
            <a:avLst/>
          </a:prstGeom>
        </p:spPr>
        <p:txBody>
          <a:bodyPr wrap="none">
            <a:spAutoFit/>
          </a:bodyPr>
          <a:lstStyle/>
          <a:p>
            <a:r>
              <a:rPr lang="el-GR" sz="4400" dirty="0">
                <a:solidFill>
                  <a:srgbClr val="CF003D"/>
                </a:solidFill>
              </a:rPr>
              <a:t>€</a:t>
            </a:r>
          </a:p>
        </p:txBody>
      </p:sp>
      <p:cxnSp>
        <p:nvCxnSpPr>
          <p:cNvPr id="23" name="Straight Arrow Connector 22">
            <a:extLst>
              <a:ext uri="{FF2B5EF4-FFF2-40B4-BE49-F238E27FC236}">
                <a16:creationId xmlns:a16="http://schemas.microsoft.com/office/drawing/2014/main" id="{270534E0-ED8A-45FA-A927-F2A6ACCD62C0}"/>
              </a:ext>
            </a:extLst>
          </p:cNvPr>
          <p:cNvCxnSpPr/>
          <p:nvPr/>
        </p:nvCxnSpPr>
        <p:spPr>
          <a:xfrm>
            <a:off x="5571372" y="3776444"/>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34F48E7-3A88-4102-A3C4-A8F6FA2B0D30}"/>
              </a:ext>
            </a:extLst>
          </p:cNvPr>
          <p:cNvCxnSpPr/>
          <p:nvPr/>
        </p:nvCxnSpPr>
        <p:spPr>
          <a:xfrm>
            <a:off x="5571372" y="4172124"/>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C895A1-BEFD-431B-B211-71C7DB12C60E}"/>
              </a:ext>
            </a:extLst>
          </p:cNvPr>
          <p:cNvCxnSpPr/>
          <p:nvPr/>
        </p:nvCxnSpPr>
        <p:spPr>
          <a:xfrm>
            <a:off x="5571371" y="4606138"/>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071833-0137-4EE8-873C-864640453724}"/>
              </a:ext>
            </a:extLst>
          </p:cNvPr>
          <p:cNvCxnSpPr/>
          <p:nvPr/>
        </p:nvCxnSpPr>
        <p:spPr>
          <a:xfrm>
            <a:off x="5571371" y="5388650"/>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3CE6BA1-39C4-4138-884E-E7B084C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761" y="2093943"/>
            <a:ext cx="645771" cy="645771"/>
          </a:xfrm>
          <a:prstGeom prst="rect">
            <a:avLst/>
          </a:prstGeom>
        </p:spPr>
      </p:pic>
      <p:sp>
        <p:nvSpPr>
          <p:cNvPr id="27" name="Rectangle 26">
            <a:extLst>
              <a:ext uri="{FF2B5EF4-FFF2-40B4-BE49-F238E27FC236}">
                <a16:creationId xmlns:a16="http://schemas.microsoft.com/office/drawing/2014/main" id="{9BDB14AB-1FDB-4445-A218-B04CF5E6A486}"/>
              </a:ext>
            </a:extLst>
          </p:cNvPr>
          <p:cNvSpPr/>
          <p:nvPr/>
        </p:nvSpPr>
        <p:spPr>
          <a:xfrm>
            <a:off x="1956017" y="3193079"/>
            <a:ext cx="3111647" cy="2632452"/>
          </a:xfrm>
          <a:prstGeom prst="rect">
            <a:avLst/>
          </a:prstGeom>
        </p:spPr>
        <p:txBody>
          <a:bodyPr wrap="square">
            <a:spAutoFit/>
          </a:bodyPr>
          <a:lstStyle/>
          <a:p>
            <a:pPr lvl="1" algn="ctr">
              <a:lnSpc>
                <a:spcPct val="150000"/>
              </a:lnSpc>
            </a:pPr>
            <a:r>
              <a:rPr lang="el-GR" sz="1600" b="1" dirty="0">
                <a:solidFill>
                  <a:srgbClr val="CF003D"/>
                </a:solidFill>
                <a:latin typeface="Trebuchet MS" panose="020B0603020202020204" pitchFamily="34" charset="0"/>
              </a:rPr>
              <a:t>Χαμηλή τάση</a:t>
            </a:r>
          </a:p>
          <a:p>
            <a:pPr lvl="1" algn="ctr">
              <a:lnSpc>
                <a:spcPct val="150000"/>
              </a:lnSpc>
            </a:pPr>
            <a:r>
              <a:rPr lang="el-GR" sz="1600" b="1" dirty="0">
                <a:latin typeface="Trebuchet MS" panose="020B0603020202020204" pitchFamily="34" charset="0"/>
              </a:rPr>
              <a:t>Οικιακοί Πελάτες</a:t>
            </a:r>
          </a:p>
          <a:p>
            <a:pPr lvl="1" algn="ctr">
              <a:lnSpc>
                <a:spcPct val="150000"/>
              </a:lnSpc>
            </a:pPr>
            <a:r>
              <a:rPr lang="el-GR" sz="1600" b="1" dirty="0">
                <a:latin typeface="Trebuchet MS" panose="020B0603020202020204" pitchFamily="34" charset="0"/>
              </a:rPr>
              <a:t>Ευάλωτοι Οικιακοί</a:t>
            </a:r>
          </a:p>
          <a:p>
            <a:pPr lvl="1" algn="ctr">
              <a:lnSpc>
                <a:spcPct val="150000"/>
              </a:lnSpc>
            </a:pPr>
            <a:r>
              <a:rPr lang="el-GR" sz="1600" b="1" dirty="0">
                <a:latin typeface="Trebuchet MS" panose="020B0603020202020204" pitchFamily="34" charset="0"/>
              </a:rPr>
              <a:t>Επαγγελματίες Πελάτες</a:t>
            </a:r>
          </a:p>
          <a:p>
            <a:pPr lvl="1" algn="ctr">
              <a:lnSpc>
                <a:spcPct val="150000"/>
              </a:lnSpc>
            </a:pPr>
            <a:r>
              <a:rPr lang="el-GR" sz="1600" b="1" dirty="0">
                <a:solidFill>
                  <a:srgbClr val="CF003D"/>
                </a:solidFill>
                <a:latin typeface="Trebuchet MS" panose="020B0603020202020204" pitchFamily="34" charset="0"/>
              </a:rPr>
              <a:t>Μέση Τάση</a:t>
            </a:r>
          </a:p>
          <a:p>
            <a:pPr lvl="1" algn="ctr">
              <a:lnSpc>
                <a:spcPct val="150000"/>
              </a:lnSpc>
            </a:pPr>
            <a:r>
              <a:rPr lang="el-GR" sz="1600" b="1" dirty="0">
                <a:latin typeface="Trebuchet MS" panose="020B0603020202020204" pitchFamily="34" charset="0"/>
              </a:rPr>
              <a:t>Επαγγελματίες Πελάτες</a:t>
            </a:r>
          </a:p>
          <a:p>
            <a:pPr lvl="1" algn="ctr">
              <a:lnSpc>
                <a:spcPct val="150000"/>
              </a:lnSpc>
            </a:pPr>
            <a:r>
              <a:rPr lang="el-GR" sz="1600" b="1" dirty="0">
                <a:latin typeface="Trebuchet MS" panose="020B0603020202020204" pitchFamily="34" charset="0"/>
              </a:rPr>
              <a:t>Βιομηχανίες</a:t>
            </a:r>
          </a:p>
        </p:txBody>
      </p:sp>
      <p:sp>
        <p:nvSpPr>
          <p:cNvPr id="28" name="Slide Number Placeholder 5">
            <a:extLst>
              <a:ext uri="{FF2B5EF4-FFF2-40B4-BE49-F238E27FC236}">
                <a16:creationId xmlns:a16="http://schemas.microsoft.com/office/drawing/2014/main" id="{A03AE351-8869-4031-8C70-3E09434673DC}"/>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5" name="Straight Arrow Connector 14">
            <a:extLst>
              <a:ext uri="{FF2B5EF4-FFF2-40B4-BE49-F238E27FC236}">
                <a16:creationId xmlns:a16="http://schemas.microsoft.com/office/drawing/2014/main" id="{0A06CE43-AA0A-4F59-BAFF-BD7B6B0383B1}"/>
              </a:ext>
            </a:extLst>
          </p:cNvPr>
          <p:cNvCxnSpPr/>
          <p:nvPr/>
        </p:nvCxnSpPr>
        <p:spPr>
          <a:xfrm>
            <a:off x="5571373" y="2416829"/>
            <a:ext cx="1417739" cy="0"/>
          </a:xfrm>
          <a:prstGeom prst="straightConnector1">
            <a:avLst/>
          </a:prstGeom>
          <a:ln w="38100">
            <a:solidFill>
              <a:srgbClr val="CF003D"/>
            </a:solidFill>
            <a:tailEnd type="triangle"/>
          </a:ln>
        </p:spPr>
        <p:style>
          <a:lnRef idx="1">
            <a:schemeClr val="accent1"/>
          </a:lnRef>
          <a:fillRef idx="0">
            <a:schemeClr val="accent1"/>
          </a:fillRef>
          <a:effectRef idx="0">
            <a:schemeClr val="accent1"/>
          </a:effectRef>
          <a:fontRef idx="minor">
            <a:schemeClr val="tx1"/>
          </a:fontRef>
        </p:style>
      </p:cxnSp>
      <p:sp>
        <p:nvSpPr>
          <p:cNvPr id="19" name="Speech Bubble: Oval 18">
            <a:extLst>
              <a:ext uri="{FF2B5EF4-FFF2-40B4-BE49-F238E27FC236}">
                <a16:creationId xmlns:a16="http://schemas.microsoft.com/office/drawing/2014/main" id="{55E32214-2017-469C-98B0-F6BEAF5E3CEE}"/>
              </a:ext>
            </a:extLst>
          </p:cNvPr>
          <p:cNvSpPr/>
          <p:nvPr/>
        </p:nvSpPr>
        <p:spPr>
          <a:xfrm>
            <a:off x="759235" y="3008228"/>
            <a:ext cx="1771535" cy="2604159"/>
          </a:xfrm>
          <a:prstGeom prst="wedgeEllipseCallout">
            <a:avLst>
              <a:gd name="adj1" fmla="val 67390"/>
              <a:gd name="adj2" fmla="val -5308"/>
            </a:avLst>
          </a:prstGeom>
          <a:solidFill>
            <a:srgbClr val="85858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F8F8F8"/>
                </a:solidFill>
              </a:rPr>
              <a:t>Οι ευάλωτοι πελάτες ωφελούνται προθεσμία πληρωμής 40 ημερών βάσει Κώδικα Προμήθειας Ηλεκτρισμού</a:t>
            </a:r>
          </a:p>
        </p:txBody>
      </p:sp>
    </p:spTree>
    <p:extLst>
      <p:ext uri="{BB962C8B-B14F-4D97-AF65-F5344CB8AC3E}">
        <p14:creationId xmlns:p14="http://schemas.microsoft.com/office/powerpoint/2010/main" val="391682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Τι Περιλαμβάνουν οι Λογαριασμοί Ηλεκτρικής Ενέργειας</a:t>
            </a:r>
            <a:endParaRPr lang="en-US" sz="3000" dirty="0">
              <a:latin typeface="Trebuchet MS" panose="020B0603020202020204" pitchFamily="34" charset="0"/>
            </a:endParaRPr>
          </a:p>
        </p:txBody>
      </p:sp>
      <p:graphicFrame>
        <p:nvGraphicFramePr>
          <p:cNvPr id="31" name="Table 30">
            <a:extLst>
              <a:ext uri="{FF2B5EF4-FFF2-40B4-BE49-F238E27FC236}">
                <a16:creationId xmlns:a16="http://schemas.microsoft.com/office/drawing/2014/main" id="{3BDF1164-E38F-4E8E-89E8-3707FA87FDF2}"/>
              </a:ext>
            </a:extLst>
          </p:cNvPr>
          <p:cNvGraphicFramePr>
            <a:graphicFrameLocks noGrp="1"/>
          </p:cNvGraphicFramePr>
          <p:nvPr>
            <p:extLst>
              <p:ext uri="{D42A27DB-BD31-4B8C-83A1-F6EECF244321}">
                <p14:modId xmlns:p14="http://schemas.microsoft.com/office/powerpoint/2010/main" val="2013670738"/>
              </p:ext>
            </p:extLst>
          </p:nvPr>
        </p:nvGraphicFramePr>
        <p:xfrm>
          <a:off x="610732" y="1107859"/>
          <a:ext cx="10970533" cy="5233971"/>
        </p:xfrm>
        <a:graphic>
          <a:graphicData uri="http://schemas.openxmlformats.org/drawingml/2006/table">
            <a:tbl>
              <a:tblPr firstRow="1" bandRow="1">
                <a:tableStyleId>{74C1A8A3-306A-4EB7-A6B1-4F7E0EB9C5D6}</a:tableStyleId>
              </a:tblPr>
              <a:tblGrid>
                <a:gridCol w="773451">
                  <a:extLst>
                    <a:ext uri="{9D8B030D-6E8A-4147-A177-3AD203B41FA5}">
                      <a16:colId xmlns:a16="http://schemas.microsoft.com/office/drawing/2014/main" val="3447737029"/>
                    </a:ext>
                  </a:extLst>
                </a:gridCol>
                <a:gridCol w="8343076">
                  <a:extLst>
                    <a:ext uri="{9D8B030D-6E8A-4147-A177-3AD203B41FA5}">
                      <a16:colId xmlns:a16="http://schemas.microsoft.com/office/drawing/2014/main" val="3883294386"/>
                    </a:ext>
                  </a:extLst>
                </a:gridCol>
                <a:gridCol w="1854006">
                  <a:extLst>
                    <a:ext uri="{9D8B030D-6E8A-4147-A177-3AD203B41FA5}">
                      <a16:colId xmlns:a16="http://schemas.microsoft.com/office/drawing/2014/main" val="3541105678"/>
                    </a:ext>
                  </a:extLst>
                </a:gridCol>
              </a:tblGrid>
              <a:tr h="359449">
                <a:tc>
                  <a:txBody>
                    <a:bodyPr/>
                    <a:lstStyle/>
                    <a:p>
                      <a:pPr algn="ctr"/>
                      <a:r>
                        <a:rPr lang="el-GR" sz="1100" b="1" dirty="0"/>
                        <a:t>α/α</a:t>
                      </a:r>
                    </a:p>
                  </a:txBody>
                  <a:tcPr marL="36000" marR="36000" marT="0" marB="0" anchor="ctr">
                    <a:solidFill>
                      <a:schemeClr val="tx1">
                        <a:lumMod val="50000"/>
                        <a:lumOff val="50000"/>
                      </a:schemeClr>
                    </a:solidFill>
                  </a:tcPr>
                </a:tc>
                <a:tc>
                  <a:txBody>
                    <a:bodyPr/>
                    <a:lstStyle/>
                    <a:p>
                      <a:r>
                        <a:rPr lang="el-GR" sz="1100" b="1" dirty="0"/>
                        <a:t>Περιγραφή</a:t>
                      </a:r>
                    </a:p>
                  </a:txBody>
                  <a:tcPr marL="36000" marR="36000" marT="0" marB="0" anchor="ct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dirty="0"/>
                        <a:t>Αφορά:</a:t>
                      </a:r>
                    </a:p>
                  </a:txBody>
                  <a:tcPr marL="36000" marR="36000" marT="0" marB="0" anchor="ctr">
                    <a:solidFill>
                      <a:schemeClr val="tx1">
                        <a:lumMod val="50000"/>
                        <a:lumOff val="50000"/>
                      </a:schemeClr>
                    </a:solidFill>
                  </a:tcPr>
                </a:tc>
                <a:extLst>
                  <a:ext uri="{0D108BD9-81ED-4DB2-BD59-A6C34878D82A}">
                    <a16:rowId xmlns:a16="http://schemas.microsoft.com/office/drawing/2014/main" val="3613338001"/>
                  </a:ext>
                </a:extLst>
              </a:tr>
              <a:tr h="359449">
                <a:tc>
                  <a:txBody>
                    <a:bodyPr/>
                    <a:lstStyle/>
                    <a:p>
                      <a:pPr algn="ctr"/>
                      <a:r>
                        <a:rPr lang="en-US" sz="1400" dirty="0"/>
                        <a:t>A</a:t>
                      </a:r>
                      <a:endParaRPr lang="el-GR" sz="1400" b="0" dirty="0"/>
                    </a:p>
                  </a:txBody>
                  <a:tcPr marL="36000" marR="36000" marT="0" marB="0" anchor="ctr">
                    <a:solidFill>
                      <a:schemeClr val="bg2"/>
                    </a:solidFill>
                  </a:tcPr>
                </a:tc>
                <a:tc>
                  <a:txBody>
                    <a:bodyPr/>
                    <a:lstStyle/>
                    <a:p>
                      <a:r>
                        <a:rPr lang="el-GR" sz="1400" b="1" dirty="0"/>
                        <a:t>ΧΡΕΩΣΗ ΠΡΟΜΗΘΕΙΑΣ ΡΕΥΜΑΤΟΣ</a:t>
                      </a:r>
                    </a:p>
                  </a:txBody>
                  <a:tcPr marL="36000" marR="36000" marT="0" marB="0"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0" dirty="0"/>
                    </a:p>
                  </a:txBody>
                  <a:tcPr marL="36000" marR="36000" marT="0" marB="0" anchor="ctr">
                    <a:solidFill>
                      <a:schemeClr val="bg2"/>
                    </a:solidFill>
                  </a:tcPr>
                </a:tc>
                <a:extLst>
                  <a:ext uri="{0D108BD9-81ED-4DB2-BD59-A6C34878D82A}">
                    <a16:rowId xmlns:a16="http://schemas.microsoft.com/office/drawing/2014/main" val="4265829422"/>
                  </a:ext>
                </a:extLst>
              </a:tr>
              <a:tr h="1755431">
                <a:tc>
                  <a:txBody>
                    <a:bodyPr/>
                    <a:lstStyle/>
                    <a:p>
                      <a:pPr lvl="1" algn="ctr"/>
                      <a:endParaRPr lang="el-GR" sz="1100" dirty="0"/>
                    </a:p>
                  </a:txBody>
                  <a:tcPr marL="36000" marR="36000" marT="0" marB="0" anchor="ctr">
                    <a:noFill/>
                  </a:tcPr>
                </a:tc>
                <a:tc>
                  <a:txBody>
                    <a:bodyPr/>
                    <a:lstStyle/>
                    <a:p>
                      <a:pPr marL="0" lvl="0" algn="l" defTabSz="914400" rtl="0" eaLnBrk="1" latinLnBrk="0" hangingPunct="1"/>
                      <a:r>
                        <a:rPr lang="el-GR" sz="1400" kern="1200" dirty="0">
                          <a:solidFill>
                            <a:schemeClr val="dk1"/>
                          </a:solidFill>
                          <a:latin typeface="+mn-lt"/>
                          <a:ea typeface="+mn-ea"/>
                          <a:cs typeface="+mn-cs"/>
                        </a:rPr>
                        <a:t>Πάγιο</a:t>
                      </a:r>
                    </a:p>
                    <a:p>
                      <a:pPr marL="0" lvl="0" algn="l" defTabSz="914400" rtl="0" eaLnBrk="1" latinLnBrk="0" hangingPunct="1"/>
                      <a:r>
                        <a:rPr lang="el-GR" sz="1400" b="1" kern="1200" dirty="0">
                          <a:solidFill>
                            <a:schemeClr val="dk1"/>
                          </a:solidFill>
                          <a:latin typeface="+mn-lt"/>
                          <a:ea typeface="+mn-ea"/>
                          <a:cs typeface="+mn-cs"/>
                        </a:rPr>
                        <a:t>Χρέωση κατανάλωσης</a:t>
                      </a:r>
                      <a:r>
                        <a:rPr lang="en-US" sz="1400" b="1" kern="1200" dirty="0">
                          <a:solidFill>
                            <a:schemeClr val="dk1"/>
                          </a:solidFill>
                          <a:latin typeface="+mn-lt"/>
                          <a:ea typeface="+mn-ea"/>
                          <a:cs typeface="+mn-cs"/>
                        </a:rPr>
                        <a:t> </a:t>
                      </a:r>
                      <a:r>
                        <a:rPr lang="en-US" sz="1400" kern="1200" dirty="0">
                          <a:solidFill>
                            <a:schemeClr val="dk1"/>
                          </a:solidFill>
                          <a:latin typeface="+mn-lt"/>
                          <a:ea typeface="+mn-ea"/>
                          <a:cs typeface="+mn-cs"/>
                        </a:rPr>
                        <a:t>(</a:t>
                      </a:r>
                      <a:r>
                        <a:rPr lang="el-GR" sz="1400" kern="1200" dirty="0">
                          <a:solidFill>
                            <a:schemeClr val="dk1"/>
                          </a:solidFill>
                          <a:latin typeface="+mn-lt"/>
                          <a:ea typeface="+mn-ea"/>
                          <a:cs typeface="+mn-cs"/>
                        </a:rPr>
                        <a:t>Κατανάλωση (</a:t>
                      </a:r>
                      <a:r>
                        <a:rPr lang="en-US" sz="1400" kern="1200" dirty="0">
                          <a:solidFill>
                            <a:schemeClr val="dk1"/>
                          </a:solidFill>
                          <a:latin typeface="+mn-lt"/>
                          <a:ea typeface="+mn-ea"/>
                          <a:cs typeface="+mn-cs"/>
                        </a:rPr>
                        <a:t>kWh) </a:t>
                      </a:r>
                      <a:r>
                        <a:rPr lang="el-GR" sz="1400" kern="1200" dirty="0">
                          <a:solidFill>
                            <a:schemeClr val="dk1"/>
                          </a:solidFill>
                          <a:latin typeface="+mn-lt"/>
                          <a:ea typeface="+mn-ea"/>
                          <a:cs typeface="+mn-cs"/>
                        </a:rPr>
                        <a:t> * Χρέωση Προμηθευτή €</a:t>
                      </a:r>
                      <a:r>
                        <a:rPr lang="en-US" sz="1400" kern="1200" dirty="0">
                          <a:solidFill>
                            <a:schemeClr val="dk1"/>
                          </a:solidFill>
                          <a:latin typeface="+mn-lt"/>
                          <a:ea typeface="+mn-ea"/>
                          <a:cs typeface="+mn-cs"/>
                        </a:rPr>
                        <a:t>/ kWh)</a:t>
                      </a:r>
                      <a:endParaRPr lang="el-GR" sz="1400" kern="1200" dirty="0">
                        <a:solidFill>
                          <a:schemeClr val="dk1"/>
                        </a:solidFill>
                        <a:latin typeface="+mn-lt"/>
                        <a:ea typeface="+mn-ea"/>
                        <a:cs typeface="+mn-cs"/>
                      </a:endParaRPr>
                    </a:p>
                    <a:p>
                      <a:pPr marL="0" lvl="0" algn="l" defTabSz="914400" rtl="0" eaLnBrk="1" latinLnBrk="0" hangingPunct="1"/>
                      <a:r>
                        <a:rPr lang="el-GR" sz="1400" kern="1200" dirty="0">
                          <a:solidFill>
                            <a:schemeClr val="dk1"/>
                          </a:solidFill>
                          <a:latin typeface="+mn-lt"/>
                          <a:ea typeface="+mn-ea"/>
                          <a:cs typeface="+mn-cs"/>
                        </a:rPr>
                        <a:t>Έκπτωση </a:t>
                      </a:r>
                      <a:r>
                        <a:rPr lang="en-US" sz="1400" kern="1200" dirty="0">
                          <a:solidFill>
                            <a:schemeClr val="dk1"/>
                          </a:solidFill>
                          <a:latin typeface="+mn-lt"/>
                          <a:ea typeface="+mn-ea"/>
                          <a:cs typeface="+mn-cs"/>
                        </a:rPr>
                        <a:t>Dual</a:t>
                      </a:r>
                    </a:p>
                    <a:p>
                      <a:pPr marL="0" lvl="0" algn="l" defTabSz="914400" rtl="0" eaLnBrk="1" latinLnBrk="0" hangingPunct="1"/>
                      <a:r>
                        <a:rPr lang="el-GR" sz="1400" kern="1200" dirty="0">
                          <a:solidFill>
                            <a:schemeClr val="dk1"/>
                          </a:solidFill>
                          <a:latin typeface="+mn-lt"/>
                          <a:ea typeface="+mn-ea"/>
                          <a:cs typeface="+mn-cs"/>
                        </a:rPr>
                        <a:t>Εκπτώσεις </a:t>
                      </a:r>
                      <a:r>
                        <a:rPr lang="en-US" sz="1400" kern="1200" dirty="0">
                          <a:solidFill>
                            <a:schemeClr val="dk1"/>
                          </a:solidFill>
                          <a:latin typeface="+mn-lt"/>
                          <a:ea typeface="+mn-ea"/>
                          <a:cs typeface="+mn-cs"/>
                        </a:rPr>
                        <a:t>Promotions</a:t>
                      </a:r>
                      <a:endParaRPr lang="el-GR" sz="1400" kern="1200" dirty="0">
                        <a:solidFill>
                          <a:schemeClr val="dk1"/>
                        </a:solidFill>
                        <a:latin typeface="+mn-lt"/>
                        <a:ea typeface="+mn-ea"/>
                        <a:cs typeface="+mn-cs"/>
                      </a:endParaRPr>
                    </a:p>
                    <a:p>
                      <a:pPr marL="0" lvl="0" algn="l" defTabSz="914400" rtl="0" eaLnBrk="1" latinLnBrk="0" hangingPunct="1"/>
                      <a:r>
                        <a:rPr lang="el-GR" sz="1400" kern="1200" dirty="0">
                          <a:solidFill>
                            <a:schemeClr val="dk1"/>
                          </a:solidFill>
                          <a:latin typeface="+mn-lt"/>
                          <a:ea typeface="+mn-ea"/>
                          <a:cs typeface="+mn-cs"/>
                        </a:rPr>
                        <a:t>Εκπτώσεις Κοινωνικού Οικιακού Τιμολογίου (ΚΟΤ)</a:t>
                      </a:r>
                    </a:p>
                    <a:p>
                      <a:pPr marL="0" lvl="0" algn="l" defTabSz="914400" rtl="0" eaLnBrk="1" latinLnBrk="0" hangingPunct="1"/>
                      <a:r>
                        <a:rPr lang="el-GR" sz="1400" kern="1200" dirty="0">
                          <a:solidFill>
                            <a:schemeClr val="dk1"/>
                          </a:solidFill>
                          <a:latin typeface="+mn-lt"/>
                          <a:ea typeface="+mn-ea"/>
                          <a:cs typeface="+mn-cs"/>
                        </a:rPr>
                        <a:t>Έκπτωση Περιβαλλοντικού Τιμολογίου (ΠΟΤ)</a:t>
                      </a:r>
                    </a:p>
                    <a:p>
                      <a:pPr marL="0" lvl="0" algn="l" defTabSz="914400" rtl="0" eaLnBrk="1" latinLnBrk="0" hangingPunct="1"/>
                      <a:r>
                        <a:rPr lang="el-GR" sz="1400" kern="1200" dirty="0">
                          <a:solidFill>
                            <a:schemeClr val="dk1"/>
                          </a:solidFill>
                          <a:latin typeface="+mn-lt"/>
                          <a:ea typeface="+mn-ea"/>
                          <a:cs typeface="+mn-cs"/>
                        </a:rPr>
                        <a:t>Επιστροφές Εκπτώσεων</a:t>
                      </a:r>
                      <a:r>
                        <a:rPr lang="en-US" sz="1400" kern="1200" dirty="0">
                          <a:solidFill>
                            <a:schemeClr val="dk1"/>
                          </a:solidFill>
                          <a:latin typeface="+mn-lt"/>
                          <a:ea typeface="+mn-ea"/>
                          <a:cs typeface="+mn-cs"/>
                        </a:rPr>
                        <a:t> </a:t>
                      </a:r>
                      <a:r>
                        <a:rPr lang="en-US" sz="1050" kern="1200" dirty="0">
                          <a:solidFill>
                            <a:schemeClr val="dk1"/>
                          </a:solidFill>
                          <a:latin typeface="+mn-lt"/>
                          <a:ea typeface="+mn-ea"/>
                          <a:cs typeface="+mn-cs"/>
                        </a:rPr>
                        <a:t>(</a:t>
                      </a:r>
                      <a:r>
                        <a:rPr lang="el-GR" sz="1050" kern="1200" dirty="0">
                          <a:solidFill>
                            <a:schemeClr val="dk1"/>
                          </a:solidFill>
                          <a:latin typeface="+mn-lt"/>
                          <a:ea typeface="+mn-ea"/>
                          <a:cs typeface="+mn-cs"/>
                        </a:rPr>
                        <a:t>ποινή πρόωρης λύσης σύμβασης)</a:t>
                      </a:r>
                    </a:p>
                    <a:p>
                      <a:pPr marL="0" lvl="0" algn="l" defTabSz="914400" rtl="0" eaLnBrk="1" latinLnBrk="0" hangingPunct="1"/>
                      <a:r>
                        <a:rPr lang="el-GR" sz="1400" kern="1200" dirty="0">
                          <a:solidFill>
                            <a:schemeClr val="dk1"/>
                          </a:solidFill>
                          <a:latin typeface="+mn-lt"/>
                          <a:ea typeface="+mn-ea"/>
                          <a:cs typeface="+mn-cs"/>
                        </a:rPr>
                        <a:t>Έκπτωση Συνέπειας</a:t>
                      </a:r>
                      <a:r>
                        <a:rPr lang="en-US" sz="1400" kern="1200" dirty="0">
                          <a:solidFill>
                            <a:schemeClr val="dk1"/>
                          </a:solidFill>
                          <a:latin typeface="+mn-lt"/>
                          <a:ea typeface="+mn-ea"/>
                          <a:cs typeface="+mn-cs"/>
                        </a:rPr>
                        <a:t> </a:t>
                      </a:r>
                      <a:r>
                        <a:rPr lang="en-US" sz="1050" kern="1200" dirty="0">
                          <a:solidFill>
                            <a:schemeClr val="dk1"/>
                          </a:solidFill>
                          <a:latin typeface="+mn-lt"/>
                          <a:ea typeface="+mn-ea"/>
                          <a:cs typeface="+mn-cs"/>
                        </a:rPr>
                        <a:t>(</a:t>
                      </a:r>
                      <a:r>
                        <a:rPr lang="el-GR" sz="1050" kern="1200" dirty="0">
                          <a:solidFill>
                            <a:schemeClr val="dk1"/>
                          </a:solidFill>
                          <a:latin typeface="+mn-lt"/>
                          <a:ea typeface="+mn-ea"/>
                          <a:cs typeface="+mn-cs"/>
                        </a:rPr>
                        <a:t>Προϋπόθεση παροχής της έκπτωσης αποτελεί η εμπρόθεσμη εξόφληση όλων των λογαριασμών ρεύματος</a:t>
                      </a:r>
                      <a:r>
                        <a:rPr lang="en-US" sz="1050" kern="1200" dirty="0">
                          <a:solidFill>
                            <a:schemeClr val="dk1"/>
                          </a:solidFill>
                          <a:latin typeface="+mn-lt"/>
                          <a:ea typeface="+mn-ea"/>
                          <a:cs typeface="+mn-cs"/>
                        </a:rPr>
                        <a:t> )</a:t>
                      </a:r>
                      <a:endParaRPr lang="el-GR" sz="1400" kern="1200" dirty="0">
                        <a:solidFill>
                          <a:schemeClr val="dk1"/>
                        </a:solidFill>
                        <a:latin typeface="+mn-lt"/>
                        <a:ea typeface="+mn-ea"/>
                        <a:cs typeface="+mn-cs"/>
                      </a:endParaRPr>
                    </a:p>
                    <a:p>
                      <a:pPr marL="0" lvl="0" algn="l" defTabSz="914400" rtl="0" eaLnBrk="1" latinLnBrk="0" hangingPunct="1"/>
                      <a:r>
                        <a:rPr lang="el-GR" sz="1400" kern="1200" dirty="0">
                          <a:solidFill>
                            <a:schemeClr val="dk1"/>
                          </a:solidFill>
                          <a:latin typeface="+mn-lt"/>
                          <a:ea typeface="+mn-ea"/>
                          <a:cs typeface="+mn-cs"/>
                        </a:rPr>
                        <a:t>Χρέωση Οριακής Τιμής Συστήματος (ΟΤΣ) </a:t>
                      </a:r>
                      <a:endParaRPr lang="el-GR" sz="1400" dirty="0"/>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138885718"/>
                  </a:ext>
                </a:extLst>
              </a:tr>
              <a:tr h="359449">
                <a:tc>
                  <a:txBody>
                    <a:bodyPr/>
                    <a:lstStyle/>
                    <a:p>
                      <a:pPr algn="ctr"/>
                      <a:r>
                        <a:rPr lang="en-US" sz="1200" dirty="0"/>
                        <a:t>B</a:t>
                      </a:r>
                      <a:endParaRPr lang="el-GR" sz="1200" b="0" dirty="0"/>
                    </a:p>
                  </a:txBody>
                  <a:tcPr marL="36000" marR="36000" marT="0" marB="0" anchor="ctr">
                    <a:solidFill>
                      <a:schemeClr val="bg2"/>
                    </a:solidFill>
                  </a:tcPr>
                </a:tc>
                <a:tc>
                  <a:txBody>
                    <a:bodyPr/>
                    <a:lstStyle/>
                    <a:p>
                      <a:r>
                        <a:rPr lang="el-GR" sz="1400" b="1" dirty="0"/>
                        <a:t>ΔΙΚΤΥΟ ΜΕΤΑΦΟΡΑΣ</a:t>
                      </a:r>
                      <a:endParaRPr lang="el-GR" sz="1200" b="0" dirty="0"/>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290705601"/>
                  </a:ext>
                </a:extLst>
              </a:tr>
              <a:tr h="332028">
                <a:tc>
                  <a:txBody>
                    <a:bodyPr/>
                    <a:lstStyle/>
                    <a:p>
                      <a:pPr lvl="1" algn="ctr"/>
                      <a:endParaRPr lang="el-GR" sz="1400" dirty="0"/>
                    </a:p>
                  </a:txBody>
                  <a:tcPr marL="36000" marR="36000" marT="0" marB="0" anchor="ctr">
                    <a:noFill/>
                  </a:tcPr>
                </a:tc>
                <a:tc>
                  <a:txBody>
                    <a:bodyPr/>
                    <a:lstStyle/>
                    <a:p>
                      <a:pPr marL="0" lvl="0" algn="l" defTabSz="914400" rtl="0" eaLnBrk="1" latinLnBrk="0" hangingPunct="1"/>
                      <a:r>
                        <a:rPr lang="el-GR" sz="1400" b="1" kern="1200" dirty="0">
                          <a:solidFill>
                            <a:schemeClr val="dk1"/>
                          </a:solidFill>
                          <a:latin typeface="+mn-lt"/>
                          <a:ea typeface="+mn-ea"/>
                          <a:cs typeface="+mn-cs"/>
                        </a:rPr>
                        <a:t>Πάγιο</a:t>
                      </a:r>
                      <a:r>
                        <a:rPr lang="en-US" sz="1400" kern="1200" dirty="0">
                          <a:solidFill>
                            <a:schemeClr val="dk1"/>
                          </a:solidFill>
                          <a:latin typeface="+mn-lt"/>
                          <a:ea typeface="+mn-ea"/>
                          <a:cs typeface="+mn-cs"/>
                        </a:rPr>
                        <a:t> </a:t>
                      </a:r>
                      <a:r>
                        <a:rPr lang="el-GR" sz="1400" kern="1200" dirty="0">
                          <a:solidFill>
                            <a:schemeClr val="dk1"/>
                          </a:solidFill>
                          <a:latin typeface="+mn-lt"/>
                          <a:ea typeface="+mn-ea"/>
                          <a:cs typeface="+mn-cs"/>
                        </a:rPr>
                        <a:t>[</a:t>
                      </a:r>
                      <a:r>
                        <a:rPr lang="el-GR" sz="1400" kern="1200" dirty="0" err="1">
                          <a:solidFill>
                            <a:schemeClr val="dk1"/>
                          </a:solidFill>
                          <a:latin typeface="+mn-lt"/>
                          <a:ea typeface="+mn-ea"/>
                          <a:cs typeface="+mn-cs"/>
                        </a:rPr>
                        <a:t>kVA</a:t>
                      </a:r>
                      <a:r>
                        <a:rPr lang="el-GR" sz="1400" kern="1200" dirty="0">
                          <a:solidFill>
                            <a:schemeClr val="dk1"/>
                          </a:solidFill>
                          <a:latin typeface="+mn-lt"/>
                          <a:ea typeface="+mn-ea"/>
                          <a:cs typeface="+mn-cs"/>
                        </a:rPr>
                        <a:t> x Ημέρες /365 x </a:t>
                      </a:r>
                      <a:r>
                        <a:rPr lang="el-GR" sz="1400" kern="1200" dirty="0" err="1">
                          <a:solidFill>
                            <a:schemeClr val="dk1"/>
                          </a:solidFill>
                          <a:latin typeface="+mn-lt"/>
                          <a:ea typeface="+mn-ea"/>
                          <a:cs typeface="+mn-cs"/>
                        </a:rPr>
                        <a:t>Μοναδιαία</a:t>
                      </a:r>
                      <a:r>
                        <a:rPr lang="el-GR" sz="1400" kern="1200" dirty="0">
                          <a:solidFill>
                            <a:schemeClr val="dk1"/>
                          </a:solidFill>
                          <a:latin typeface="+mn-lt"/>
                          <a:ea typeface="+mn-ea"/>
                          <a:cs typeface="+mn-cs"/>
                        </a:rPr>
                        <a:t> Πάγια Χρέωση (€</a:t>
                      </a:r>
                      <a:r>
                        <a:rPr lang="el-GR" sz="1400" kern="1200" dirty="0" err="1">
                          <a:solidFill>
                            <a:schemeClr val="dk1"/>
                          </a:solidFill>
                          <a:latin typeface="+mn-lt"/>
                          <a:ea typeface="+mn-ea"/>
                          <a:cs typeface="+mn-cs"/>
                        </a:rPr>
                        <a:t>kVA&amp;έτος</a:t>
                      </a:r>
                      <a:r>
                        <a:rPr lang="el-GR" sz="1400" kern="1200" dirty="0">
                          <a:solidFill>
                            <a:schemeClr val="dk1"/>
                          </a:solidFill>
                          <a:latin typeface="+mn-lt"/>
                          <a:ea typeface="+mn-ea"/>
                          <a:cs typeface="+mn-cs"/>
                        </a:rPr>
                        <a:t>)] </a:t>
                      </a: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1497104289"/>
                  </a:ext>
                </a:extLst>
              </a:tr>
              <a:tr h="359449">
                <a:tc>
                  <a:txBody>
                    <a:bodyPr/>
                    <a:lstStyle/>
                    <a:p>
                      <a:pPr lvl="1" algn="ctr"/>
                      <a:endParaRPr lang="el-GR" sz="1400" dirty="0"/>
                    </a:p>
                  </a:txBody>
                  <a:tcPr marL="36000" marR="36000" marT="0" marB="0" anchor="ctr">
                    <a:lnB>
                      <a:noFill/>
                    </a:lnB>
                    <a:noFill/>
                  </a:tcPr>
                </a:tc>
                <a:tc>
                  <a:txBody>
                    <a:bodyPr/>
                    <a:lstStyle/>
                    <a:p>
                      <a:pPr marL="0" lvl="0" algn="l" defTabSz="914400" rtl="0" eaLnBrk="1" latinLnBrk="0" hangingPunct="1"/>
                      <a:r>
                        <a:rPr lang="el-GR" sz="1400" b="1" kern="1200" dirty="0">
                          <a:solidFill>
                            <a:schemeClr val="dk1"/>
                          </a:solidFill>
                          <a:latin typeface="+mn-lt"/>
                          <a:ea typeface="+mn-ea"/>
                          <a:cs typeface="+mn-cs"/>
                        </a:rPr>
                        <a:t>Χρέωση Κατανάλωσης </a:t>
                      </a:r>
                      <a:r>
                        <a:rPr lang="el-GR" sz="1400" kern="1200" dirty="0">
                          <a:solidFill>
                            <a:schemeClr val="dk1"/>
                          </a:solidFill>
                          <a:latin typeface="+mn-lt"/>
                          <a:ea typeface="+mn-ea"/>
                          <a:cs typeface="+mn-cs"/>
                        </a:rPr>
                        <a:t>[Κατανάλωση (</a:t>
                      </a:r>
                      <a:r>
                        <a:rPr lang="en-US" sz="1400" kern="1200" dirty="0">
                          <a:solidFill>
                            <a:schemeClr val="dk1"/>
                          </a:solidFill>
                          <a:latin typeface="+mn-lt"/>
                          <a:ea typeface="+mn-ea"/>
                          <a:cs typeface="+mn-cs"/>
                        </a:rPr>
                        <a:t>kWh</a:t>
                      </a:r>
                      <a:r>
                        <a:rPr lang="el-GR" sz="1400" kern="1200" dirty="0">
                          <a:solidFill>
                            <a:schemeClr val="dk1"/>
                          </a:solidFill>
                          <a:latin typeface="+mn-lt"/>
                          <a:ea typeface="+mn-ea"/>
                          <a:cs typeface="+mn-cs"/>
                        </a:rPr>
                        <a:t>) </a:t>
                      </a:r>
                      <a:r>
                        <a:rPr lang="en-US" sz="1400" kern="1200" dirty="0">
                          <a:solidFill>
                            <a:schemeClr val="dk1"/>
                          </a:solidFill>
                          <a:latin typeface="+mn-lt"/>
                          <a:ea typeface="+mn-ea"/>
                          <a:cs typeface="+mn-cs"/>
                        </a:rPr>
                        <a:t>x </a:t>
                      </a:r>
                      <a:r>
                        <a:rPr lang="el-GR" sz="1400" kern="1200" dirty="0" err="1">
                          <a:solidFill>
                            <a:schemeClr val="dk1"/>
                          </a:solidFill>
                          <a:latin typeface="+mn-lt"/>
                          <a:ea typeface="+mn-ea"/>
                          <a:cs typeface="+mn-cs"/>
                        </a:rPr>
                        <a:t>Μοναδιαία</a:t>
                      </a:r>
                      <a:r>
                        <a:rPr lang="el-GR" sz="1400" kern="1200" dirty="0">
                          <a:solidFill>
                            <a:schemeClr val="dk1"/>
                          </a:solidFill>
                          <a:latin typeface="+mn-lt"/>
                          <a:ea typeface="+mn-ea"/>
                          <a:cs typeface="+mn-cs"/>
                        </a:rPr>
                        <a:t> Μεταβλητή Χρέωση </a:t>
                      </a:r>
                      <a:r>
                        <a:rPr lang="en-US" sz="1400" kern="1200" dirty="0">
                          <a:solidFill>
                            <a:schemeClr val="dk1"/>
                          </a:solidFill>
                          <a:latin typeface="+mn-lt"/>
                          <a:ea typeface="+mn-ea"/>
                          <a:cs typeface="+mn-cs"/>
                        </a:rPr>
                        <a:t>(€/ kWh)</a:t>
                      </a:r>
                      <a:r>
                        <a:rPr lang="el-GR" sz="1400" kern="1200" dirty="0">
                          <a:solidFill>
                            <a:schemeClr val="dk1"/>
                          </a:solidFill>
                          <a:latin typeface="+mn-lt"/>
                          <a:ea typeface="+mn-ea"/>
                          <a:cs typeface="+mn-cs"/>
                        </a:rPr>
                        <a:t>] </a:t>
                      </a:r>
                    </a:p>
                  </a:txBody>
                  <a:tcPr marL="36000" marR="36000" marT="0" marB="0" anchor="ctr">
                    <a:lnB>
                      <a:noFill/>
                    </a:lnB>
                    <a:noFill/>
                  </a:tcPr>
                </a:tc>
                <a:tc>
                  <a:txBody>
                    <a:bodyPr/>
                    <a:lstStyle/>
                    <a:p>
                      <a:endParaRPr lang="el-GR" sz="1400" dirty="0"/>
                    </a:p>
                  </a:txBody>
                  <a:tcPr marL="36000" marR="36000" marT="0" marB="0" anchor="ctr">
                    <a:lnB>
                      <a:noFill/>
                    </a:lnB>
                    <a:noFill/>
                  </a:tcPr>
                </a:tc>
                <a:extLst>
                  <a:ext uri="{0D108BD9-81ED-4DB2-BD59-A6C34878D82A}">
                    <a16:rowId xmlns:a16="http://schemas.microsoft.com/office/drawing/2014/main" val="2706857911"/>
                  </a:ext>
                </a:extLst>
              </a:tr>
              <a:tr h="359449">
                <a:tc>
                  <a:txBody>
                    <a:bodyPr/>
                    <a:lstStyle/>
                    <a:p>
                      <a:pPr algn="ctr"/>
                      <a:r>
                        <a:rPr lang="el-GR" sz="1400" b="0" dirty="0"/>
                        <a:t>Γ</a:t>
                      </a:r>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r>
                        <a:rPr lang="el-GR" sz="1400" b="1" dirty="0"/>
                        <a:t>ΔΙΚΤΥΟ ΔΙΑΝΟΜΗΣ</a:t>
                      </a:r>
                      <a:endParaRPr lang="el-GR" sz="1200" b="0" dirty="0"/>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endParaRPr lang="el-GR" sz="1400" dirty="0"/>
                    </a:p>
                  </a:txBody>
                  <a:tcPr marL="36000" marR="36000" marT="0" marB="0" anchor="ctr">
                    <a:lnL>
                      <a:noFill/>
                    </a:lnL>
                    <a:lnR>
                      <a:noFill/>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45475359"/>
                  </a:ext>
                </a:extLst>
              </a:tr>
              <a:tr h="359449">
                <a:tc>
                  <a:txBody>
                    <a:bodyPr/>
                    <a:lstStyle/>
                    <a:p>
                      <a:pPr lvl="1" algn="ctr"/>
                      <a:endParaRPr lang="el-GR" sz="1400" dirty="0"/>
                    </a:p>
                  </a:txBody>
                  <a:tcPr marL="36000" marR="36000" marT="0" marB="0" anchor="ctr">
                    <a:lnT>
                      <a:noFill/>
                    </a:lnT>
                    <a:noFill/>
                  </a:tcPr>
                </a:tc>
                <a:tc>
                  <a:txBody>
                    <a:bodyPr/>
                    <a:lstStyle/>
                    <a:p>
                      <a:pPr marL="0" lvl="0" algn="l" defTabSz="914400" rtl="0" eaLnBrk="1" latinLnBrk="0" hangingPunct="1"/>
                      <a:r>
                        <a:rPr lang="el-GR" sz="1400" b="1" kern="1200" dirty="0">
                          <a:solidFill>
                            <a:schemeClr val="dk1"/>
                          </a:solidFill>
                          <a:latin typeface="+mn-lt"/>
                          <a:ea typeface="+mn-ea"/>
                          <a:cs typeface="+mn-cs"/>
                        </a:rPr>
                        <a:t>Πάγιο</a:t>
                      </a:r>
                      <a:r>
                        <a:rPr lang="el-GR" sz="1400" kern="1200" dirty="0">
                          <a:solidFill>
                            <a:schemeClr val="dk1"/>
                          </a:solidFill>
                          <a:latin typeface="+mn-lt"/>
                          <a:ea typeface="+mn-ea"/>
                          <a:cs typeface="+mn-cs"/>
                        </a:rPr>
                        <a:t> [</a:t>
                      </a:r>
                      <a:r>
                        <a:rPr lang="el-GR" sz="1400" kern="1200" dirty="0" err="1">
                          <a:solidFill>
                            <a:schemeClr val="dk1"/>
                          </a:solidFill>
                          <a:latin typeface="+mn-lt"/>
                          <a:ea typeface="+mn-ea"/>
                          <a:cs typeface="+mn-cs"/>
                        </a:rPr>
                        <a:t>kVA</a:t>
                      </a:r>
                      <a:r>
                        <a:rPr lang="el-GR" sz="1400" kern="1200" dirty="0">
                          <a:solidFill>
                            <a:schemeClr val="dk1"/>
                          </a:solidFill>
                          <a:latin typeface="+mn-lt"/>
                          <a:ea typeface="+mn-ea"/>
                          <a:cs typeface="+mn-cs"/>
                        </a:rPr>
                        <a:t> x Ημέρες /365 x </a:t>
                      </a:r>
                      <a:r>
                        <a:rPr lang="el-GR" sz="1400" kern="1200" dirty="0" err="1">
                          <a:solidFill>
                            <a:schemeClr val="dk1"/>
                          </a:solidFill>
                          <a:latin typeface="+mn-lt"/>
                          <a:ea typeface="+mn-ea"/>
                          <a:cs typeface="+mn-cs"/>
                        </a:rPr>
                        <a:t>Μοναδιαία</a:t>
                      </a:r>
                      <a:r>
                        <a:rPr lang="el-GR" sz="1400" kern="1200" dirty="0">
                          <a:solidFill>
                            <a:schemeClr val="dk1"/>
                          </a:solidFill>
                          <a:latin typeface="+mn-lt"/>
                          <a:ea typeface="+mn-ea"/>
                          <a:cs typeface="+mn-cs"/>
                        </a:rPr>
                        <a:t> Πάγια Χρέωση (€</a:t>
                      </a:r>
                      <a:r>
                        <a:rPr lang="el-GR" sz="1400" kern="1200" dirty="0" err="1">
                          <a:solidFill>
                            <a:schemeClr val="dk1"/>
                          </a:solidFill>
                          <a:latin typeface="+mn-lt"/>
                          <a:ea typeface="+mn-ea"/>
                          <a:cs typeface="+mn-cs"/>
                        </a:rPr>
                        <a:t>kVA&amp;έτος</a:t>
                      </a:r>
                      <a:r>
                        <a:rPr lang="el-GR" sz="1400" kern="1200" dirty="0">
                          <a:solidFill>
                            <a:schemeClr val="dk1"/>
                          </a:solidFill>
                          <a:latin typeface="+mn-lt"/>
                          <a:ea typeface="+mn-ea"/>
                          <a:cs typeface="+mn-cs"/>
                        </a:rPr>
                        <a:t>)] </a:t>
                      </a:r>
                    </a:p>
                  </a:txBody>
                  <a:tcPr marL="36000" marR="36000" marT="0" marB="0" anchor="ctr">
                    <a:lnT>
                      <a:noFill/>
                    </a:lnT>
                    <a:noFill/>
                  </a:tcPr>
                </a:tc>
                <a:tc>
                  <a:txBody>
                    <a:bodyPr/>
                    <a:lstStyle/>
                    <a:p>
                      <a:endParaRPr lang="el-GR" sz="1400" dirty="0"/>
                    </a:p>
                  </a:txBody>
                  <a:tcPr marL="36000" marR="36000" marT="0" marB="0" anchor="ctr">
                    <a:lnT>
                      <a:noFill/>
                    </a:lnT>
                    <a:noFill/>
                  </a:tcPr>
                </a:tc>
                <a:extLst>
                  <a:ext uri="{0D108BD9-81ED-4DB2-BD59-A6C34878D82A}">
                    <a16:rowId xmlns:a16="http://schemas.microsoft.com/office/drawing/2014/main" val="1461444379"/>
                  </a:ext>
                </a:extLst>
              </a:tr>
              <a:tr h="398289">
                <a:tc>
                  <a:txBody>
                    <a:bodyPr/>
                    <a:lstStyle/>
                    <a:p>
                      <a:pPr lvl="1" algn="ctr"/>
                      <a:endParaRPr lang="el-GR" sz="1400" dirty="0"/>
                    </a:p>
                  </a:txBody>
                  <a:tcPr marL="36000" marR="36000" marT="0" marB="0" anchor="ctr">
                    <a:noFill/>
                  </a:tcPr>
                </a:tc>
                <a:tc>
                  <a:txBody>
                    <a:bodyPr/>
                    <a:lstStyle/>
                    <a:p>
                      <a:pPr marL="0" lvl="0" algn="l" defTabSz="914400" rtl="0" eaLnBrk="1" latinLnBrk="0" hangingPunct="1"/>
                      <a:r>
                        <a:rPr lang="el-GR" sz="1400" b="1" kern="1200" dirty="0">
                          <a:solidFill>
                            <a:schemeClr val="dk1"/>
                          </a:solidFill>
                          <a:latin typeface="+mn-lt"/>
                          <a:ea typeface="+mn-ea"/>
                          <a:cs typeface="+mn-cs"/>
                        </a:rPr>
                        <a:t>Χρέωση Κατανάλωσης </a:t>
                      </a:r>
                      <a:r>
                        <a:rPr lang="el-GR" sz="1400" kern="1200" dirty="0">
                          <a:solidFill>
                            <a:schemeClr val="dk1"/>
                          </a:solidFill>
                          <a:latin typeface="+mn-lt"/>
                          <a:ea typeface="+mn-ea"/>
                          <a:cs typeface="+mn-cs"/>
                        </a:rPr>
                        <a:t>[Κατανάλωση (</a:t>
                      </a:r>
                      <a:r>
                        <a:rPr lang="en-US" sz="1400" kern="1200" dirty="0">
                          <a:solidFill>
                            <a:schemeClr val="dk1"/>
                          </a:solidFill>
                          <a:latin typeface="+mn-lt"/>
                          <a:ea typeface="+mn-ea"/>
                          <a:cs typeface="+mn-cs"/>
                        </a:rPr>
                        <a:t>kWh</a:t>
                      </a:r>
                      <a:r>
                        <a:rPr lang="el-GR" sz="1400" kern="1200" dirty="0">
                          <a:solidFill>
                            <a:schemeClr val="dk1"/>
                          </a:solidFill>
                          <a:latin typeface="+mn-lt"/>
                          <a:ea typeface="+mn-ea"/>
                          <a:cs typeface="+mn-cs"/>
                        </a:rPr>
                        <a:t>) /</a:t>
                      </a:r>
                      <a:r>
                        <a:rPr lang="el-GR" sz="1400" kern="1200" dirty="0" err="1">
                          <a:solidFill>
                            <a:schemeClr val="dk1"/>
                          </a:solidFill>
                          <a:latin typeface="+mn-lt"/>
                          <a:ea typeface="+mn-ea"/>
                          <a:cs typeface="+mn-cs"/>
                        </a:rPr>
                        <a:t>συνφ</a:t>
                      </a:r>
                      <a:r>
                        <a:rPr lang="el-GR" sz="1400" kern="1200" dirty="0">
                          <a:solidFill>
                            <a:schemeClr val="dk1"/>
                          </a:solidFill>
                          <a:latin typeface="+mn-lt"/>
                          <a:ea typeface="+mn-ea"/>
                          <a:cs typeface="+mn-cs"/>
                        </a:rPr>
                        <a:t> </a:t>
                      </a:r>
                      <a:r>
                        <a:rPr lang="en-US" sz="1400" kern="1200" dirty="0">
                          <a:solidFill>
                            <a:schemeClr val="dk1"/>
                          </a:solidFill>
                          <a:latin typeface="+mn-lt"/>
                          <a:ea typeface="+mn-ea"/>
                          <a:cs typeface="+mn-cs"/>
                        </a:rPr>
                        <a:t>x </a:t>
                      </a:r>
                      <a:r>
                        <a:rPr lang="el-GR" sz="1400" kern="1200" dirty="0" err="1">
                          <a:solidFill>
                            <a:schemeClr val="dk1"/>
                          </a:solidFill>
                          <a:latin typeface="+mn-lt"/>
                          <a:ea typeface="+mn-ea"/>
                          <a:cs typeface="+mn-cs"/>
                        </a:rPr>
                        <a:t>Μοναδιαία</a:t>
                      </a:r>
                      <a:r>
                        <a:rPr lang="el-GR" sz="1400" kern="1200" dirty="0">
                          <a:solidFill>
                            <a:schemeClr val="dk1"/>
                          </a:solidFill>
                          <a:latin typeface="+mn-lt"/>
                          <a:ea typeface="+mn-ea"/>
                          <a:cs typeface="+mn-cs"/>
                        </a:rPr>
                        <a:t> Μεταβλητή Χρέωση </a:t>
                      </a:r>
                      <a:r>
                        <a:rPr lang="en-US" sz="1400" kern="1200" dirty="0">
                          <a:solidFill>
                            <a:schemeClr val="dk1"/>
                          </a:solidFill>
                          <a:latin typeface="+mn-lt"/>
                          <a:ea typeface="+mn-ea"/>
                          <a:cs typeface="+mn-cs"/>
                        </a:rPr>
                        <a:t>(€/ kWh</a:t>
                      </a:r>
                      <a:r>
                        <a:rPr lang="el-GR" sz="1400" kern="1200" dirty="0">
                          <a:solidFill>
                            <a:schemeClr val="dk1"/>
                          </a:solidFill>
                          <a:latin typeface="+mn-lt"/>
                          <a:ea typeface="+mn-ea"/>
                          <a:cs typeface="+mn-cs"/>
                        </a:rPr>
                        <a:t>)</a:t>
                      </a: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4237815706"/>
                  </a:ext>
                </a:extLst>
              </a:tr>
              <a:tr h="415608">
                <a:tc>
                  <a:txBody>
                    <a:bodyPr/>
                    <a:lstStyle/>
                    <a:p>
                      <a:pPr lvl="1" algn="ct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mn-lt"/>
                          <a:ea typeface="+mn-ea"/>
                          <a:cs typeface="+mn-cs"/>
                        </a:rPr>
                        <a:t>Υπηρεσίες ΔΔ </a:t>
                      </a:r>
                      <a:r>
                        <a:rPr lang="el-GR" sz="1400" kern="1200" dirty="0">
                          <a:solidFill>
                            <a:schemeClr val="dk1"/>
                          </a:solidFill>
                          <a:latin typeface="+mn-lt"/>
                          <a:ea typeface="+mn-ea"/>
                          <a:cs typeface="+mn-cs"/>
                        </a:rPr>
                        <a:t>- Χρέωση Διακοπής, Επανασύνδεσης…</a:t>
                      </a:r>
                    </a:p>
                    <a:p>
                      <a:pPr marL="0" lvl="0" algn="l" defTabSz="914400" rtl="0" eaLnBrk="1" latinLnBrk="0" hangingPunct="1"/>
                      <a:endParaRPr lang="el-GR" sz="1400" kern="1200" dirty="0">
                        <a:solidFill>
                          <a:schemeClr val="dk1"/>
                        </a:solidFill>
                        <a:latin typeface="+mn-lt"/>
                        <a:ea typeface="+mn-ea"/>
                        <a:cs typeface="+mn-cs"/>
                      </a:endParaRP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744881614"/>
                  </a:ext>
                </a:extLst>
              </a:tr>
            </a:tbl>
          </a:graphicData>
        </a:graphic>
      </p:graphicFrame>
      <p:pic>
        <p:nvPicPr>
          <p:cNvPr id="7" name="Picture 6">
            <a:extLst>
              <a:ext uri="{FF2B5EF4-FFF2-40B4-BE49-F238E27FC236}">
                <a16:creationId xmlns:a16="http://schemas.microsoft.com/office/drawing/2014/main" id="{44287523-8D1B-4F39-8ADF-1B7B7D42AA1C}"/>
              </a:ext>
            </a:extLst>
          </p:cNvPr>
          <p:cNvPicPr>
            <a:picLocks noChangeAspect="1"/>
          </p:cNvPicPr>
          <p:nvPr/>
        </p:nvPicPr>
        <p:blipFill rotWithShape="1">
          <a:blip r:embed="rId2">
            <a:extLst>
              <a:ext uri="{28A0092B-C50C-407E-A947-70E740481C1C}">
                <a14:useLocalDpi xmlns:a14="http://schemas.microsoft.com/office/drawing/2010/main" val="0"/>
              </a:ext>
            </a:extLst>
          </a:blip>
          <a:srcRect t="11570" b="25904"/>
          <a:stretch/>
        </p:blipFill>
        <p:spPr>
          <a:xfrm>
            <a:off x="9127222" y="2089917"/>
            <a:ext cx="2097248" cy="1081122"/>
          </a:xfrm>
          <a:prstGeom prst="rect">
            <a:avLst/>
          </a:prstGeom>
        </p:spPr>
      </p:pic>
      <p:pic>
        <p:nvPicPr>
          <p:cNvPr id="8" name="Picture 7">
            <a:extLst>
              <a:ext uri="{FF2B5EF4-FFF2-40B4-BE49-F238E27FC236}">
                <a16:creationId xmlns:a16="http://schemas.microsoft.com/office/drawing/2014/main" id="{0AE80A20-3471-4869-B1D2-C23D27B17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759" y="5436067"/>
            <a:ext cx="1115762" cy="511310"/>
          </a:xfrm>
          <a:prstGeom prst="rect">
            <a:avLst/>
          </a:prstGeom>
        </p:spPr>
      </p:pic>
      <p:pic>
        <p:nvPicPr>
          <p:cNvPr id="9" name="Picture 8">
            <a:extLst>
              <a:ext uri="{FF2B5EF4-FFF2-40B4-BE49-F238E27FC236}">
                <a16:creationId xmlns:a16="http://schemas.microsoft.com/office/drawing/2014/main" id="{F9D2CAFA-19A3-42F3-9856-C66B9C5651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11" t="13316" r="30989" b="22126"/>
          <a:stretch/>
        </p:blipFill>
        <p:spPr>
          <a:xfrm>
            <a:off x="9973662" y="4160877"/>
            <a:ext cx="615956" cy="590291"/>
          </a:xfrm>
          <a:prstGeom prst="rect">
            <a:avLst/>
          </a:prstGeom>
        </p:spPr>
      </p:pic>
      <p:sp>
        <p:nvSpPr>
          <p:cNvPr id="10" name="Slide Number Placeholder 5">
            <a:extLst>
              <a:ext uri="{FF2B5EF4-FFF2-40B4-BE49-F238E27FC236}">
                <a16:creationId xmlns:a16="http://schemas.microsoft.com/office/drawing/2014/main" id="{7A5E72E4-4D6F-4515-8B5F-1CED2AB2194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337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Τι Περιλαμβάνουν οι Λογαριασμοί Ηλεκτρικής Ενέργειας</a:t>
            </a:r>
            <a:endParaRPr lang="en-US" sz="3000" dirty="0">
              <a:latin typeface="Trebuchet MS" panose="020B0603020202020204" pitchFamily="34" charset="0"/>
            </a:endParaRPr>
          </a:p>
        </p:txBody>
      </p:sp>
      <p:graphicFrame>
        <p:nvGraphicFramePr>
          <p:cNvPr id="31" name="Table 30">
            <a:extLst>
              <a:ext uri="{FF2B5EF4-FFF2-40B4-BE49-F238E27FC236}">
                <a16:creationId xmlns:a16="http://schemas.microsoft.com/office/drawing/2014/main" id="{3BDF1164-E38F-4E8E-89E8-3707FA87FDF2}"/>
              </a:ext>
            </a:extLst>
          </p:cNvPr>
          <p:cNvGraphicFramePr>
            <a:graphicFrameLocks noGrp="1"/>
          </p:cNvGraphicFramePr>
          <p:nvPr>
            <p:extLst>
              <p:ext uri="{D42A27DB-BD31-4B8C-83A1-F6EECF244321}">
                <p14:modId xmlns:p14="http://schemas.microsoft.com/office/powerpoint/2010/main" val="3004691947"/>
              </p:ext>
            </p:extLst>
          </p:nvPr>
        </p:nvGraphicFramePr>
        <p:xfrm>
          <a:off x="552009" y="1133027"/>
          <a:ext cx="11100299" cy="5033355"/>
        </p:xfrm>
        <a:graphic>
          <a:graphicData uri="http://schemas.openxmlformats.org/drawingml/2006/table">
            <a:tbl>
              <a:tblPr firstRow="1" bandRow="1">
                <a:tableStyleId>{74C1A8A3-306A-4EB7-A6B1-4F7E0EB9C5D6}</a:tableStyleId>
              </a:tblPr>
              <a:tblGrid>
                <a:gridCol w="782600">
                  <a:extLst>
                    <a:ext uri="{9D8B030D-6E8A-4147-A177-3AD203B41FA5}">
                      <a16:colId xmlns:a16="http://schemas.microsoft.com/office/drawing/2014/main" val="3447737029"/>
                    </a:ext>
                  </a:extLst>
                </a:gridCol>
                <a:gridCol w="8441763">
                  <a:extLst>
                    <a:ext uri="{9D8B030D-6E8A-4147-A177-3AD203B41FA5}">
                      <a16:colId xmlns:a16="http://schemas.microsoft.com/office/drawing/2014/main" val="3883294386"/>
                    </a:ext>
                  </a:extLst>
                </a:gridCol>
                <a:gridCol w="1875936">
                  <a:extLst>
                    <a:ext uri="{9D8B030D-6E8A-4147-A177-3AD203B41FA5}">
                      <a16:colId xmlns:a16="http://schemas.microsoft.com/office/drawing/2014/main" val="3541105678"/>
                    </a:ext>
                  </a:extLst>
                </a:gridCol>
              </a:tblGrid>
              <a:tr h="483659">
                <a:tc>
                  <a:txBody>
                    <a:bodyPr/>
                    <a:lstStyle/>
                    <a:p>
                      <a:pPr algn="ctr"/>
                      <a:r>
                        <a:rPr lang="el-GR" sz="1100" b="1" dirty="0"/>
                        <a:t>α/α</a:t>
                      </a:r>
                    </a:p>
                  </a:txBody>
                  <a:tcPr marL="36000" marR="36000" marT="0" marB="0" anchor="ctr">
                    <a:solidFill>
                      <a:schemeClr val="tx1">
                        <a:lumMod val="50000"/>
                        <a:lumOff val="50000"/>
                      </a:schemeClr>
                    </a:solidFill>
                  </a:tcPr>
                </a:tc>
                <a:tc>
                  <a:txBody>
                    <a:bodyPr/>
                    <a:lstStyle/>
                    <a:p>
                      <a:r>
                        <a:rPr lang="el-GR" sz="1100" b="1" dirty="0"/>
                        <a:t>Περιγραφή</a:t>
                      </a:r>
                    </a:p>
                  </a:txBody>
                  <a:tcPr marL="36000" marR="36000" marT="0" marB="0" anchor="ct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dirty="0"/>
                        <a:t>Αφορά:</a:t>
                      </a:r>
                    </a:p>
                  </a:txBody>
                  <a:tcPr marL="36000" marR="36000" marT="0" marB="0" anchor="ctr">
                    <a:solidFill>
                      <a:schemeClr val="tx1">
                        <a:lumMod val="50000"/>
                        <a:lumOff val="50000"/>
                      </a:schemeClr>
                    </a:solidFill>
                  </a:tcPr>
                </a:tc>
                <a:extLst>
                  <a:ext uri="{0D108BD9-81ED-4DB2-BD59-A6C34878D82A}">
                    <a16:rowId xmlns:a16="http://schemas.microsoft.com/office/drawing/2014/main" val="3613338001"/>
                  </a:ext>
                </a:extLst>
              </a:tr>
              <a:tr h="241240">
                <a:tc>
                  <a:txBody>
                    <a:bodyPr/>
                    <a:lstStyle/>
                    <a:p>
                      <a:pPr algn="ctr"/>
                      <a:r>
                        <a:rPr lang="el-GR" sz="1400" dirty="0"/>
                        <a:t>Δ</a:t>
                      </a:r>
                    </a:p>
                  </a:txBody>
                  <a:tcPr marL="36000" marR="36000" marT="0" marB="0" anchor="ctr">
                    <a:solidFill>
                      <a:schemeClr val="bg2"/>
                    </a:solidFill>
                  </a:tcPr>
                </a:tc>
                <a:tc>
                  <a:txBody>
                    <a:bodyPr/>
                    <a:lstStyle/>
                    <a:p>
                      <a:r>
                        <a:rPr lang="el-GR" sz="1400" b="1" dirty="0"/>
                        <a:t>Υπηρεσίες Κοινής Ωφέλειας (ΥΚΩ)</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607872284"/>
                  </a:ext>
                </a:extLst>
              </a:tr>
              <a:tr h="2415418">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dk1"/>
                          </a:solidFill>
                          <a:latin typeface="+mn-lt"/>
                          <a:ea typeface="+mn-ea"/>
                          <a:cs typeface="+mn-cs"/>
                        </a:rPr>
                        <a:t>Ως ΥΚΩ έχουν χαρακτηρισθεί, σύμφωνα με απόφαση του Υπουργού Ανάπτυξης (ΦΕΚ Β’ 1040/07κσι ΦΕΚ Β' 1614/10), οι υπηρεσίες: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dk1"/>
                          </a:solidFill>
                          <a:latin typeface="+mn-lt"/>
                          <a:ea typeface="+mn-ea"/>
                          <a:cs typeface="+mn-cs"/>
                        </a:rPr>
                        <a:t>α) παροχή ηλεκτρικής ενέργειας στους καταναλωτές των μη διασυνδεδεμένων νησιών, με τιμολογήσεις ίδιες ανά κατηγορία καταναλωτών με αυτές της ηπειρωτικής χώρας,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dk1"/>
                          </a:solidFill>
                          <a:latin typeface="+mn-lt"/>
                          <a:ea typeface="+mn-ea"/>
                          <a:cs typeface="+mn-cs"/>
                        </a:rPr>
                        <a:t>β) παροχή ηλεκτρικής ενέργειας με ειδικό τιμολόγιο στους πολύτεκνους καταναλωτές, όπως αυτοί προσδιορίζονται βάσει της κείμενης νομοθεσίας,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dk1"/>
                          </a:solidFill>
                          <a:latin typeface="+mn-lt"/>
                          <a:ea typeface="+mn-ea"/>
                          <a:cs typeface="+mn-cs"/>
                        </a:rPr>
                        <a:t>γ) παροχή ηλεκτρικής ενέργειας με ειδικό "Κοινωνικό Οικιακό Τιμολόγιο" (Κ.Ο.Τ.) σε ευπαθείς καταναλωτές, όπως αυτοί προσδιορίζονται βάσει σχετικής Υπουργικής Απόφασης και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dk1"/>
                          </a:solidFill>
                          <a:latin typeface="+mn-lt"/>
                          <a:ea typeface="+mn-ea"/>
                          <a:cs typeface="+mn-cs"/>
                        </a:rPr>
                        <a:t>δ) η προμήθεια ηλεκτρικής ενέργειας με ειδικό «Τιμολόγιο Υπηρεσιών Αλληλεγγύης» (Τ.Υ.Α.) σε νομικά πρόσωπα δημοσίου δικαίου </a:t>
                      </a:r>
                      <a:r>
                        <a:rPr lang="el-GR" sz="1200" kern="1200" dirty="0" err="1">
                          <a:solidFill>
                            <a:schemeClr val="dk1"/>
                          </a:solidFill>
                          <a:latin typeface="+mn-lt"/>
                          <a:ea typeface="+mn-ea"/>
                          <a:cs typeface="+mn-cs"/>
                        </a:rPr>
                        <a:t>προνοιακού</a:t>
                      </a:r>
                      <a:r>
                        <a:rPr lang="el-GR" sz="1200" kern="1200" dirty="0">
                          <a:solidFill>
                            <a:schemeClr val="dk1"/>
                          </a:solidFill>
                          <a:latin typeface="+mn-lt"/>
                          <a:ea typeface="+mn-ea"/>
                          <a:cs typeface="+mn-cs"/>
                        </a:rPr>
                        <a:t> χαρακτήρα, όπως εκκλησιαστικά-φιλανθρωπικά ιδρύματα, φορείς ιδιωτικού δικαίου μη κερδοσκοπικού χαρακτήρα οι οποίοι παρέχουν υπηρεσίες κοινωνικής φροντίδας κ.ά.</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u="sng" dirty="0"/>
                        <a:t>Τύπος υπολογισμού:</a:t>
                      </a:r>
                      <a:r>
                        <a:rPr lang="el-GR" sz="1100" dirty="0"/>
                        <a:t> </a:t>
                      </a:r>
                      <a:r>
                        <a:rPr lang="el-GR" sz="1100" b="1" dirty="0" err="1"/>
                        <a:t>kWh</a:t>
                      </a:r>
                      <a:r>
                        <a:rPr lang="el-GR" sz="1100" b="1" dirty="0"/>
                        <a:t> x </a:t>
                      </a:r>
                      <a:r>
                        <a:rPr lang="el-GR" sz="1100" b="1" dirty="0" err="1"/>
                        <a:t>Μοναδιαία</a:t>
                      </a:r>
                      <a:r>
                        <a:rPr lang="el-GR" sz="1100" b="1" dirty="0"/>
                        <a:t> χρέωση (€/</a:t>
                      </a:r>
                      <a:r>
                        <a:rPr lang="el-GR" sz="1100" b="1" dirty="0" err="1"/>
                        <a:t>kWh</a:t>
                      </a:r>
                      <a:r>
                        <a:rPr lang="el-GR" sz="1100" b="1" dirty="0"/>
                        <a:t>)</a:t>
                      </a:r>
                      <a:endParaRPr lang="el-GR" sz="1100" kern="1200" dirty="0">
                        <a:solidFill>
                          <a:schemeClr val="dk1"/>
                        </a:solidFill>
                        <a:latin typeface="+mn-lt"/>
                        <a:ea typeface="+mn-ea"/>
                        <a:cs typeface="+mn-cs"/>
                      </a:endParaRP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56970287"/>
                  </a:ext>
                </a:extLst>
              </a:tr>
              <a:tr h="1397616">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kern="1200" dirty="0">
                        <a:solidFill>
                          <a:schemeClr val="dk1"/>
                        </a:solidFill>
                        <a:latin typeface="+mn-lt"/>
                        <a:ea typeface="+mn-ea"/>
                        <a:cs typeface="+mn-cs"/>
                      </a:endParaRP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1303591549"/>
                  </a:ext>
                </a:extLst>
              </a:tr>
            </a:tbl>
          </a:graphicData>
        </a:graphic>
      </p:graphicFrame>
      <p:pic>
        <p:nvPicPr>
          <p:cNvPr id="10" name="Picture 9">
            <a:extLst>
              <a:ext uri="{FF2B5EF4-FFF2-40B4-BE49-F238E27FC236}">
                <a16:creationId xmlns:a16="http://schemas.microsoft.com/office/drawing/2014/main" id="{D19C09D6-3369-4664-87A9-D939055DE5B0}"/>
              </a:ext>
            </a:extLst>
          </p:cNvPr>
          <p:cNvPicPr>
            <a:picLocks noChangeAspect="1"/>
          </p:cNvPicPr>
          <p:nvPr/>
        </p:nvPicPr>
        <p:blipFill>
          <a:blip r:embed="rId2"/>
          <a:stretch>
            <a:fillRect/>
          </a:stretch>
        </p:blipFill>
        <p:spPr>
          <a:xfrm>
            <a:off x="10033233" y="2186771"/>
            <a:ext cx="1455104" cy="1242229"/>
          </a:xfrm>
          <a:prstGeom prst="rect">
            <a:avLst/>
          </a:prstGeom>
        </p:spPr>
      </p:pic>
      <p:pic>
        <p:nvPicPr>
          <p:cNvPr id="9" name="Picture 8">
            <a:extLst>
              <a:ext uri="{FF2B5EF4-FFF2-40B4-BE49-F238E27FC236}">
                <a16:creationId xmlns:a16="http://schemas.microsoft.com/office/drawing/2014/main" id="{11521F02-DEC1-4B90-99FF-89D9EB24B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901" y="3802061"/>
            <a:ext cx="1354436" cy="1062467"/>
          </a:xfrm>
          <a:prstGeom prst="rect">
            <a:avLst/>
          </a:prstGeom>
        </p:spPr>
      </p:pic>
      <p:sp>
        <p:nvSpPr>
          <p:cNvPr id="15" name="Slide Number Placeholder 5">
            <a:extLst>
              <a:ext uri="{FF2B5EF4-FFF2-40B4-BE49-F238E27FC236}">
                <a16:creationId xmlns:a16="http://schemas.microsoft.com/office/drawing/2014/main" id="{05CF304B-AF58-43E8-BD26-E3958E6E29E1}"/>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658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Τι Περιλαμβάνουν οι Λογαριασμοί Ηλεκτρικής Ενέργειας</a:t>
            </a:r>
            <a:endParaRPr lang="en-US" sz="3000" dirty="0">
              <a:latin typeface="Trebuchet MS" panose="020B0603020202020204" pitchFamily="34" charset="0"/>
            </a:endParaRPr>
          </a:p>
        </p:txBody>
      </p:sp>
      <p:graphicFrame>
        <p:nvGraphicFramePr>
          <p:cNvPr id="31" name="Table 30">
            <a:extLst>
              <a:ext uri="{FF2B5EF4-FFF2-40B4-BE49-F238E27FC236}">
                <a16:creationId xmlns:a16="http://schemas.microsoft.com/office/drawing/2014/main" id="{3BDF1164-E38F-4E8E-89E8-3707FA87FDF2}"/>
              </a:ext>
            </a:extLst>
          </p:cNvPr>
          <p:cNvGraphicFramePr>
            <a:graphicFrameLocks noGrp="1"/>
          </p:cNvGraphicFramePr>
          <p:nvPr>
            <p:extLst>
              <p:ext uri="{D42A27DB-BD31-4B8C-83A1-F6EECF244321}">
                <p14:modId xmlns:p14="http://schemas.microsoft.com/office/powerpoint/2010/main" val="3042903546"/>
              </p:ext>
            </p:extLst>
          </p:nvPr>
        </p:nvGraphicFramePr>
        <p:xfrm>
          <a:off x="552009" y="1133026"/>
          <a:ext cx="10970533" cy="4789600"/>
        </p:xfrm>
        <a:graphic>
          <a:graphicData uri="http://schemas.openxmlformats.org/drawingml/2006/table">
            <a:tbl>
              <a:tblPr firstRow="1" bandRow="1">
                <a:tableStyleId>{74C1A8A3-306A-4EB7-A6B1-4F7E0EB9C5D6}</a:tableStyleId>
              </a:tblPr>
              <a:tblGrid>
                <a:gridCol w="773451">
                  <a:extLst>
                    <a:ext uri="{9D8B030D-6E8A-4147-A177-3AD203B41FA5}">
                      <a16:colId xmlns:a16="http://schemas.microsoft.com/office/drawing/2014/main" val="3447737029"/>
                    </a:ext>
                  </a:extLst>
                </a:gridCol>
                <a:gridCol w="8343076">
                  <a:extLst>
                    <a:ext uri="{9D8B030D-6E8A-4147-A177-3AD203B41FA5}">
                      <a16:colId xmlns:a16="http://schemas.microsoft.com/office/drawing/2014/main" val="3883294386"/>
                    </a:ext>
                  </a:extLst>
                </a:gridCol>
                <a:gridCol w="1854006">
                  <a:extLst>
                    <a:ext uri="{9D8B030D-6E8A-4147-A177-3AD203B41FA5}">
                      <a16:colId xmlns:a16="http://schemas.microsoft.com/office/drawing/2014/main" val="3541105678"/>
                    </a:ext>
                  </a:extLst>
                </a:gridCol>
              </a:tblGrid>
              <a:tr h="514963">
                <a:tc>
                  <a:txBody>
                    <a:bodyPr/>
                    <a:lstStyle/>
                    <a:p>
                      <a:pPr algn="ctr"/>
                      <a:r>
                        <a:rPr lang="el-GR" sz="1100" b="1" dirty="0"/>
                        <a:t>α/α</a:t>
                      </a:r>
                    </a:p>
                  </a:txBody>
                  <a:tcPr marL="36000" marR="36000" marT="0" marB="0" anchor="ctr">
                    <a:solidFill>
                      <a:schemeClr val="tx1">
                        <a:lumMod val="50000"/>
                        <a:lumOff val="50000"/>
                      </a:schemeClr>
                    </a:solidFill>
                  </a:tcPr>
                </a:tc>
                <a:tc>
                  <a:txBody>
                    <a:bodyPr/>
                    <a:lstStyle/>
                    <a:p>
                      <a:r>
                        <a:rPr lang="el-GR" sz="1100" b="1" dirty="0"/>
                        <a:t>Περιγραφή</a:t>
                      </a:r>
                    </a:p>
                  </a:txBody>
                  <a:tcPr marL="36000" marR="36000" marT="0" marB="0" anchor="ct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dirty="0"/>
                        <a:t>Αφορά:</a:t>
                      </a:r>
                    </a:p>
                  </a:txBody>
                  <a:tcPr marL="36000" marR="36000" marT="0" marB="0" anchor="ctr">
                    <a:solidFill>
                      <a:schemeClr val="tx1">
                        <a:lumMod val="50000"/>
                        <a:lumOff val="50000"/>
                      </a:schemeClr>
                    </a:solidFill>
                  </a:tcPr>
                </a:tc>
                <a:extLst>
                  <a:ext uri="{0D108BD9-81ED-4DB2-BD59-A6C34878D82A}">
                    <a16:rowId xmlns:a16="http://schemas.microsoft.com/office/drawing/2014/main" val="3613338001"/>
                  </a:ext>
                </a:extLst>
              </a:tr>
              <a:tr h="514963">
                <a:tc>
                  <a:txBody>
                    <a:bodyPr/>
                    <a:lstStyle/>
                    <a:p>
                      <a:pPr algn="ctr"/>
                      <a:r>
                        <a:rPr lang="el-GR" sz="1400" dirty="0"/>
                        <a:t>Ε</a:t>
                      </a:r>
                    </a:p>
                  </a:txBody>
                  <a:tcPr marL="36000" marR="36000" marT="0" marB="0" anchor="ctr">
                    <a:solidFill>
                      <a:schemeClr val="bg2"/>
                    </a:solidFill>
                  </a:tcPr>
                </a:tc>
                <a:tc>
                  <a:txBody>
                    <a:bodyPr/>
                    <a:lstStyle/>
                    <a:p>
                      <a:r>
                        <a:rPr lang="el-GR" sz="1400" b="1" dirty="0"/>
                        <a:t>ΧΡΕΩΣΕΙΣ ΔΗΜΟΥ &amp; ΕΡΤ</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607872284"/>
                  </a:ext>
                </a:extLst>
              </a:tr>
              <a:tr h="943093">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Δημοτικά Τέλη</a:t>
                      </a:r>
                      <a:r>
                        <a:rPr lang="en-US" sz="1400" kern="1200" dirty="0">
                          <a:solidFill>
                            <a:schemeClr val="dk1"/>
                          </a:solidFill>
                          <a:latin typeface="+mn-lt"/>
                          <a:ea typeface="+mn-ea"/>
                          <a:cs typeface="+mn-cs"/>
                        </a:rPr>
                        <a:t> (</a:t>
                      </a:r>
                      <a:r>
                        <a:rPr lang="el-GR" sz="1400" kern="1200" dirty="0">
                          <a:solidFill>
                            <a:schemeClr val="dk1"/>
                          </a:solidFill>
                          <a:latin typeface="+mn-lt"/>
                          <a:ea typeface="+mn-ea"/>
                          <a:cs typeface="+mn-cs"/>
                        </a:rPr>
                        <a:t>ΔΤ)                                </a:t>
                      </a:r>
                      <a:r>
                        <a:rPr lang="el-GR" sz="1200" kern="1200" dirty="0">
                          <a:solidFill>
                            <a:schemeClr val="dk1"/>
                          </a:solidFill>
                          <a:latin typeface="+mn-lt"/>
                          <a:ea typeface="+mn-ea"/>
                          <a:cs typeface="+mn-cs"/>
                        </a:rPr>
                        <a:t>τ.μ. Ακινήτου </a:t>
                      </a:r>
                      <a:r>
                        <a:rPr lang="en-US" sz="1200" kern="1200" dirty="0">
                          <a:solidFill>
                            <a:schemeClr val="dk1"/>
                          </a:solidFill>
                          <a:latin typeface="+mn-lt"/>
                          <a:ea typeface="+mn-ea"/>
                          <a:cs typeface="+mn-cs"/>
                        </a:rPr>
                        <a:t>x </a:t>
                      </a:r>
                      <a:r>
                        <a:rPr lang="el-GR" sz="1200" kern="1200" dirty="0">
                          <a:solidFill>
                            <a:schemeClr val="dk1"/>
                          </a:solidFill>
                          <a:latin typeface="+mn-lt"/>
                          <a:ea typeface="+mn-ea"/>
                          <a:cs typeface="+mn-cs"/>
                        </a:rPr>
                        <a:t>Συντελεστής (€/τ.μ.)</a:t>
                      </a:r>
                      <a:r>
                        <a:rPr lang="en-US" sz="1200" kern="1200" dirty="0">
                          <a:solidFill>
                            <a:schemeClr val="dk1"/>
                          </a:solidFill>
                          <a:latin typeface="+mn-lt"/>
                          <a:ea typeface="+mn-ea"/>
                          <a:cs typeface="+mn-cs"/>
                        </a:rPr>
                        <a:t> x</a:t>
                      </a:r>
                      <a:r>
                        <a:rPr lang="el-GR" sz="1200" kern="1200" dirty="0">
                          <a:solidFill>
                            <a:schemeClr val="dk1"/>
                          </a:solidFill>
                          <a:latin typeface="+mn-lt"/>
                          <a:ea typeface="+mn-ea"/>
                          <a:cs typeface="+mn-cs"/>
                        </a:rPr>
                        <a:t> Συντελεστής</a:t>
                      </a:r>
                      <a:r>
                        <a:rPr lang="en-US" sz="1200" kern="1200" dirty="0">
                          <a:solidFill>
                            <a:schemeClr val="dk1"/>
                          </a:solidFill>
                          <a:latin typeface="+mn-lt"/>
                          <a:ea typeface="+mn-ea"/>
                          <a:cs typeface="+mn-cs"/>
                        </a:rPr>
                        <a:t> </a:t>
                      </a:r>
                      <a:r>
                        <a:rPr lang="el-GR" sz="1200" kern="1200" dirty="0">
                          <a:solidFill>
                            <a:schemeClr val="dk1"/>
                          </a:solidFill>
                          <a:latin typeface="+mn-lt"/>
                          <a:ea typeface="+mn-ea"/>
                          <a:cs typeface="+mn-cs"/>
                        </a:rPr>
                        <a:t>Ημερών</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Δημοτικός Φόρος (ΔΦ)                         </a:t>
                      </a:r>
                      <a:r>
                        <a:rPr lang="el-GR" sz="1200" kern="1200" dirty="0">
                          <a:solidFill>
                            <a:schemeClr val="dk1"/>
                          </a:solidFill>
                          <a:latin typeface="+mn-lt"/>
                          <a:ea typeface="+mn-ea"/>
                          <a:cs typeface="+mn-cs"/>
                        </a:rPr>
                        <a:t>τ.μ. Ακινήτου </a:t>
                      </a:r>
                      <a:r>
                        <a:rPr lang="en-US" sz="1200" kern="1200" dirty="0">
                          <a:solidFill>
                            <a:schemeClr val="dk1"/>
                          </a:solidFill>
                          <a:latin typeface="+mn-lt"/>
                          <a:ea typeface="+mn-ea"/>
                          <a:cs typeface="+mn-cs"/>
                        </a:rPr>
                        <a:t>x </a:t>
                      </a:r>
                      <a:r>
                        <a:rPr lang="el-GR" sz="1200" kern="1200" dirty="0">
                          <a:solidFill>
                            <a:schemeClr val="dk1"/>
                          </a:solidFill>
                          <a:latin typeface="+mn-lt"/>
                          <a:ea typeface="+mn-ea"/>
                          <a:cs typeface="+mn-cs"/>
                        </a:rPr>
                        <a:t>Συντελεστής (€/τ.μ.)</a:t>
                      </a:r>
                      <a:r>
                        <a:rPr lang="en-US" sz="1200" kern="1200" dirty="0">
                          <a:solidFill>
                            <a:schemeClr val="dk1"/>
                          </a:solidFill>
                          <a:latin typeface="+mn-lt"/>
                          <a:ea typeface="+mn-ea"/>
                          <a:cs typeface="+mn-cs"/>
                        </a:rPr>
                        <a:t> x</a:t>
                      </a:r>
                      <a:r>
                        <a:rPr lang="el-GR" sz="1200" kern="1200" dirty="0">
                          <a:solidFill>
                            <a:schemeClr val="dk1"/>
                          </a:solidFill>
                          <a:latin typeface="+mn-lt"/>
                          <a:ea typeface="+mn-ea"/>
                          <a:cs typeface="+mn-cs"/>
                        </a:rPr>
                        <a:t> Συντελεστής</a:t>
                      </a:r>
                      <a:r>
                        <a:rPr lang="en-US" sz="1200" kern="1200" dirty="0">
                          <a:solidFill>
                            <a:schemeClr val="dk1"/>
                          </a:solidFill>
                          <a:latin typeface="+mn-lt"/>
                          <a:ea typeface="+mn-ea"/>
                          <a:cs typeface="+mn-cs"/>
                        </a:rPr>
                        <a:t> </a:t>
                      </a:r>
                      <a:r>
                        <a:rPr lang="el-GR" sz="1200" kern="1200" dirty="0">
                          <a:solidFill>
                            <a:schemeClr val="dk1"/>
                          </a:solidFill>
                          <a:latin typeface="+mn-lt"/>
                          <a:ea typeface="+mn-ea"/>
                          <a:cs typeface="+mn-cs"/>
                        </a:rPr>
                        <a:t>Ημερών</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Τέλος Ακίνητης Περιουσίας (ΤΑΠ)      </a:t>
                      </a:r>
                      <a:r>
                        <a:rPr lang="el-GR" sz="1200" kern="1200" dirty="0">
                          <a:solidFill>
                            <a:schemeClr val="dk1"/>
                          </a:solidFill>
                          <a:latin typeface="+mn-lt"/>
                          <a:ea typeface="+mn-ea"/>
                          <a:cs typeface="+mn-cs"/>
                        </a:rPr>
                        <a:t>τ.μ. Ακινήτου </a:t>
                      </a:r>
                      <a:r>
                        <a:rPr lang="en-US" sz="1200" kern="1200" dirty="0">
                          <a:solidFill>
                            <a:schemeClr val="dk1"/>
                          </a:solidFill>
                          <a:latin typeface="+mn-lt"/>
                          <a:ea typeface="+mn-ea"/>
                          <a:cs typeface="+mn-cs"/>
                        </a:rPr>
                        <a:t>x </a:t>
                      </a:r>
                      <a:r>
                        <a:rPr lang="el-GR" sz="1200" kern="1200" dirty="0">
                          <a:solidFill>
                            <a:schemeClr val="dk1"/>
                          </a:solidFill>
                          <a:latin typeface="+mn-lt"/>
                          <a:ea typeface="+mn-ea"/>
                          <a:cs typeface="+mn-cs"/>
                        </a:rPr>
                        <a:t>Τιμή Ζώνης (€) </a:t>
                      </a:r>
                      <a:r>
                        <a:rPr lang="en-US" sz="1200" kern="1200" dirty="0">
                          <a:solidFill>
                            <a:schemeClr val="dk1"/>
                          </a:solidFill>
                          <a:latin typeface="+mn-lt"/>
                          <a:ea typeface="+mn-ea"/>
                          <a:cs typeface="+mn-cs"/>
                        </a:rPr>
                        <a:t>x </a:t>
                      </a:r>
                      <a:r>
                        <a:rPr lang="el-GR" sz="1200" kern="1200" dirty="0">
                          <a:solidFill>
                            <a:schemeClr val="dk1"/>
                          </a:solidFill>
                          <a:latin typeface="+mn-lt"/>
                          <a:ea typeface="+mn-ea"/>
                          <a:cs typeface="+mn-cs"/>
                        </a:rPr>
                        <a:t>Παλαιότητα</a:t>
                      </a:r>
                      <a:r>
                        <a:rPr lang="en-US" sz="1200" kern="1200" dirty="0">
                          <a:solidFill>
                            <a:schemeClr val="dk1"/>
                          </a:solidFill>
                          <a:latin typeface="+mn-lt"/>
                          <a:ea typeface="+mn-ea"/>
                          <a:cs typeface="+mn-cs"/>
                        </a:rPr>
                        <a:t> x </a:t>
                      </a:r>
                      <a:r>
                        <a:rPr lang="el-GR" sz="1200" kern="1200" dirty="0">
                          <a:solidFill>
                            <a:schemeClr val="dk1"/>
                          </a:solidFill>
                          <a:latin typeface="+mn-lt"/>
                          <a:ea typeface="+mn-ea"/>
                          <a:cs typeface="+mn-cs"/>
                        </a:rPr>
                        <a:t>Συντελεστής ΤΑΠ </a:t>
                      </a:r>
                      <a:r>
                        <a:rPr lang="en-US" sz="1200" kern="1200" dirty="0">
                          <a:solidFill>
                            <a:schemeClr val="dk1"/>
                          </a:solidFill>
                          <a:latin typeface="+mn-lt"/>
                          <a:ea typeface="+mn-ea"/>
                          <a:cs typeface="+mn-cs"/>
                        </a:rPr>
                        <a:t>x </a:t>
                      </a:r>
                      <a:r>
                        <a:rPr lang="el-GR" sz="1200" kern="1200" dirty="0">
                          <a:solidFill>
                            <a:schemeClr val="dk1"/>
                          </a:solidFill>
                          <a:latin typeface="+mn-lt"/>
                          <a:ea typeface="+mn-ea"/>
                          <a:cs typeface="+mn-cs"/>
                        </a:rPr>
                        <a:t>Συντελεστής Ημερών</a:t>
                      </a: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256970287"/>
                  </a:ext>
                </a:extLst>
              </a:tr>
              <a:tr h="328599">
                <a:tc>
                  <a:txBody>
                    <a:bodyPr/>
                    <a:lstStyle/>
                    <a:p>
                      <a:pPr algn="ctr"/>
                      <a:r>
                        <a:rPr lang="el-GR" sz="1400" dirty="0"/>
                        <a:t>Ζ</a:t>
                      </a:r>
                    </a:p>
                  </a:txBody>
                  <a:tcPr marL="36000" marR="36000" marT="0" marB="0" anchor="ctr">
                    <a:solidFill>
                      <a:schemeClr val="bg2"/>
                    </a:solidFill>
                  </a:tcPr>
                </a:tc>
                <a:tc>
                  <a:txBody>
                    <a:bodyPr/>
                    <a:lstStyle/>
                    <a:p>
                      <a:r>
                        <a:rPr lang="el-GR" sz="1400" b="1" dirty="0"/>
                        <a:t>ΑΛΛΕΣ ΧΡΕΩΣΕΙΣ</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2742117629"/>
                  </a:ext>
                </a:extLst>
              </a:tr>
              <a:tr h="514963">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kern="1200" dirty="0">
                        <a:solidFill>
                          <a:schemeClr val="dk1"/>
                        </a:solidFill>
                        <a:latin typeface="+mn-lt"/>
                        <a:ea typeface="+mn-ea"/>
                        <a:cs typeface="+mn-cs"/>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Χρέωση Εγγύησης, Τόκοι υπερημερίας(3,75% ετησίως), Χαρτόσημο, Ενεργειακές υπηρεσίες, Τέλος Πρόωρης Λύσης Συμβολαίου,  Δικαστικά Έξοδα …</a:t>
                      </a:r>
                    </a:p>
                  </a:txBody>
                  <a:tcPr marL="36000" marR="36000" marT="0" marB="0" anchor="ctr">
                    <a:no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lang="el-GR" sz="1400" kern="1200" dirty="0">
                        <a:solidFill>
                          <a:schemeClr val="dk1"/>
                        </a:solidFill>
                        <a:latin typeface="+mn-lt"/>
                        <a:ea typeface="+mn-ea"/>
                        <a:cs typeface="+mn-cs"/>
                      </a:endParaRPr>
                    </a:p>
                  </a:txBody>
                  <a:tcPr marL="36000" marR="36000" marT="0" marB="0" anchor="ctr">
                    <a:noFill/>
                  </a:tcPr>
                </a:tc>
                <a:extLst>
                  <a:ext uri="{0D108BD9-81ED-4DB2-BD59-A6C34878D82A}">
                    <a16:rowId xmlns:a16="http://schemas.microsoft.com/office/drawing/2014/main" val="1725725738"/>
                  </a:ext>
                </a:extLst>
              </a:tr>
              <a:tr h="514963">
                <a:tc>
                  <a:txBody>
                    <a:bodyPr/>
                    <a:lstStyle/>
                    <a:p>
                      <a:pPr algn="ctr"/>
                      <a:r>
                        <a:rPr lang="el-GR" sz="1400" dirty="0"/>
                        <a:t>ΣΤ</a:t>
                      </a:r>
                    </a:p>
                  </a:txBody>
                  <a:tcPr marL="36000" marR="36000" marT="0" marB="0" anchor="ctr">
                    <a:solidFill>
                      <a:schemeClr val="bg2"/>
                    </a:solidFill>
                  </a:tcPr>
                </a:tc>
                <a:tc>
                  <a:txBody>
                    <a:bodyPr/>
                    <a:lstStyle/>
                    <a:p>
                      <a:r>
                        <a:rPr lang="el-GR" sz="1400" b="1" dirty="0"/>
                        <a:t>ΕΙΔΙΚΟΙ ΦΟΡΟΙ/ΤΕΛΗ</a:t>
                      </a:r>
                    </a:p>
                  </a:txBody>
                  <a:tcPr marL="36000" marR="36000" marT="0" marB="0" anchor="ctr">
                    <a:solidFill>
                      <a:schemeClr val="bg2"/>
                    </a:solidFill>
                  </a:tcPr>
                </a:tc>
                <a:tc>
                  <a:txBody>
                    <a:bodyPr/>
                    <a:lstStyle/>
                    <a:p>
                      <a:endParaRPr lang="el-GR" sz="1400" dirty="0"/>
                    </a:p>
                  </a:txBody>
                  <a:tcPr marL="36000" marR="36000" marT="0" marB="0" anchor="ctr">
                    <a:solidFill>
                      <a:schemeClr val="bg2"/>
                    </a:solidFill>
                  </a:tcPr>
                </a:tc>
                <a:extLst>
                  <a:ext uri="{0D108BD9-81ED-4DB2-BD59-A6C34878D82A}">
                    <a16:rowId xmlns:a16="http://schemas.microsoft.com/office/drawing/2014/main" val="90849351"/>
                  </a:ext>
                </a:extLst>
              </a:tr>
              <a:tr h="943093">
                <a:tc>
                  <a:txBody>
                    <a:bodyPr/>
                    <a:lstStyle/>
                    <a:p>
                      <a:pPr lvl="1" algn="ctr"/>
                      <a:endParaRPr lang="el-GR" sz="1400" dirty="0"/>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ΕΦΚ (€/</a:t>
                      </a:r>
                      <a:r>
                        <a:rPr lang="en-US" sz="1400" kern="1200" dirty="0">
                          <a:solidFill>
                            <a:schemeClr val="dk1"/>
                          </a:solidFill>
                          <a:latin typeface="+mn-lt"/>
                          <a:ea typeface="+mn-ea"/>
                          <a:cs typeface="+mn-cs"/>
                        </a:rPr>
                        <a:t>kWh</a:t>
                      </a:r>
                      <a:r>
                        <a:rPr lang="el-GR" sz="1400" kern="1200" dirty="0">
                          <a:solidFill>
                            <a:schemeClr val="dk1"/>
                          </a:solidFill>
                          <a:latin typeface="+mn-lt"/>
                          <a:ea typeface="+mn-ea"/>
                          <a:cs typeface="+mn-cs"/>
                        </a:rPr>
                        <a:t>) 0,00</a:t>
                      </a:r>
                      <a:r>
                        <a:rPr lang="en-US" sz="1400" kern="1200" dirty="0">
                          <a:solidFill>
                            <a:schemeClr val="dk1"/>
                          </a:solidFill>
                          <a:latin typeface="+mn-lt"/>
                          <a:ea typeface="+mn-ea"/>
                          <a:cs typeface="+mn-cs"/>
                        </a:rPr>
                        <a:t>22</a:t>
                      </a:r>
                      <a:r>
                        <a:rPr lang="el-GR" sz="1400" kern="1200" dirty="0">
                          <a:solidFill>
                            <a:schemeClr val="dk1"/>
                          </a:solidFill>
                          <a:latin typeface="+mn-lt"/>
                          <a:ea typeface="+mn-ea"/>
                          <a:cs typeface="+mn-cs"/>
                        </a:rPr>
                        <a:t> Οικιακή Χρήση </a:t>
                      </a:r>
                      <a:r>
                        <a:rPr lang="en-US" sz="1400" kern="1200" dirty="0">
                          <a:solidFill>
                            <a:schemeClr val="dk1"/>
                          </a:solidFill>
                          <a:latin typeface="+mn-lt"/>
                          <a:ea typeface="+mn-ea"/>
                          <a:cs typeface="+mn-cs"/>
                        </a:rPr>
                        <a:t>&amp; </a:t>
                      </a:r>
                      <a:r>
                        <a:rPr lang="el-GR" sz="1400" kern="1200" dirty="0">
                          <a:solidFill>
                            <a:schemeClr val="dk1"/>
                          </a:solidFill>
                          <a:latin typeface="+mn-lt"/>
                          <a:ea typeface="+mn-ea"/>
                          <a:cs typeface="+mn-cs"/>
                        </a:rPr>
                        <a:t>0,005 Εμπορική Χρήση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Ειδικό Τέλος Μείωσης Εκπομπών Αερίων Ρύπων (ΕΤΜΕΑΡ)</a:t>
                      </a:r>
                      <a:r>
                        <a:rPr lang="en-US" sz="1400" kern="1200" dirty="0">
                          <a:solidFill>
                            <a:schemeClr val="dk1"/>
                          </a:solidFill>
                          <a:latin typeface="+mn-lt"/>
                          <a:ea typeface="+mn-ea"/>
                          <a:cs typeface="+mn-cs"/>
                        </a:rPr>
                        <a:t> 0,0</a:t>
                      </a:r>
                      <a:r>
                        <a:rPr lang="el-GR" sz="1400" kern="1200" dirty="0">
                          <a:solidFill>
                            <a:schemeClr val="dk1"/>
                          </a:solidFill>
                          <a:latin typeface="+mn-lt"/>
                          <a:ea typeface="+mn-ea"/>
                          <a:cs typeface="+mn-cs"/>
                        </a:rPr>
                        <a:t>17</a:t>
                      </a:r>
                      <a:r>
                        <a:rPr lang="en-US" sz="1400" kern="1200" dirty="0">
                          <a:solidFill>
                            <a:schemeClr val="dk1"/>
                          </a:solidFill>
                          <a:latin typeface="+mn-lt"/>
                          <a:ea typeface="+mn-ea"/>
                          <a:cs typeface="+mn-cs"/>
                        </a:rPr>
                        <a:t> (€/kWh) </a:t>
                      </a:r>
                      <a:r>
                        <a:rPr lang="el-GR" sz="1400" kern="1200" dirty="0">
                          <a:solidFill>
                            <a:schemeClr val="dk1"/>
                          </a:solidFill>
                          <a:latin typeface="+mn-lt"/>
                          <a:ea typeface="+mn-ea"/>
                          <a:cs typeface="+mn-cs"/>
                        </a:rPr>
                        <a:t>σε Οικιακή  </a:t>
                      </a:r>
                      <a:r>
                        <a:rPr lang="en-US" sz="1400" kern="1200" dirty="0">
                          <a:solidFill>
                            <a:schemeClr val="dk1"/>
                          </a:solidFill>
                          <a:latin typeface="+mn-lt"/>
                          <a:ea typeface="+mn-ea"/>
                          <a:cs typeface="+mn-cs"/>
                        </a:rPr>
                        <a:t>&amp; </a:t>
                      </a:r>
                      <a:r>
                        <a:rPr lang="el-GR" sz="1400" kern="1200" dirty="0">
                          <a:solidFill>
                            <a:schemeClr val="dk1"/>
                          </a:solidFill>
                          <a:latin typeface="+mn-lt"/>
                          <a:ea typeface="+mn-ea"/>
                          <a:cs typeface="+mn-cs"/>
                        </a:rPr>
                        <a:t>Εμπορική Χρήση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Ειδικό Τέλος (Προμήθεια + Ρυθμιζόμενες Χρεώσεις + ΕΦΚ )*0,5%</a:t>
                      </a:r>
                    </a:p>
                  </a:txBody>
                  <a:tcPr marL="36000" marR="36000" marT="0" marB="0" anchor="ctr">
                    <a:noFill/>
                  </a:tcPr>
                </a:tc>
                <a:tc>
                  <a:txBody>
                    <a:bodyPr/>
                    <a:lstStyle/>
                    <a:p>
                      <a:endParaRPr lang="el-GR" sz="1400" dirty="0"/>
                    </a:p>
                  </a:txBody>
                  <a:tcPr marL="36000" marR="36000" marT="0" marB="0" anchor="ctr">
                    <a:noFill/>
                  </a:tcPr>
                </a:tc>
                <a:extLst>
                  <a:ext uri="{0D108BD9-81ED-4DB2-BD59-A6C34878D82A}">
                    <a16:rowId xmlns:a16="http://schemas.microsoft.com/office/drawing/2014/main" val="3332520071"/>
                  </a:ext>
                </a:extLst>
              </a:tr>
              <a:tr h="514963">
                <a:tc>
                  <a:txBody>
                    <a:bodyPr/>
                    <a:lstStyle/>
                    <a:p>
                      <a:pPr marL="0" lvl="1" algn="ctr" defTabSz="914400" rtl="0" eaLnBrk="1" latinLnBrk="0" hangingPunct="1"/>
                      <a:r>
                        <a:rPr lang="el-GR" sz="1400" kern="1200" dirty="0">
                          <a:solidFill>
                            <a:schemeClr val="dk1"/>
                          </a:solidFill>
                          <a:latin typeface="+mn-lt"/>
                          <a:ea typeface="+mn-ea"/>
                          <a:cs typeface="+mn-cs"/>
                        </a:rPr>
                        <a:t>Ζ</a:t>
                      </a:r>
                    </a:p>
                  </a:txBody>
                  <a:tcPr marL="36000" marR="36000" marT="0" marB="0" anchor="ctr">
                    <a:solidFill>
                      <a:schemeClr val="bg2"/>
                    </a:solidFill>
                  </a:tcPr>
                </a:tc>
                <a:tc>
                  <a:txBody>
                    <a:bodyPr/>
                    <a:lstStyle/>
                    <a:p>
                      <a:pPr marL="0" lvl="1" algn="l" defTabSz="914400" rtl="0" eaLnBrk="1" latinLnBrk="0" hangingPunct="1"/>
                      <a:r>
                        <a:rPr lang="el-GR" sz="1400" b="1" kern="1200" dirty="0">
                          <a:solidFill>
                            <a:schemeClr val="dk1"/>
                          </a:solidFill>
                          <a:latin typeface="+mn-lt"/>
                          <a:ea typeface="+mn-ea"/>
                          <a:cs typeface="+mn-cs"/>
                        </a:rPr>
                        <a:t>ΦΠΑ 6% σε καταναλισκόμενη </a:t>
                      </a:r>
                      <a:r>
                        <a:rPr lang="en-US" sz="1400" b="1" kern="1200" dirty="0">
                          <a:solidFill>
                            <a:schemeClr val="dk1"/>
                          </a:solidFill>
                          <a:latin typeface="+mn-lt"/>
                          <a:ea typeface="+mn-ea"/>
                          <a:cs typeface="+mn-cs"/>
                        </a:rPr>
                        <a:t>HE</a:t>
                      </a:r>
                      <a:r>
                        <a:rPr lang="el-GR" sz="1400" b="1" kern="1200" dirty="0">
                          <a:solidFill>
                            <a:schemeClr val="dk1"/>
                          </a:solidFill>
                          <a:latin typeface="+mn-lt"/>
                          <a:ea typeface="+mn-ea"/>
                          <a:cs typeface="+mn-cs"/>
                        </a:rPr>
                        <a:t> &amp; ΦΠΑ 24% σε υπηρεσίες</a:t>
                      </a:r>
                    </a:p>
                  </a:txBody>
                  <a:tcPr marL="36000" marR="36000" marT="0" marB="0" anchor="ctr">
                    <a:solidFill>
                      <a:schemeClr val="bg2"/>
                    </a:solidFill>
                  </a:tcPr>
                </a:tc>
                <a:tc>
                  <a:txBody>
                    <a:bodyPr/>
                    <a:lstStyle/>
                    <a:p>
                      <a:pPr marL="0" algn="ctr" defTabSz="914400" rtl="0" eaLnBrk="1" latinLnBrk="0" hangingPunct="1"/>
                      <a:endParaRPr lang="el-GR" sz="1400" kern="1200" dirty="0">
                        <a:solidFill>
                          <a:schemeClr val="dk1"/>
                        </a:solidFill>
                        <a:latin typeface="+mn-lt"/>
                        <a:ea typeface="+mn-ea"/>
                        <a:cs typeface="+mn-cs"/>
                      </a:endParaRPr>
                    </a:p>
                  </a:txBody>
                  <a:tcPr marL="36000" marR="36000" marT="0" marB="0" anchor="ctr">
                    <a:solidFill>
                      <a:schemeClr val="bg1"/>
                    </a:solidFill>
                  </a:tcPr>
                </a:tc>
                <a:extLst>
                  <a:ext uri="{0D108BD9-81ED-4DB2-BD59-A6C34878D82A}">
                    <a16:rowId xmlns:a16="http://schemas.microsoft.com/office/drawing/2014/main" val="2637524817"/>
                  </a:ext>
                </a:extLst>
              </a:tr>
            </a:tbl>
          </a:graphicData>
        </a:graphic>
      </p:graphicFrame>
      <p:pic>
        <p:nvPicPr>
          <p:cNvPr id="11" name="Picture 10">
            <a:extLst>
              <a:ext uri="{FF2B5EF4-FFF2-40B4-BE49-F238E27FC236}">
                <a16:creationId xmlns:a16="http://schemas.microsoft.com/office/drawing/2014/main" id="{83D72524-DBC4-4F00-8E67-DAC7D94A2BE6}"/>
              </a:ext>
            </a:extLst>
          </p:cNvPr>
          <p:cNvPicPr>
            <a:picLocks noChangeAspect="1"/>
          </p:cNvPicPr>
          <p:nvPr/>
        </p:nvPicPr>
        <p:blipFill>
          <a:blip r:embed="rId2"/>
          <a:stretch>
            <a:fillRect/>
          </a:stretch>
        </p:blipFill>
        <p:spPr>
          <a:xfrm>
            <a:off x="10554086" y="2396342"/>
            <a:ext cx="836320" cy="518526"/>
          </a:xfrm>
          <a:prstGeom prst="rect">
            <a:avLst/>
          </a:prstGeom>
        </p:spPr>
      </p:pic>
      <p:sp>
        <p:nvSpPr>
          <p:cNvPr id="12" name="TextBox 11">
            <a:extLst>
              <a:ext uri="{FF2B5EF4-FFF2-40B4-BE49-F238E27FC236}">
                <a16:creationId xmlns:a16="http://schemas.microsoft.com/office/drawing/2014/main" id="{FB3DD672-FAA4-4714-BA55-7C29FCC8A3A0}"/>
              </a:ext>
            </a:extLst>
          </p:cNvPr>
          <p:cNvSpPr txBox="1"/>
          <p:nvPr/>
        </p:nvSpPr>
        <p:spPr>
          <a:xfrm flipH="1">
            <a:off x="9690400" y="2201644"/>
            <a:ext cx="747356" cy="307777"/>
          </a:xfrm>
          <a:prstGeom prst="rect">
            <a:avLst/>
          </a:prstGeom>
          <a:noFill/>
        </p:spPr>
        <p:txBody>
          <a:bodyPr wrap="square" rtlCol="0">
            <a:spAutoFit/>
          </a:bodyPr>
          <a:lstStyle/>
          <a:p>
            <a:r>
              <a:rPr lang="el-GR" sz="1400" b="1" dirty="0">
                <a:latin typeface="Book Antiqua" panose="02040602050305030304" pitchFamily="18" charset="0"/>
              </a:rPr>
              <a:t>Δήμος</a:t>
            </a:r>
          </a:p>
        </p:txBody>
      </p:sp>
      <p:pic>
        <p:nvPicPr>
          <p:cNvPr id="13" name="Picture 12">
            <a:extLst>
              <a:ext uri="{FF2B5EF4-FFF2-40B4-BE49-F238E27FC236}">
                <a16:creationId xmlns:a16="http://schemas.microsoft.com/office/drawing/2014/main" id="{B1E1D798-38D3-4EA7-B05F-26207FBCB47E}"/>
              </a:ext>
            </a:extLst>
          </p:cNvPr>
          <p:cNvPicPr>
            <a:picLocks noChangeAspect="1"/>
          </p:cNvPicPr>
          <p:nvPr/>
        </p:nvPicPr>
        <p:blipFill>
          <a:blip r:embed="rId3"/>
          <a:stretch>
            <a:fillRect/>
          </a:stretch>
        </p:blipFill>
        <p:spPr>
          <a:xfrm>
            <a:off x="9806730" y="2509421"/>
            <a:ext cx="520118" cy="462297"/>
          </a:xfrm>
          <a:prstGeom prst="rect">
            <a:avLst/>
          </a:prstGeom>
        </p:spPr>
      </p:pic>
      <p:pic>
        <p:nvPicPr>
          <p:cNvPr id="10" name="Picture 9">
            <a:extLst>
              <a:ext uri="{FF2B5EF4-FFF2-40B4-BE49-F238E27FC236}">
                <a16:creationId xmlns:a16="http://schemas.microsoft.com/office/drawing/2014/main" id="{D19C09D6-3369-4664-87A9-D939055DE5B0}"/>
              </a:ext>
            </a:extLst>
          </p:cNvPr>
          <p:cNvPicPr>
            <a:picLocks noChangeAspect="1"/>
          </p:cNvPicPr>
          <p:nvPr/>
        </p:nvPicPr>
        <p:blipFill>
          <a:blip r:embed="rId3"/>
          <a:stretch>
            <a:fillRect/>
          </a:stretch>
        </p:blipFill>
        <p:spPr>
          <a:xfrm>
            <a:off x="9975245" y="4542214"/>
            <a:ext cx="1396382" cy="1216687"/>
          </a:xfrm>
          <a:prstGeom prst="rect">
            <a:avLst/>
          </a:prstGeom>
        </p:spPr>
      </p:pic>
      <p:pic>
        <p:nvPicPr>
          <p:cNvPr id="14" name="Picture 13">
            <a:extLst>
              <a:ext uri="{FF2B5EF4-FFF2-40B4-BE49-F238E27FC236}">
                <a16:creationId xmlns:a16="http://schemas.microsoft.com/office/drawing/2014/main" id="{8BA99EE4-A924-46DC-BDC9-BF0368A77177}"/>
              </a:ext>
            </a:extLst>
          </p:cNvPr>
          <p:cNvPicPr>
            <a:picLocks noChangeAspect="1"/>
          </p:cNvPicPr>
          <p:nvPr/>
        </p:nvPicPr>
        <p:blipFill rotWithShape="1">
          <a:blip r:embed="rId4">
            <a:extLst>
              <a:ext uri="{28A0092B-C50C-407E-A947-70E740481C1C}">
                <a14:useLocalDpi xmlns:a14="http://schemas.microsoft.com/office/drawing/2010/main" val="0"/>
              </a:ext>
            </a:extLst>
          </a:blip>
          <a:srcRect t="11570" b="25904"/>
          <a:stretch/>
        </p:blipFill>
        <p:spPr>
          <a:xfrm>
            <a:off x="10051146" y="3438234"/>
            <a:ext cx="1005879" cy="518526"/>
          </a:xfrm>
          <a:prstGeom prst="rect">
            <a:avLst/>
          </a:prstGeom>
        </p:spPr>
      </p:pic>
      <p:sp>
        <p:nvSpPr>
          <p:cNvPr id="15" name="Slide Number Placeholder 5">
            <a:extLst>
              <a:ext uri="{FF2B5EF4-FFF2-40B4-BE49-F238E27FC236}">
                <a16:creationId xmlns:a16="http://schemas.microsoft.com/office/drawing/2014/main" id="{32D173B1-C243-427A-BB31-68205AAC54D4}"/>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5826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0E4C-EE70-4CC1-85A2-6B2F9F9646D3}"/>
              </a:ext>
            </a:extLst>
          </p:cNvPr>
          <p:cNvSpPr>
            <a:spLocks noGrp="1"/>
          </p:cNvSpPr>
          <p:nvPr>
            <p:ph type="ctrTitle"/>
          </p:nvPr>
        </p:nvSpPr>
        <p:spPr/>
        <p:txBody>
          <a:bodyPr/>
          <a:lstStyle/>
          <a:p>
            <a:r>
              <a:rPr lang="el-GR" dirty="0"/>
              <a:t>Έναντι Λογαριασμός Ηλεκτρικής Ενέργειας</a:t>
            </a:r>
          </a:p>
        </p:txBody>
      </p:sp>
      <p:pic>
        <p:nvPicPr>
          <p:cNvPr id="5" name="Content Placeholder 4" descr="A screenshot of a cell phone&#10;&#10;Description automatically generated">
            <a:extLst>
              <a:ext uri="{FF2B5EF4-FFF2-40B4-BE49-F238E27FC236}">
                <a16:creationId xmlns:a16="http://schemas.microsoft.com/office/drawing/2014/main" id="{BB3740BB-0EFE-46E6-92D6-482C4F4AB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683" y="1128467"/>
            <a:ext cx="4394901" cy="5149785"/>
          </a:xfrm>
        </p:spPr>
      </p:pic>
      <p:pic>
        <p:nvPicPr>
          <p:cNvPr id="7" name="Picture 6" descr="A screenshot of a social media post&#10;&#10;Description automatically generated">
            <a:extLst>
              <a:ext uri="{FF2B5EF4-FFF2-40B4-BE49-F238E27FC236}">
                <a16:creationId xmlns:a16="http://schemas.microsoft.com/office/drawing/2014/main" id="{B1E46E94-3749-4E21-91DA-BD3646B55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343" y="1128467"/>
            <a:ext cx="4690272" cy="5149785"/>
          </a:xfrm>
          <a:prstGeom prst="rect">
            <a:avLst/>
          </a:prstGeom>
        </p:spPr>
      </p:pic>
      <p:sp>
        <p:nvSpPr>
          <p:cNvPr id="8" name="Rectangle: Rounded Corners 7">
            <a:extLst>
              <a:ext uri="{FF2B5EF4-FFF2-40B4-BE49-F238E27FC236}">
                <a16:creationId xmlns:a16="http://schemas.microsoft.com/office/drawing/2014/main" id="{D7C6400B-CEBF-466A-91BD-868BF2753FB0}"/>
              </a:ext>
            </a:extLst>
          </p:cNvPr>
          <p:cNvSpPr/>
          <p:nvPr/>
        </p:nvSpPr>
        <p:spPr>
          <a:xfrm>
            <a:off x="3842158" y="2094888"/>
            <a:ext cx="1057013" cy="31275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Rounded Corners 8">
            <a:extLst>
              <a:ext uri="{FF2B5EF4-FFF2-40B4-BE49-F238E27FC236}">
                <a16:creationId xmlns:a16="http://schemas.microsoft.com/office/drawing/2014/main" id="{6CD08144-0A52-4BAB-8DC3-90ADA779D8F5}"/>
              </a:ext>
            </a:extLst>
          </p:cNvPr>
          <p:cNvSpPr/>
          <p:nvPr/>
        </p:nvSpPr>
        <p:spPr>
          <a:xfrm>
            <a:off x="3524658" y="1983106"/>
            <a:ext cx="1057013" cy="372743"/>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Rounded Corners 9">
            <a:extLst>
              <a:ext uri="{FF2B5EF4-FFF2-40B4-BE49-F238E27FC236}">
                <a16:creationId xmlns:a16="http://schemas.microsoft.com/office/drawing/2014/main" id="{F43C322E-F18D-44C1-A056-F184881DA31D}"/>
              </a:ext>
            </a:extLst>
          </p:cNvPr>
          <p:cNvSpPr/>
          <p:nvPr/>
        </p:nvSpPr>
        <p:spPr>
          <a:xfrm>
            <a:off x="1043430" y="1983106"/>
            <a:ext cx="1576017" cy="312752"/>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Graphic 10" descr="Blind">
            <a:extLst>
              <a:ext uri="{FF2B5EF4-FFF2-40B4-BE49-F238E27FC236}">
                <a16:creationId xmlns:a16="http://schemas.microsoft.com/office/drawing/2014/main" id="{807F5EF6-4CBC-45A7-9F03-BDEB1EDA4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505" y="2041072"/>
            <a:ext cx="796777" cy="331888"/>
          </a:xfrm>
          <a:prstGeom prst="rect">
            <a:avLst/>
          </a:prstGeom>
        </p:spPr>
      </p:pic>
      <p:pic>
        <p:nvPicPr>
          <p:cNvPr id="12" name="Graphic 11" descr="Blind">
            <a:extLst>
              <a:ext uri="{FF2B5EF4-FFF2-40B4-BE49-F238E27FC236}">
                <a16:creationId xmlns:a16="http://schemas.microsoft.com/office/drawing/2014/main" id="{0ADEF29F-FB7D-4B54-A077-05D1B43F8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4885" y="2041072"/>
            <a:ext cx="796777" cy="331888"/>
          </a:xfrm>
          <a:prstGeom prst="rect">
            <a:avLst/>
          </a:prstGeom>
        </p:spPr>
      </p:pic>
      <p:sp>
        <p:nvSpPr>
          <p:cNvPr id="13" name="Slide Number Placeholder 5">
            <a:extLst>
              <a:ext uri="{FF2B5EF4-FFF2-40B4-BE49-F238E27FC236}">
                <a16:creationId xmlns:a16="http://schemas.microsoft.com/office/drawing/2014/main" id="{4F421A5F-B136-4379-BE17-C84787C626ED}"/>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24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170894" y="2938021"/>
            <a:ext cx="5432952" cy="954107"/>
          </a:xfrm>
          <a:prstGeom prst="rect">
            <a:avLst/>
          </a:prstGeom>
          <a:noFill/>
        </p:spPr>
        <p:txBody>
          <a:bodyPr wrap="square" rtlCol="0">
            <a:spAutoFit/>
          </a:bodyPr>
          <a:lstStyle/>
          <a:p>
            <a:r>
              <a:rPr lang="el-GR" sz="2800" b="1" dirty="0">
                <a:solidFill>
                  <a:schemeClr val="tx1">
                    <a:lumMod val="75000"/>
                    <a:lumOff val="25000"/>
                  </a:schemeClr>
                </a:solidFill>
                <a:latin typeface="Trebuchet MS" panose="020B0603020202020204" pitchFamily="34" charset="0"/>
              </a:rPr>
              <a:t>Παρουσίαση Τιμολόγησης &amp; Ανάκτησης Πιστώσεων</a:t>
            </a:r>
            <a:endParaRPr lang="en-US" sz="2800" b="1" dirty="0">
              <a:solidFill>
                <a:schemeClr val="tx1">
                  <a:lumMod val="75000"/>
                  <a:lumOff val="25000"/>
                </a:schemeClr>
              </a:solidFill>
              <a:latin typeface="Trebuchet MS" panose="020B0603020202020204" pitchFamily="34" charset="0"/>
            </a:endParaRPr>
          </a:p>
        </p:txBody>
      </p:sp>
      <p:pic>
        <p:nvPicPr>
          <p:cNvPr id="14" name="Picture 13">
            <a:extLst>
              <a:ext uri="{FF2B5EF4-FFF2-40B4-BE49-F238E27FC236}">
                <a16:creationId xmlns:a16="http://schemas.microsoft.com/office/drawing/2014/main" id="{FF357FE0-C298-4352-B07B-5C7879C25A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4" t="14829" r="26024" b="22202"/>
          <a:stretch/>
        </p:blipFill>
        <p:spPr>
          <a:xfrm>
            <a:off x="6012873" y="783130"/>
            <a:ext cx="5345987" cy="4563779"/>
          </a:xfrm>
          <a:prstGeom prst="rect">
            <a:avLst/>
          </a:prstGeom>
          <a:ln w="76200">
            <a:solidFill>
              <a:srgbClr val="CF003D"/>
            </a:solidFill>
          </a:ln>
          <a:effectLst>
            <a:outerShdw blurRad="292100" dist="139700" dir="2700000" algn="tl" rotWithShape="0">
              <a:srgbClr val="333333">
                <a:alpha val="65000"/>
              </a:srgbClr>
            </a:outerShdw>
          </a:effectLst>
        </p:spPr>
      </p:pic>
      <p:sp>
        <p:nvSpPr>
          <p:cNvPr id="7" name="Slide Number Placeholder 5">
            <a:extLst>
              <a:ext uri="{FF2B5EF4-FFF2-40B4-BE49-F238E27FC236}">
                <a16:creationId xmlns:a16="http://schemas.microsoft.com/office/drawing/2014/main" id="{B053CEB5-7A54-4ABA-AA35-51918107797A}"/>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461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B9E2-C761-496A-ACFE-2D80AB049DDA}"/>
              </a:ext>
            </a:extLst>
          </p:cNvPr>
          <p:cNvSpPr>
            <a:spLocks noGrp="1"/>
          </p:cNvSpPr>
          <p:nvPr>
            <p:ph type="ctrTitle"/>
          </p:nvPr>
        </p:nvSpPr>
        <p:spPr/>
        <p:txBody>
          <a:bodyPr/>
          <a:lstStyle/>
          <a:p>
            <a:r>
              <a:rPr lang="el-GR" dirty="0"/>
              <a:t>Εκκαθαριστικός Λογαριασμός Ηλεκτρικής Ενέργειας</a:t>
            </a:r>
          </a:p>
        </p:txBody>
      </p:sp>
      <p:pic>
        <p:nvPicPr>
          <p:cNvPr id="6" name="Content Placeholder 5" descr="A screenshot of a cell phone&#10;&#10;Description automatically generated">
            <a:extLst>
              <a:ext uri="{FF2B5EF4-FFF2-40B4-BE49-F238E27FC236}">
                <a16:creationId xmlns:a16="http://schemas.microsoft.com/office/drawing/2014/main" id="{A62C029B-35C8-43E5-84D3-2F04F12FA9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643" y="1206631"/>
            <a:ext cx="4336331" cy="5118755"/>
          </a:xfrm>
        </p:spPr>
      </p:pic>
      <p:pic>
        <p:nvPicPr>
          <p:cNvPr id="8" name="Picture 7" descr="A screenshot of a cell phone&#10;&#10;Description automatically generated">
            <a:extLst>
              <a:ext uri="{FF2B5EF4-FFF2-40B4-BE49-F238E27FC236}">
                <a16:creationId xmlns:a16="http://schemas.microsoft.com/office/drawing/2014/main" id="{78D202A1-6973-436D-BEB8-D6ABA7984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079" y="1206631"/>
            <a:ext cx="4732487" cy="5118755"/>
          </a:xfrm>
          <a:prstGeom prst="rect">
            <a:avLst/>
          </a:prstGeom>
        </p:spPr>
      </p:pic>
      <p:sp>
        <p:nvSpPr>
          <p:cNvPr id="11" name="Rectangle: Rounded Corners 10">
            <a:extLst>
              <a:ext uri="{FF2B5EF4-FFF2-40B4-BE49-F238E27FC236}">
                <a16:creationId xmlns:a16="http://schemas.microsoft.com/office/drawing/2014/main" id="{75D47F0E-71EA-4574-8B4A-56AD2BE312AD}"/>
              </a:ext>
            </a:extLst>
          </p:cNvPr>
          <p:cNvSpPr/>
          <p:nvPr/>
        </p:nvSpPr>
        <p:spPr>
          <a:xfrm>
            <a:off x="1197041" y="2058618"/>
            <a:ext cx="1576017" cy="312752"/>
          </a:xfrm>
          <a:prstGeom prst="roundRect">
            <a:avLst>
              <a:gd name="adj" fmla="val 6515"/>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Rounded Corners 11">
            <a:extLst>
              <a:ext uri="{FF2B5EF4-FFF2-40B4-BE49-F238E27FC236}">
                <a16:creationId xmlns:a16="http://schemas.microsoft.com/office/drawing/2014/main" id="{0E5471C9-19FE-4A3C-9084-D07E08B2B020}"/>
              </a:ext>
            </a:extLst>
          </p:cNvPr>
          <p:cNvSpPr/>
          <p:nvPr/>
        </p:nvSpPr>
        <p:spPr>
          <a:xfrm>
            <a:off x="3978275" y="2084018"/>
            <a:ext cx="1249058" cy="312752"/>
          </a:xfrm>
          <a:prstGeom prst="roundRect">
            <a:avLst>
              <a:gd name="adj" fmla="val 6515"/>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Graphic 12" descr="Blind">
            <a:extLst>
              <a:ext uri="{FF2B5EF4-FFF2-40B4-BE49-F238E27FC236}">
                <a16:creationId xmlns:a16="http://schemas.microsoft.com/office/drawing/2014/main" id="{E7D15915-8C44-4879-A41E-A39D8B0F8A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4415" y="2073574"/>
            <a:ext cx="796777" cy="331888"/>
          </a:xfrm>
          <a:prstGeom prst="rect">
            <a:avLst/>
          </a:prstGeom>
        </p:spPr>
      </p:pic>
      <p:pic>
        <p:nvPicPr>
          <p:cNvPr id="14" name="Graphic 13" descr="Blind">
            <a:extLst>
              <a:ext uri="{FF2B5EF4-FFF2-40B4-BE49-F238E27FC236}">
                <a16:creationId xmlns:a16="http://schemas.microsoft.com/office/drawing/2014/main" id="{F6C52D62-8639-4D20-ADA2-BCB67C7D6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224" y="2084018"/>
            <a:ext cx="796777" cy="331888"/>
          </a:xfrm>
          <a:prstGeom prst="rect">
            <a:avLst/>
          </a:prstGeom>
        </p:spPr>
      </p:pic>
      <p:sp>
        <p:nvSpPr>
          <p:cNvPr id="9" name="Slide Number Placeholder 5">
            <a:extLst>
              <a:ext uri="{FF2B5EF4-FFF2-40B4-BE49-F238E27FC236}">
                <a16:creationId xmlns:a16="http://schemas.microsoft.com/office/drawing/2014/main" id="{5B34188A-184E-49F7-B666-EA630C71F0CC}"/>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8386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254782" y="2860025"/>
            <a:ext cx="7834263" cy="1754326"/>
          </a:xfrm>
          <a:prstGeom prst="rect">
            <a:avLst/>
          </a:prstGeom>
          <a:noFill/>
        </p:spPr>
        <p:txBody>
          <a:bodyPr wrap="square" rtlCol="0">
            <a:spAutoFit/>
          </a:bodyPr>
          <a:lstStyle/>
          <a:p>
            <a:r>
              <a:rPr lang="el-GR" sz="3600" b="1" dirty="0">
                <a:solidFill>
                  <a:schemeClr val="tx1">
                    <a:lumMod val="75000"/>
                    <a:lumOff val="25000"/>
                  </a:schemeClr>
                </a:solidFill>
                <a:latin typeface="Trebuchet MS" panose="020B0603020202020204" pitchFamily="34" charset="0"/>
              </a:rPr>
              <a:t>Ειδικές Περιπτώσεις Τιμολόγησης</a:t>
            </a:r>
          </a:p>
          <a:p>
            <a:r>
              <a:rPr lang="el-GR" sz="3600" b="1" dirty="0">
                <a:solidFill>
                  <a:schemeClr val="tx1">
                    <a:lumMod val="75000"/>
                    <a:lumOff val="25000"/>
                  </a:schemeClr>
                </a:solidFill>
                <a:latin typeface="Trebuchet MS" panose="020B0603020202020204" pitchFamily="34" charset="0"/>
              </a:rPr>
              <a:t>Ηλεκτρικής</a:t>
            </a:r>
          </a:p>
          <a:p>
            <a:r>
              <a:rPr lang="el-GR" sz="3600" b="1" dirty="0">
                <a:solidFill>
                  <a:schemeClr val="tx1">
                    <a:lumMod val="75000"/>
                    <a:lumOff val="25000"/>
                  </a:schemeClr>
                </a:solidFill>
                <a:latin typeface="Trebuchet MS" panose="020B0603020202020204" pitchFamily="34" charset="0"/>
              </a:rPr>
              <a:t>Ενέργειας</a:t>
            </a:r>
            <a:endParaRPr lang="en-US" sz="3600" b="1" dirty="0">
              <a:solidFill>
                <a:schemeClr val="tx1">
                  <a:lumMod val="75000"/>
                  <a:lumOff val="25000"/>
                </a:schemeClr>
              </a:solidFill>
              <a:latin typeface="Trebuchet MS" panose="020B0603020202020204" pitchFamily="34" charset="0"/>
            </a:endParaRPr>
          </a:p>
        </p:txBody>
      </p:sp>
      <p:grpSp>
        <p:nvGrpSpPr>
          <p:cNvPr id="8" name="Group 7">
            <a:extLst>
              <a:ext uri="{FF2B5EF4-FFF2-40B4-BE49-F238E27FC236}">
                <a16:creationId xmlns:a16="http://schemas.microsoft.com/office/drawing/2014/main" id="{B860F731-E0A4-4A75-A81A-4CDBA7A7A307}"/>
              </a:ext>
            </a:extLst>
          </p:cNvPr>
          <p:cNvGrpSpPr/>
          <p:nvPr/>
        </p:nvGrpSpPr>
        <p:grpSpPr>
          <a:xfrm>
            <a:off x="9308029" y="3425168"/>
            <a:ext cx="1747506" cy="2008628"/>
            <a:chOff x="606553" y="3674645"/>
            <a:chExt cx="1747506" cy="2008628"/>
          </a:xfrm>
        </p:grpSpPr>
        <p:pic>
          <p:nvPicPr>
            <p:cNvPr id="9" name="Picture 8">
              <a:extLst>
                <a:ext uri="{FF2B5EF4-FFF2-40B4-BE49-F238E27FC236}">
                  <a16:creationId xmlns:a16="http://schemas.microsoft.com/office/drawing/2014/main" id="{4DBED951-09DB-4F9A-B340-3E0F3F98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70" y="4394246"/>
              <a:ext cx="645771" cy="645771"/>
            </a:xfrm>
            <a:prstGeom prst="rect">
              <a:avLst/>
            </a:prstGeom>
          </p:spPr>
        </p:pic>
        <p:sp>
          <p:nvSpPr>
            <p:cNvPr id="12" name="Hexagon 11">
              <a:extLst>
                <a:ext uri="{FF2B5EF4-FFF2-40B4-BE49-F238E27FC236}">
                  <a16:creationId xmlns:a16="http://schemas.microsoft.com/office/drawing/2014/main" id="{BB6764DD-D705-4E40-8D2B-5E1CE68210B4}"/>
                </a:ext>
              </a:extLst>
            </p:cNvPr>
            <p:cNvSpPr/>
            <p:nvPr/>
          </p:nvSpPr>
          <p:spPr>
            <a:xfrm rot="5400000">
              <a:off x="475992" y="3805206"/>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0" name="Slide Number Placeholder 5">
            <a:extLst>
              <a:ext uri="{FF2B5EF4-FFF2-40B4-BE49-F238E27FC236}">
                <a16:creationId xmlns:a16="http://schemas.microsoft.com/office/drawing/2014/main" id="{29F82BF6-CBEC-4EBA-B117-905F527F84DE}"/>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5978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13C3-EA9A-438F-85F2-7A82F0871995}"/>
              </a:ext>
            </a:extLst>
          </p:cNvPr>
          <p:cNvSpPr>
            <a:spLocks noGrp="1"/>
          </p:cNvSpPr>
          <p:nvPr>
            <p:ph type="ctrTitle"/>
          </p:nvPr>
        </p:nvSpPr>
        <p:spPr/>
        <p:txBody>
          <a:bodyPr>
            <a:normAutofit/>
          </a:bodyPr>
          <a:lstStyle/>
          <a:p>
            <a:r>
              <a:rPr lang="el-GR" dirty="0"/>
              <a:t>Κοινωνικό Οικιακό Τιμολόγιο</a:t>
            </a:r>
          </a:p>
        </p:txBody>
      </p:sp>
      <p:sp>
        <p:nvSpPr>
          <p:cNvPr id="4" name="Rectangle 3">
            <a:extLst>
              <a:ext uri="{FF2B5EF4-FFF2-40B4-BE49-F238E27FC236}">
                <a16:creationId xmlns:a16="http://schemas.microsoft.com/office/drawing/2014/main" id="{6F6764BF-286A-4BE1-AE5D-F4B5E8279860}"/>
              </a:ext>
            </a:extLst>
          </p:cNvPr>
          <p:cNvSpPr/>
          <p:nvPr/>
        </p:nvSpPr>
        <p:spPr>
          <a:xfrm>
            <a:off x="848507" y="5001138"/>
            <a:ext cx="4388304" cy="125594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Στα ΚΟΤ εφαρμόζονται οι εκπτώσεις «Συνέπειας» &amp; «</a:t>
            </a:r>
            <a:r>
              <a:rPr lang="en-US" sz="1600" b="1" dirty="0">
                <a:solidFill>
                  <a:schemeClr val="tx1"/>
                </a:solidFill>
              </a:rPr>
              <a:t>Dual Energy</a:t>
            </a:r>
            <a:r>
              <a:rPr lang="el-GR" sz="1600" b="1" dirty="0">
                <a:solidFill>
                  <a:schemeClr val="tx1"/>
                </a:solidFill>
              </a:rPr>
              <a:t> ή </a:t>
            </a:r>
            <a:r>
              <a:rPr lang="en-US" sz="1600" b="1" dirty="0">
                <a:solidFill>
                  <a:schemeClr val="tx1"/>
                </a:solidFill>
              </a:rPr>
              <a:t>Promo</a:t>
            </a:r>
            <a:r>
              <a:rPr lang="el-GR" sz="1600" b="1" dirty="0">
                <a:solidFill>
                  <a:schemeClr val="tx1"/>
                </a:solidFill>
              </a:rPr>
              <a:t>»</a:t>
            </a:r>
            <a:r>
              <a:rPr lang="en-US" sz="1600" b="1" dirty="0">
                <a:solidFill>
                  <a:schemeClr val="tx1"/>
                </a:solidFill>
              </a:rPr>
              <a:t>. </a:t>
            </a:r>
            <a:r>
              <a:rPr lang="el-GR" sz="1600" b="1" dirty="0">
                <a:solidFill>
                  <a:schemeClr val="tx1"/>
                </a:solidFill>
              </a:rPr>
              <a:t>Επίσης εφαρμόζεται η χρέωση ΟΤΣ.</a:t>
            </a:r>
          </a:p>
        </p:txBody>
      </p:sp>
      <p:sp>
        <p:nvSpPr>
          <p:cNvPr id="5" name="Rectangle 4">
            <a:extLst>
              <a:ext uri="{FF2B5EF4-FFF2-40B4-BE49-F238E27FC236}">
                <a16:creationId xmlns:a16="http://schemas.microsoft.com/office/drawing/2014/main" id="{A65F3BF9-69B2-40AF-B66D-FA8D061BBCAF}"/>
              </a:ext>
            </a:extLst>
          </p:cNvPr>
          <p:cNvSpPr/>
          <p:nvPr/>
        </p:nvSpPr>
        <p:spPr>
          <a:xfrm>
            <a:off x="7047469" y="5005820"/>
            <a:ext cx="4151833" cy="125126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Έκδοση Λογαριασμών κάθε δίμηνο λόγω ημερομηνίας λήξης των λογαριασμών ΚΟΤ (40 ημέρες)</a:t>
            </a:r>
          </a:p>
        </p:txBody>
      </p:sp>
      <p:sp>
        <p:nvSpPr>
          <p:cNvPr id="6" name="Rectangle 5">
            <a:extLst>
              <a:ext uri="{FF2B5EF4-FFF2-40B4-BE49-F238E27FC236}">
                <a16:creationId xmlns:a16="http://schemas.microsoft.com/office/drawing/2014/main" id="{6D754F6E-1B4C-4876-8B54-CA32EBA34CAA}"/>
              </a:ext>
            </a:extLst>
          </p:cNvPr>
          <p:cNvSpPr/>
          <p:nvPr/>
        </p:nvSpPr>
        <p:spPr>
          <a:xfrm>
            <a:off x="2180355" y="1754531"/>
            <a:ext cx="7322815" cy="273593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Ως εκπτώσεις του "Κοινωνικού Οικιακού Τιμολογίου" ορίζονται οι εκπτώσεις που αναφέρονται στον κατωτέρω Πίνακα:</a:t>
            </a: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r>
              <a:rPr lang="el-GR" sz="1100" dirty="0">
                <a:solidFill>
                  <a:schemeClr val="tx1"/>
                </a:solidFill>
              </a:rPr>
              <a:t>Η παραπάνω έκπτωση εφαρμόζεται στη χρέωση προμήθειας για την κατανάλωση ημέρας του Προμηθευτή ηλεκτρικής ενέργειας</a:t>
            </a:r>
          </a:p>
        </p:txBody>
      </p:sp>
      <p:graphicFrame>
        <p:nvGraphicFramePr>
          <p:cNvPr id="7" name="Table 6">
            <a:extLst>
              <a:ext uri="{FF2B5EF4-FFF2-40B4-BE49-F238E27FC236}">
                <a16:creationId xmlns:a16="http://schemas.microsoft.com/office/drawing/2014/main" id="{6C2A0A8A-0EB7-48B1-AA8E-0DDE8F6437D2}"/>
              </a:ext>
            </a:extLst>
          </p:cNvPr>
          <p:cNvGraphicFramePr>
            <a:graphicFrameLocks noGrp="1"/>
          </p:cNvGraphicFramePr>
          <p:nvPr>
            <p:extLst>
              <p:ext uri="{D42A27DB-BD31-4B8C-83A1-F6EECF244321}">
                <p14:modId xmlns:p14="http://schemas.microsoft.com/office/powerpoint/2010/main" val="2619005979"/>
              </p:ext>
            </p:extLst>
          </p:nvPr>
        </p:nvGraphicFramePr>
        <p:xfrm>
          <a:off x="3493330" y="2507271"/>
          <a:ext cx="4446751" cy="1230458"/>
        </p:xfrm>
        <a:graphic>
          <a:graphicData uri="http://schemas.openxmlformats.org/drawingml/2006/table">
            <a:tbl>
              <a:tblPr firstRow="1" firstCol="1" bandRow="1"/>
              <a:tblGrid>
                <a:gridCol w="2221473">
                  <a:extLst>
                    <a:ext uri="{9D8B030D-6E8A-4147-A177-3AD203B41FA5}">
                      <a16:colId xmlns:a16="http://schemas.microsoft.com/office/drawing/2014/main" val="2515381432"/>
                    </a:ext>
                  </a:extLst>
                </a:gridCol>
                <a:gridCol w="1112639">
                  <a:extLst>
                    <a:ext uri="{9D8B030D-6E8A-4147-A177-3AD203B41FA5}">
                      <a16:colId xmlns:a16="http://schemas.microsoft.com/office/drawing/2014/main" val="3112862316"/>
                    </a:ext>
                  </a:extLst>
                </a:gridCol>
                <a:gridCol w="1112639">
                  <a:extLst>
                    <a:ext uri="{9D8B030D-6E8A-4147-A177-3AD203B41FA5}">
                      <a16:colId xmlns:a16="http://schemas.microsoft.com/office/drawing/2014/main" val="731158542"/>
                    </a:ext>
                  </a:extLst>
                </a:gridCol>
              </a:tblGrid>
              <a:tr h="433789">
                <a:tc gridSpan="3">
                  <a:txBody>
                    <a:bodyPr/>
                    <a:lstStyle/>
                    <a:p>
                      <a:pPr algn="ctr">
                        <a:spcBef>
                          <a:spcPts val="600"/>
                        </a:spcBef>
                        <a:spcAft>
                          <a:spcPts val="1200"/>
                        </a:spcAft>
                      </a:pPr>
                      <a:r>
                        <a:rPr lang="el-GR" sz="1200" b="1" dirty="0">
                          <a:effectLst/>
                          <a:latin typeface="Times New Roman" panose="02020603050405020304" pitchFamily="18" charset="0"/>
                          <a:ea typeface="Calibri" panose="020F0502020204030204" pitchFamily="34" charset="0"/>
                        </a:rPr>
                        <a:t>ΠΙΝΑΚΑΣ ΕΚΠΤΩΣΕΩΝ ΚΟΙΝΩΝΙΚΟΥ ΟΙΚΙΑΚΟΥ ΤΙΜΟΛΟΓΙΟΥ</a:t>
                      </a:r>
                      <a:endParaRPr lang="el-GR" sz="1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802644180"/>
                  </a:ext>
                </a:extLst>
              </a:tr>
              <a:tr h="322608">
                <a:tc rowSpan="2">
                  <a:txBody>
                    <a:bodyPr/>
                    <a:lstStyle/>
                    <a:p>
                      <a:pPr algn="ctr">
                        <a:spcBef>
                          <a:spcPts val="600"/>
                        </a:spcBef>
                        <a:spcAft>
                          <a:spcPts val="1200"/>
                        </a:spcAft>
                      </a:pPr>
                      <a:r>
                        <a:rPr lang="el-GR" sz="1200" b="1" dirty="0">
                          <a:effectLst/>
                          <a:latin typeface="Times New Roman" panose="02020603050405020304" pitchFamily="18" charset="0"/>
                          <a:ea typeface="Calibri" panose="020F0502020204030204" pitchFamily="34" charset="0"/>
                        </a:rPr>
                        <a:t>Έκπτωση στη χρέωση προμήθειας ηλεκτρικής ενέργειας σε €/</a:t>
                      </a:r>
                      <a:r>
                        <a:rPr lang="el-GR" sz="1200" b="1" dirty="0" err="1">
                          <a:effectLst/>
                          <a:latin typeface="Times New Roman" panose="02020603050405020304" pitchFamily="18" charset="0"/>
                          <a:ea typeface="Calibri" panose="020F0502020204030204" pitchFamily="34" charset="0"/>
                        </a:rPr>
                        <a:t>kWh</a:t>
                      </a:r>
                      <a:endParaRPr lang="el-GR" sz="1200" dirty="0">
                        <a:effectLst/>
                        <a:latin typeface="Times New Roman" panose="02020603050405020304" pitchFamily="18" charset="0"/>
                        <a:ea typeface="Calibri" panose="020F0502020204030204" pitchFamily="34" charset="0"/>
                      </a:endParaRPr>
                    </a:p>
                  </a:txBody>
                  <a:tcPr marL="68580" marR="68580" marT="180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200"/>
                        </a:spcAft>
                      </a:pPr>
                      <a:r>
                        <a:rPr lang="el-GR" sz="1200" b="1" dirty="0">
                          <a:effectLst/>
                          <a:latin typeface="Times New Roman" panose="02020603050405020304" pitchFamily="18" charset="0"/>
                          <a:ea typeface="Calibri" panose="020F0502020204030204" pitchFamily="34" charset="0"/>
                        </a:rPr>
                        <a:t>Κ.Ο.Τ. Α</a:t>
                      </a:r>
                      <a:endParaRPr lang="el-GR" sz="1200" dirty="0">
                        <a:effectLst/>
                        <a:latin typeface="Times New Roman" panose="02020603050405020304" pitchFamily="18" charset="0"/>
                        <a:ea typeface="Calibri" panose="020F0502020204030204" pitchFamily="34" charset="0"/>
                      </a:endParaRPr>
                    </a:p>
                  </a:txBody>
                  <a:tcPr marL="68580" marR="68580" marT="180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200"/>
                        </a:spcAft>
                      </a:pPr>
                      <a:r>
                        <a:rPr lang="el-GR" sz="1200" b="1">
                          <a:effectLst/>
                          <a:latin typeface="Times New Roman" panose="02020603050405020304" pitchFamily="18" charset="0"/>
                          <a:ea typeface="Calibri" panose="020F0502020204030204" pitchFamily="34" charset="0"/>
                        </a:rPr>
                        <a:t>Κ.Ο.Τ. Β</a:t>
                      </a:r>
                      <a:endParaRPr lang="el-GR" sz="1200">
                        <a:effectLst/>
                        <a:latin typeface="Times New Roman" panose="02020603050405020304" pitchFamily="18" charset="0"/>
                        <a:ea typeface="Calibri" panose="020F0502020204030204" pitchFamily="34" charset="0"/>
                      </a:endParaRPr>
                    </a:p>
                  </a:txBody>
                  <a:tcPr marL="68580" marR="68580" marT="180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38664"/>
                  </a:ext>
                </a:extLst>
              </a:tr>
              <a:tr h="433789">
                <a:tc vMerge="1">
                  <a:txBody>
                    <a:bodyPr/>
                    <a:lstStyle/>
                    <a:p>
                      <a:endParaRPr lang="el-GR"/>
                    </a:p>
                  </a:txBody>
                  <a:tcPr/>
                </a:tc>
                <a:tc>
                  <a:txBody>
                    <a:bodyPr/>
                    <a:lstStyle/>
                    <a:p>
                      <a:pPr algn="ctr">
                        <a:spcBef>
                          <a:spcPts val="600"/>
                        </a:spcBef>
                        <a:spcAft>
                          <a:spcPts val="1200"/>
                        </a:spcAft>
                      </a:pPr>
                      <a:r>
                        <a:rPr lang="el-GR" sz="1200" b="1" dirty="0">
                          <a:effectLst/>
                          <a:latin typeface="Times New Roman" panose="02020603050405020304" pitchFamily="18" charset="0"/>
                          <a:ea typeface="Calibri" panose="020F0502020204030204" pitchFamily="34" charset="0"/>
                        </a:rPr>
                        <a:t>0,075</a:t>
                      </a:r>
                      <a:endParaRPr lang="el-GR" sz="1200" dirty="0">
                        <a:effectLst/>
                        <a:latin typeface="Times New Roman" panose="02020603050405020304" pitchFamily="18" charset="0"/>
                        <a:ea typeface="Calibri" panose="020F0502020204030204" pitchFamily="34" charset="0"/>
                      </a:endParaRPr>
                    </a:p>
                  </a:txBody>
                  <a:tcPr marL="68580" marR="68580" marT="180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200"/>
                        </a:spcAft>
                      </a:pPr>
                      <a:r>
                        <a:rPr lang="el-GR" sz="1200" b="1" dirty="0">
                          <a:effectLst/>
                          <a:latin typeface="Times New Roman" panose="02020603050405020304" pitchFamily="18" charset="0"/>
                          <a:ea typeface="Calibri" panose="020F0502020204030204" pitchFamily="34" charset="0"/>
                        </a:rPr>
                        <a:t>0,045</a:t>
                      </a:r>
                      <a:endParaRPr lang="el-GR" sz="1200" dirty="0">
                        <a:effectLst/>
                        <a:latin typeface="Times New Roman" panose="02020603050405020304" pitchFamily="18" charset="0"/>
                        <a:ea typeface="Calibri" panose="020F0502020204030204" pitchFamily="34" charset="0"/>
                      </a:endParaRPr>
                    </a:p>
                  </a:txBody>
                  <a:tcPr marL="68580" marR="68580" marT="180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72078"/>
                  </a:ext>
                </a:extLst>
              </a:tr>
            </a:tbl>
          </a:graphicData>
        </a:graphic>
      </p:graphicFrame>
      <p:sp>
        <p:nvSpPr>
          <p:cNvPr id="8" name="Slide Number Placeholder 5">
            <a:extLst>
              <a:ext uri="{FF2B5EF4-FFF2-40B4-BE49-F238E27FC236}">
                <a16:creationId xmlns:a16="http://schemas.microsoft.com/office/drawing/2014/main" id="{BB9301A6-3875-4C5E-B997-DD0AB6ABA1F2}"/>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442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6603-6E62-4789-90EA-2796B652FBEE}"/>
              </a:ext>
            </a:extLst>
          </p:cNvPr>
          <p:cNvSpPr>
            <a:spLocks noGrp="1"/>
          </p:cNvSpPr>
          <p:nvPr>
            <p:ph type="ctrTitle"/>
          </p:nvPr>
        </p:nvSpPr>
        <p:spPr/>
        <p:txBody>
          <a:bodyPr/>
          <a:lstStyle/>
          <a:p>
            <a:r>
              <a:rPr lang="el-GR" dirty="0"/>
              <a:t>Κοινωνικό Οικιακό Τιμολόγιο</a:t>
            </a:r>
          </a:p>
        </p:txBody>
      </p:sp>
      <p:sp>
        <p:nvSpPr>
          <p:cNvPr id="4" name="Rectangle 3">
            <a:extLst>
              <a:ext uri="{FF2B5EF4-FFF2-40B4-BE49-F238E27FC236}">
                <a16:creationId xmlns:a16="http://schemas.microsoft.com/office/drawing/2014/main" id="{2929D2FF-E498-41D5-9122-0D88D9B5D579}"/>
              </a:ext>
            </a:extLst>
          </p:cNvPr>
          <p:cNvSpPr/>
          <p:nvPr/>
        </p:nvSpPr>
        <p:spPr>
          <a:xfrm>
            <a:off x="818595" y="1257221"/>
            <a:ext cx="10554807" cy="492171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Το Κ.Ο.Τ. δεν εφαρμόζεται για το τμήμα της </a:t>
            </a:r>
            <a:r>
              <a:rPr lang="el-GR" sz="1100" dirty="0" err="1">
                <a:solidFill>
                  <a:schemeClr val="tx1"/>
                </a:solidFill>
              </a:rPr>
              <a:t>τετραμηνιαίας</a:t>
            </a:r>
            <a:r>
              <a:rPr lang="el-GR" sz="1100" dirty="0">
                <a:solidFill>
                  <a:schemeClr val="tx1"/>
                </a:solidFill>
              </a:rPr>
              <a:t> κατανάλωσης εφόσον: </a:t>
            </a:r>
          </a:p>
          <a:p>
            <a:pPr algn="just"/>
            <a:endParaRPr lang="el-GR" sz="1100" dirty="0">
              <a:solidFill>
                <a:schemeClr val="tx1"/>
              </a:solidFill>
            </a:endParaRPr>
          </a:p>
          <a:p>
            <a:pPr algn="just"/>
            <a:r>
              <a:rPr lang="el-GR" sz="1100" dirty="0">
                <a:solidFill>
                  <a:schemeClr val="tx1"/>
                </a:solidFill>
              </a:rPr>
              <a:t>α) η κατανάλωση είναι μικρότερη με 200kWh ανά τετράμηνο, </a:t>
            </a:r>
          </a:p>
          <a:p>
            <a:pPr algn="just"/>
            <a:endParaRPr lang="el-GR" sz="1100" dirty="0">
              <a:solidFill>
                <a:schemeClr val="tx1"/>
              </a:solidFill>
            </a:endParaRPr>
          </a:p>
          <a:p>
            <a:pPr algn="just"/>
            <a:r>
              <a:rPr lang="el-GR" sz="1100" dirty="0">
                <a:solidFill>
                  <a:schemeClr val="tx1"/>
                </a:solidFill>
              </a:rPr>
              <a:t>β) η συνολική </a:t>
            </a:r>
            <a:r>
              <a:rPr lang="el-GR" sz="1100" dirty="0" err="1">
                <a:solidFill>
                  <a:schemeClr val="tx1"/>
                </a:solidFill>
              </a:rPr>
              <a:t>τετραμηνιαία</a:t>
            </a:r>
            <a:r>
              <a:rPr lang="el-GR" sz="1100" dirty="0">
                <a:solidFill>
                  <a:schemeClr val="tx1"/>
                </a:solidFill>
              </a:rPr>
              <a:t> κατανάλωση (ημερήσια 120 ημερών) βάσει καταμετρημένων ενδείξεων υπερβαίνει τα όρια κατανάλωσης όπως ορίζονται για κάθε δικαιούχο. </a:t>
            </a:r>
          </a:p>
          <a:p>
            <a:pPr algn="just"/>
            <a:endParaRPr lang="el-GR" sz="1100" dirty="0">
              <a:solidFill>
                <a:schemeClr val="tx1"/>
              </a:solidFill>
            </a:endParaRPr>
          </a:p>
          <a:p>
            <a:pPr algn="just"/>
            <a:r>
              <a:rPr lang="el-GR" sz="1100" dirty="0">
                <a:solidFill>
                  <a:schemeClr val="tx1"/>
                </a:solidFill>
              </a:rPr>
              <a:t>Εάν υπάρχει υπέρβαση των </a:t>
            </a:r>
            <a:r>
              <a:rPr lang="el-GR" sz="1100" dirty="0" err="1">
                <a:solidFill>
                  <a:schemeClr val="tx1"/>
                </a:solidFill>
              </a:rPr>
              <a:t>τετραμηνιαίων</a:t>
            </a:r>
            <a:r>
              <a:rPr lang="el-GR" sz="1100" dirty="0">
                <a:solidFill>
                  <a:schemeClr val="tx1"/>
                </a:solidFill>
              </a:rPr>
              <a:t> αυτών ορίων κατανάλωσης τότε:  </a:t>
            </a:r>
          </a:p>
          <a:p>
            <a:pPr algn="just"/>
            <a:endParaRPr lang="el-GR" sz="1100" dirty="0">
              <a:solidFill>
                <a:schemeClr val="tx1"/>
              </a:solidFill>
            </a:endParaRPr>
          </a:p>
          <a:p>
            <a:pPr algn="just"/>
            <a:r>
              <a:rPr lang="el-GR" sz="1100" dirty="0">
                <a:solidFill>
                  <a:schemeClr val="tx1"/>
                </a:solidFill>
              </a:rPr>
              <a:t>α) </a:t>
            </a:r>
            <a:r>
              <a:rPr lang="el-GR" sz="700" dirty="0">
                <a:solidFill>
                  <a:schemeClr val="tx1"/>
                </a:solidFill>
              </a:rPr>
              <a:t>για</a:t>
            </a:r>
            <a:r>
              <a:rPr lang="el-GR" sz="1100" dirty="0">
                <a:solidFill>
                  <a:schemeClr val="tx1"/>
                </a:solidFill>
              </a:rPr>
              <a:t> υπέρβαση άνω του 10%, και εφόσον η μέση </a:t>
            </a:r>
            <a:r>
              <a:rPr lang="el-GR" sz="1100" dirty="0" err="1">
                <a:solidFill>
                  <a:schemeClr val="tx1"/>
                </a:solidFill>
              </a:rPr>
              <a:t>τετραμηνιαία</a:t>
            </a:r>
            <a:r>
              <a:rPr lang="el-GR" sz="1100" dirty="0">
                <a:solidFill>
                  <a:schemeClr val="tx1"/>
                </a:solidFill>
              </a:rPr>
              <a:t> κατανάλωση σε ετήσια κυλιόμενη βάση, βάσει καταμετρημένων ενδείξεων, υπερβαίνει τα όρια κατανάλωσης που προβλέπονται για κάθε δικαιούχο, δεν εφαρμόζεται το Κ.Ο.Τ. για το συγκεκριμένο τετράμηνο, </a:t>
            </a:r>
          </a:p>
          <a:p>
            <a:pPr algn="just"/>
            <a:endParaRPr lang="el-GR" sz="1100" dirty="0">
              <a:solidFill>
                <a:schemeClr val="tx1"/>
              </a:solidFill>
            </a:endParaRPr>
          </a:p>
          <a:p>
            <a:pPr algn="just"/>
            <a:r>
              <a:rPr lang="el-GR" sz="1100" dirty="0">
                <a:solidFill>
                  <a:schemeClr val="tx1"/>
                </a:solidFill>
              </a:rPr>
              <a:t>β) για υπέρβαση άνω του 10%, εφόσον η μέση </a:t>
            </a:r>
            <a:r>
              <a:rPr lang="el-GR" sz="1100" dirty="0" err="1">
                <a:solidFill>
                  <a:schemeClr val="tx1"/>
                </a:solidFill>
              </a:rPr>
              <a:t>τετραμηνιαία</a:t>
            </a:r>
            <a:r>
              <a:rPr lang="el-GR" sz="1100" dirty="0">
                <a:solidFill>
                  <a:schemeClr val="tx1"/>
                </a:solidFill>
              </a:rPr>
              <a:t> κατανάλωση σε ετήσια κυλιόμενη βάση δεν υπερβαίνει τα όρια κατανάλωσης που προβλέπονται για κάθε δικαιούχο ή για υπέρβαση έως 10% εφαρμόζεται το Κ.Ο.Τ. για την κατανάλωση εντός των οριζόμενων ορίων και το ισχύον οικιακό τιμολόγιο του Προμηθευτή για την υπερβάλλουσα κατανάλωση με τις κλίμακες της συνολικής κατανάλωσης. </a:t>
            </a:r>
          </a:p>
          <a:p>
            <a:pPr algn="just"/>
            <a:endParaRPr lang="el-GR" sz="1100" dirty="0">
              <a:solidFill>
                <a:schemeClr val="tx1"/>
              </a:solidFill>
            </a:endParaRPr>
          </a:p>
          <a:p>
            <a:pPr algn="just"/>
            <a:r>
              <a:rPr lang="el-GR" sz="1100" dirty="0">
                <a:solidFill>
                  <a:schemeClr val="tx1"/>
                </a:solidFill>
              </a:rPr>
              <a:t>Για τον υπολογισμό της υπέρβασης των ορίων κατανάλωσης κάθε κατηγορίας δικαιούχου δεν λαμβάνεται υπόψη η κατανάλωση ηλεκτρικής ενέργειας βάσει νυκτερινού τιμολογίου. </a:t>
            </a:r>
          </a:p>
          <a:p>
            <a:pPr algn="just"/>
            <a:endParaRPr lang="el-GR" sz="1100" dirty="0">
              <a:solidFill>
                <a:schemeClr val="tx1"/>
              </a:solidFill>
            </a:endParaRPr>
          </a:p>
          <a:p>
            <a:pPr algn="just"/>
            <a:r>
              <a:rPr lang="el-GR" sz="1100" dirty="0">
                <a:solidFill>
                  <a:schemeClr val="tx1"/>
                </a:solidFill>
              </a:rPr>
              <a:t>Σε περίπτωση δικαιούχου Κ.Ο.Τ. με μετρητή κατανάλωσης νυκτερινού ρεύματος: </a:t>
            </a:r>
          </a:p>
          <a:p>
            <a:pPr algn="just"/>
            <a:endParaRPr lang="el-GR" sz="1100" dirty="0">
              <a:solidFill>
                <a:schemeClr val="tx1"/>
              </a:solidFill>
            </a:endParaRPr>
          </a:p>
          <a:p>
            <a:pPr algn="just"/>
            <a:r>
              <a:rPr lang="el-GR" sz="1100" dirty="0">
                <a:solidFill>
                  <a:schemeClr val="tx1"/>
                </a:solidFill>
              </a:rPr>
              <a:t>α) Αν το άθροισμα της ημερήσιας και της νυκτερινής κατανάλωσης βρίσκεται εντός των ορίων ημερήσιας κατανάλωσης του δικαιούχου εφαρμόζεται και για τη νυχτερινή κατανάλωση η έκπτωση του Κ.Ο.Τ. και οι απαλλαγές από τις ρυθμιζόμενες χρεώσεις τόσο του Κ.Ο.Τ. όσο και του νυκτερινού τιμολογίου. </a:t>
            </a:r>
          </a:p>
          <a:p>
            <a:pPr algn="just"/>
            <a:endParaRPr lang="el-GR" sz="1100" dirty="0">
              <a:solidFill>
                <a:schemeClr val="tx1"/>
              </a:solidFill>
            </a:endParaRPr>
          </a:p>
          <a:p>
            <a:pPr algn="just"/>
            <a:r>
              <a:rPr lang="el-GR" sz="1100" dirty="0">
                <a:solidFill>
                  <a:schemeClr val="tx1"/>
                </a:solidFill>
              </a:rPr>
              <a:t>β) Αν το άθροισμα της ημερήσιας και της νυκτερινής κατανάλωσης υπερβαίνει τα όρια ημερήσιας κατανάλωσης, η έκπτωση του Κ.Ο.Τ. και οι απαλλαγές από τις ρυθμιζόμενες χρεώσεις τόσο του Κ.Ο.Τ. όσο και του νυκτερινού τιμολογίου εφαρμόζονται για τη νυχτερινή κατανάλωση εντός των ως άνω ορίων και η υπερβάλλουσα νυχτερινή κατανάλωση τιμολογείται με το ισχύον οικιακό νυκτερινό τιμολόγιο του Προμηθευτή με τις κλίμακες της συνολικής κατανάλωσης. </a:t>
            </a:r>
          </a:p>
          <a:p>
            <a:pPr algn="just"/>
            <a:endParaRPr lang="el-GR" sz="1100" dirty="0">
              <a:solidFill>
                <a:schemeClr val="tx1"/>
              </a:solidFill>
            </a:endParaRPr>
          </a:p>
          <a:p>
            <a:pPr algn="just"/>
            <a:r>
              <a:rPr lang="el-GR" sz="1100" dirty="0">
                <a:solidFill>
                  <a:schemeClr val="tx1"/>
                </a:solidFill>
              </a:rPr>
              <a:t>Ειδικά για τους δικαιούχους που είτε οι ίδιοι, είτε μέλος ή μέλη του νοικοκυριού τους χρήζουν μηχανικής υποστήριξης, η τιμολόγηση με Κ.Ο.Τ. μέχρι τα όρια της </a:t>
            </a:r>
            <a:r>
              <a:rPr lang="el-GR" sz="1100" dirty="0" err="1">
                <a:solidFill>
                  <a:schemeClr val="tx1"/>
                </a:solidFill>
              </a:rPr>
              <a:t>τετραμηνιαίας</a:t>
            </a:r>
            <a:r>
              <a:rPr lang="el-GR" sz="1100" dirty="0">
                <a:solidFill>
                  <a:schemeClr val="tx1"/>
                </a:solidFill>
              </a:rPr>
              <a:t> κατανάλωσης του δικαιούχου, γίνεται ανεξαρτήτως υπέρβασης κατανάλωσης.</a:t>
            </a:r>
          </a:p>
        </p:txBody>
      </p:sp>
      <p:sp>
        <p:nvSpPr>
          <p:cNvPr id="5" name="Slide Number Placeholder 5">
            <a:extLst>
              <a:ext uri="{FF2B5EF4-FFF2-40B4-BE49-F238E27FC236}">
                <a16:creationId xmlns:a16="http://schemas.microsoft.com/office/drawing/2014/main" id="{8D447761-0FC9-463E-BC54-3D274C292385}"/>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1290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Περιβαλλοντικό Οικιακό Τιμολόγιο</a:t>
            </a:r>
          </a:p>
        </p:txBody>
      </p:sp>
      <p:grpSp>
        <p:nvGrpSpPr>
          <p:cNvPr id="6" name="Group 5"/>
          <p:cNvGrpSpPr/>
          <p:nvPr/>
        </p:nvGrpSpPr>
        <p:grpSpPr>
          <a:xfrm>
            <a:off x="798382" y="1777338"/>
            <a:ext cx="3580434" cy="2877424"/>
            <a:chOff x="814984" y="1964761"/>
            <a:chExt cx="3600814" cy="2370666"/>
          </a:xfrm>
        </p:grpSpPr>
        <p:sp>
          <p:nvSpPr>
            <p:cNvPr id="2" name="Flowchart: Delay 1"/>
            <p:cNvSpPr/>
            <p:nvPr/>
          </p:nvSpPr>
          <p:spPr>
            <a:xfrm>
              <a:off x="2373499" y="1964761"/>
              <a:ext cx="2042299" cy="2370666"/>
            </a:xfrm>
            <a:prstGeom prst="flowChartDelay">
              <a:avLst/>
            </a:prstGeom>
            <a:solidFill>
              <a:srgbClr val="CF003D"/>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Δικαιούχοι της ενίσχυσης είναι οι οικιακοί καταναλωτές εντός των διοικητικών ορίων της Περιφέρειας Δυτικής Μακεδονίας και του Δήμου Μεγαλόπολης της Περιφερειακής Ενότητας Αρκαδίας με </a:t>
              </a:r>
              <a:r>
                <a:rPr lang="el-GR" sz="1200" b="1" dirty="0" err="1"/>
                <a:t>τετραμηνιαία</a:t>
              </a:r>
              <a:r>
                <a:rPr lang="el-GR" sz="1200" b="1" dirty="0"/>
                <a:t> κατανάλωση ηλεκτρικής ενέργειας μέχρι 2400 </a:t>
              </a:r>
              <a:r>
                <a:rPr lang="el-GR" sz="1200" b="1" dirty="0" err="1"/>
                <a:t>kWh</a:t>
              </a:r>
              <a:r>
                <a:rPr lang="el-GR" sz="1200" b="1" dirty="0"/>
                <a:t>.</a:t>
              </a:r>
            </a:p>
          </p:txBody>
        </p:sp>
        <p:sp>
          <p:nvSpPr>
            <p:cNvPr id="3" name="Rectangle 2"/>
            <p:cNvSpPr/>
            <p:nvPr/>
          </p:nvSpPr>
          <p:spPr>
            <a:xfrm>
              <a:off x="814984" y="1964761"/>
              <a:ext cx="1408863" cy="2370666"/>
            </a:xfrm>
            <a:prstGeom prst="rect">
              <a:avLst/>
            </a:prstGeom>
            <a:solidFill>
              <a:schemeClr val="bg1"/>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ysClr val="windowText" lastClr="000000"/>
                  </a:solidFill>
                </a:rPr>
                <a:t>Δικαιούχοι </a:t>
              </a:r>
              <a:endParaRPr lang="en-US" b="1" i="1" dirty="0">
                <a:solidFill>
                  <a:sysClr val="windowText" lastClr="000000"/>
                </a:solidFill>
              </a:endParaRPr>
            </a:p>
          </p:txBody>
        </p:sp>
      </p:grpSp>
      <p:grpSp>
        <p:nvGrpSpPr>
          <p:cNvPr id="4" name="Group 3"/>
          <p:cNvGrpSpPr/>
          <p:nvPr/>
        </p:nvGrpSpPr>
        <p:grpSpPr>
          <a:xfrm>
            <a:off x="4527621" y="2523229"/>
            <a:ext cx="3428715" cy="3052282"/>
            <a:chOff x="4658071" y="1927641"/>
            <a:chExt cx="3428715" cy="2407785"/>
          </a:xfrm>
        </p:grpSpPr>
        <p:sp>
          <p:nvSpPr>
            <p:cNvPr id="16" name="Flowchart: Delay 15"/>
            <p:cNvSpPr/>
            <p:nvPr/>
          </p:nvSpPr>
          <p:spPr>
            <a:xfrm>
              <a:off x="6149115" y="1927641"/>
              <a:ext cx="1937671" cy="2407785"/>
            </a:xfrm>
            <a:prstGeom prst="flowChartDelay">
              <a:avLst/>
            </a:prstGeom>
            <a:solidFill>
              <a:srgbClr val="CF003D"/>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Το τιμολόγιο αυτό παρέχεται από όλους τους Προμηθευτές ηλεκτρικής ενέργειας και συνίσταται σε έκπτωση επί του οικιακού τιμολογίου. Το ύψος της έκπτωσης  καθορίστηκε σε 0,042 €/</a:t>
              </a:r>
              <a:r>
                <a:rPr lang="el-GR" sz="1200" b="1" dirty="0" err="1"/>
                <a:t>kWh</a:t>
              </a:r>
              <a:r>
                <a:rPr lang="el-GR" sz="1200" b="1" dirty="0"/>
                <a:t>.</a:t>
              </a:r>
            </a:p>
          </p:txBody>
        </p:sp>
        <p:sp>
          <p:nvSpPr>
            <p:cNvPr id="18" name="Rectangle 17"/>
            <p:cNvSpPr/>
            <p:nvPr/>
          </p:nvSpPr>
          <p:spPr>
            <a:xfrm>
              <a:off x="4658071" y="1927641"/>
              <a:ext cx="1303867" cy="2407785"/>
            </a:xfrm>
            <a:prstGeom prst="rect">
              <a:avLst/>
            </a:prstGeom>
            <a:solidFill>
              <a:schemeClr val="bg1"/>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ysClr val="windowText" lastClr="000000"/>
                  </a:solidFill>
                </a:rPr>
                <a:t>Έκπτωση</a:t>
              </a:r>
              <a:endParaRPr lang="en-GB" b="1" i="1" dirty="0">
                <a:solidFill>
                  <a:sysClr val="windowText" lastClr="000000"/>
                </a:solidFill>
              </a:endParaRPr>
            </a:p>
          </p:txBody>
        </p:sp>
      </p:grpSp>
      <p:grpSp>
        <p:nvGrpSpPr>
          <p:cNvPr id="20" name="Group 19"/>
          <p:cNvGrpSpPr/>
          <p:nvPr/>
        </p:nvGrpSpPr>
        <p:grpSpPr>
          <a:xfrm>
            <a:off x="8324933" y="3429000"/>
            <a:ext cx="3411265" cy="2764432"/>
            <a:chOff x="8355467" y="1964761"/>
            <a:chExt cx="3708399" cy="2370666"/>
          </a:xfrm>
        </p:grpSpPr>
        <p:sp>
          <p:nvSpPr>
            <p:cNvPr id="17" name="Flowchart: Delay 16"/>
            <p:cNvSpPr/>
            <p:nvPr/>
          </p:nvSpPr>
          <p:spPr>
            <a:xfrm>
              <a:off x="10103832" y="1964761"/>
              <a:ext cx="1960034" cy="2370666"/>
            </a:xfrm>
            <a:prstGeom prst="flowChartDelay">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Ειδικότερα η έκπτωση αυτή παρέχεται στους δικαιούχους Κ.Ο.Τ  μόνο εάν δεν εφαρμοστεί καθόλου η έκπτωση του Κ.Ο.Τ. για το συγκεκριμένο τετράμηνο. </a:t>
              </a:r>
            </a:p>
          </p:txBody>
        </p:sp>
        <p:sp>
          <p:nvSpPr>
            <p:cNvPr id="19" name="Rectangle 18"/>
            <p:cNvSpPr/>
            <p:nvPr/>
          </p:nvSpPr>
          <p:spPr>
            <a:xfrm>
              <a:off x="8355467" y="1964761"/>
              <a:ext cx="1646765" cy="2370666"/>
            </a:xfrm>
            <a:prstGeom prst="rect">
              <a:avLst/>
            </a:prstGeom>
            <a:solidFill>
              <a:schemeClr val="bg1"/>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a:solidFill>
                    <a:sysClr val="windowText" lastClr="000000"/>
                  </a:solidFill>
                </a:rPr>
                <a:t>Εξαιρούνται</a:t>
              </a:r>
            </a:p>
            <a:p>
              <a:pPr algn="ctr"/>
              <a:r>
                <a:rPr lang="el-GR" b="1" i="1" dirty="0">
                  <a:solidFill>
                    <a:sysClr val="windowText" lastClr="000000"/>
                  </a:solidFill>
                </a:rPr>
                <a:t>Δικαιούχοι Κ.Ο.Τ.</a:t>
              </a:r>
              <a:endParaRPr lang="en-GB" b="1" i="1" dirty="0">
                <a:solidFill>
                  <a:sysClr val="windowText" lastClr="000000"/>
                </a:solidFill>
              </a:endParaRPr>
            </a:p>
          </p:txBody>
        </p:sp>
      </p:grpSp>
      <p:pic>
        <p:nvPicPr>
          <p:cNvPr id="22" name="Picture 2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b="7531"/>
          <a:stretch/>
        </p:blipFill>
        <p:spPr>
          <a:xfrm>
            <a:off x="1938547" y="4985028"/>
            <a:ext cx="1303867" cy="1302128"/>
          </a:xfrm>
          <a:prstGeom prst="rect">
            <a:avLst/>
          </a:prstGeom>
        </p:spPr>
      </p:pic>
      <p:sp>
        <p:nvSpPr>
          <p:cNvPr id="7" name="Speech Bubble: Oval 6">
            <a:extLst>
              <a:ext uri="{FF2B5EF4-FFF2-40B4-BE49-F238E27FC236}">
                <a16:creationId xmlns:a16="http://schemas.microsoft.com/office/drawing/2014/main" id="{7891C7CE-0BC0-4662-8411-E1B867815A92}"/>
              </a:ext>
            </a:extLst>
          </p:cNvPr>
          <p:cNvSpPr/>
          <p:nvPr/>
        </p:nvSpPr>
        <p:spPr>
          <a:xfrm>
            <a:off x="8751118" y="1417002"/>
            <a:ext cx="2364186" cy="1584005"/>
          </a:xfrm>
          <a:prstGeom prst="wedgeEllipseCallout">
            <a:avLst>
              <a:gd name="adj1" fmla="val -88518"/>
              <a:gd name="adj2" fmla="val 4903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Εφαρμόζονται οι Εκπτώσεις </a:t>
            </a:r>
            <a:r>
              <a:rPr lang="el-GR" sz="1400" b="1" dirty="0" err="1"/>
              <a:t>ΖeniΘ</a:t>
            </a:r>
            <a:r>
              <a:rPr lang="el-GR" sz="1400" b="1" dirty="0"/>
              <a:t>: Συνέπειας &amp; Ειδικές Εκπτώσεις</a:t>
            </a:r>
          </a:p>
        </p:txBody>
      </p:sp>
      <p:sp>
        <p:nvSpPr>
          <p:cNvPr id="15" name="Slide Number Placeholder 5">
            <a:extLst>
              <a:ext uri="{FF2B5EF4-FFF2-40B4-BE49-F238E27FC236}">
                <a16:creationId xmlns:a16="http://schemas.microsoft.com/office/drawing/2014/main" id="{1230371C-DCCA-4CF9-9FAA-7787875A3606}"/>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8917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517A-14DB-4776-AD06-0E1AC9C9EECE}"/>
              </a:ext>
            </a:extLst>
          </p:cNvPr>
          <p:cNvSpPr>
            <a:spLocks noGrp="1"/>
          </p:cNvSpPr>
          <p:nvPr>
            <p:ph type="ctrTitle"/>
          </p:nvPr>
        </p:nvSpPr>
        <p:spPr/>
        <p:txBody>
          <a:bodyPr>
            <a:normAutofit/>
          </a:bodyPr>
          <a:lstStyle/>
          <a:p>
            <a:r>
              <a:rPr lang="en-US" dirty="0"/>
              <a:t>Net Metering – </a:t>
            </a:r>
            <a:r>
              <a:rPr lang="el-GR" dirty="0"/>
              <a:t>Τρόπος Λειτουργίας</a:t>
            </a:r>
          </a:p>
        </p:txBody>
      </p:sp>
      <p:sp>
        <p:nvSpPr>
          <p:cNvPr id="4" name="Rectangle 3">
            <a:extLst>
              <a:ext uri="{FF2B5EF4-FFF2-40B4-BE49-F238E27FC236}">
                <a16:creationId xmlns:a16="http://schemas.microsoft.com/office/drawing/2014/main" id="{D233D278-FE10-4F69-9926-EE0FC2EF5CD9}"/>
              </a:ext>
            </a:extLst>
          </p:cNvPr>
          <p:cNvSpPr/>
          <p:nvPr/>
        </p:nvSpPr>
        <p:spPr>
          <a:xfrm>
            <a:off x="929920" y="1208378"/>
            <a:ext cx="10332158" cy="47981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1200" dirty="0">
              <a:solidFill>
                <a:schemeClr val="tx1"/>
              </a:solidFill>
            </a:endParaRPr>
          </a:p>
          <a:p>
            <a:pPr marL="171450" indent="-171450" algn="just">
              <a:buFont typeface="Arial" panose="020B0604020202020204" pitchFamily="34" charset="0"/>
              <a:buChar char="•"/>
            </a:pPr>
            <a:r>
              <a:rPr lang="el-GR" sz="1200" b="1" dirty="0">
                <a:solidFill>
                  <a:schemeClr val="tx1"/>
                </a:solidFill>
              </a:rPr>
              <a:t>ΠΑΡΑΓΟΜΕΝΗ ΕΝΕΡΓΕΙΑ</a:t>
            </a:r>
            <a:r>
              <a:rPr lang="en-US" sz="1200" b="1" dirty="0">
                <a:solidFill>
                  <a:schemeClr val="tx1"/>
                </a:solidFill>
              </a:rPr>
              <a:t>. </a:t>
            </a:r>
            <a:r>
              <a:rPr lang="el-GR" sz="1200" dirty="0">
                <a:solidFill>
                  <a:schemeClr val="tx1"/>
                </a:solidFill>
              </a:rPr>
              <a:t>Η ηλεκτρική ενέργεια που παράγεται από το </a:t>
            </a:r>
            <a:r>
              <a:rPr lang="el-GR" sz="1200" dirty="0" err="1">
                <a:solidFill>
                  <a:schemeClr val="tx1"/>
                </a:solidFill>
              </a:rPr>
              <a:t>φωτοβολταϊκό</a:t>
            </a:r>
            <a:r>
              <a:rPr lang="el-GR" sz="1200" dirty="0">
                <a:solidFill>
                  <a:schemeClr val="tx1"/>
                </a:solidFill>
              </a:rPr>
              <a:t> σύστημα, τροφοδοτεί αρχικά τις καταναλώσεις της εγκατάστασης, που είναι σε λειτουργία τη δεδομένη στιγμή και </a:t>
            </a:r>
            <a:endParaRPr lang="en-US" sz="1200" dirty="0">
              <a:solidFill>
                <a:schemeClr val="tx1"/>
              </a:solidFill>
            </a:endParaRPr>
          </a:p>
          <a:p>
            <a:pPr marL="171450" indent="-171450" algn="just">
              <a:buFont typeface="Arial" panose="020B0604020202020204" pitchFamily="34" charset="0"/>
              <a:buChar char="•"/>
            </a:pPr>
            <a:endParaRPr lang="en-US" sz="1200" dirty="0">
              <a:solidFill>
                <a:schemeClr val="tx1"/>
              </a:solidFill>
            </a:endParaRPr>
          </a:p>
          <a:p>
            <a:pPr marL="171450" indent="-171450" algn="just">
              <a:buFont typeface="Arial" panose="020B0604020202020204" pitchFamily="34" charset="0"/>
              <a:buChar char="•"/>
            </a:pPr>
            <a:r>
              <a:rPr lang="el-GR" sz="1200" b="1" dirty="0">
                <a:solidFill>
                  <a:schemeClr val="tx1"/>
                </a:solidFill>
              </a:rPr>
              <a:t>ΕΓΧΕΟΜΕΝΗ ΕΝΕΡΓΕΙΑ</a:t>
            </a:r>
            <a:r>
              <a:rPr lang="en-US" sz="1200" b="1" dirty="0">
                <a:solidFill>
                  <a:schemeClr val="tx1"/>
                </a:solidFill>
              </a:rPr>
              <a:t>. </a:t>
            </a:r>
            <a:r>
              <a:rPr lang="en-US" sz="1200" dirty="0">
                <a:solidFill>
                  <a:schemeClr val="tx1"/>
                </a:solidFill>
              </a:rPr>
              <a:t>T</a:t>
            </a:r>
            <a:r>
              <a:rPr lang="el-GR" sz="1200" dirty="0">
                <a:solidFill>
                  <a:schemeClr val="tx1"/>
                </a:solidFill>
              </a:rPr>
              <a:t>ο μέρος της ενέργειας που ενδεχομένως περισσεύει και διοχετεύεται στο δίκτυο </a:t>
            </a:r>
            <a:endParaRPr lang="en-US" sz="1200" dirty="0">
              <a:solidFill>
                <a:schemeClr val="tx1"/>
              </a:solidFill>
            </a:endParaRPr>
          </a:p>
          <a:p>
            <a:pPr marL="171450" indent="-171450" algn="just">
              <a:buFont typeface="Arial" panose="020B0604020202020204" pitchFamily="34" charset="0"/>
              <a:buChar char="•"/>
            </a:pPr>
            <a:endParaRPr lang="en-US" sz="1200" dirty="0">
              <a:solidFill>
                <a:schemeClr val="tx1"/>
              </a:solidFill>
            </a:endParaRPr>
          </a:p>
          <a:p>
            <a:pPr marL="171450" indent="-171450" algn="just">
              <a:buFont typeface="Arial" panose="020B0604020202020204" pitchFamily="34" charset="0"/>
              <a:buChar char="•"/>
            </a:pPr>
            <a:r>
              <a:rPr lang="el-GR" sz="1200" b="1" dirty="0">
                <a:solidFill>
                  <a:schemeClr val="tx1"/>
                </a:solidFill>
              </a:rPr>
              <a:t>ΑΠΟΡΡΟΦΩΜΕΝΗ ΕΝΕΡΓΕΙΑ.</a:t>
            </a:r>
            <a:r>
              <a:rPr lang="el-GR" sz="1200" dirty="0">
                <a:solidFill>
                  <a:schemeClr val="tx1"/>
                </a:solidFill>
              </a:rPr>
              <a:t> Αν απαιτείται επιπλέον ενέργεια, </a:t>
            </a:r>
            <a:r>
              <a:rPr lang="el-GR" sz="1200" dirty="0" err="1">
                <a:solidFill>
                  <a:schemeClr val="tx1"/>
                </a:solidFill>
              </a:rPr>
              <a:t>απορροφάται</a:t>
            </a:r>
            <a:r>
              <a:rPr lang="el-GR" sz="1200" dirty="0">
                <a:solidFill>
                  <a:schemeClr val="tx1"/>
                </a:solidFill>
              </a:rPr>
              <a:t> από το δίκτυο.  </a:t>
            </a:r>
          </a:p>
          <a:p>
            <a:pPr algn="just"/>
            <a:endParaRPr lang="el-GR" sz="1200" dirty="0">
              <a:solidFill>
                <a:schemeClr val="tx1"/>
              </a:solidFill>
            </a:endParaRPr>
          </a:p>
          <a:p>
            <a:pPr algn="just"/>
            <a:r>
              <a:rPr lang="el-GR" sz="1200" dirty="0">
                <a:solidFill>
                  <a:schemeClr val="tx1"/>
                </a:solidFill>
              </a:rPr>
              <a:t>Αυτές οι τρεις ποσότητες ενέργειας καταγράφονται από δύο μετρητές. Ο ένας μετρητής είναι διπλής καταμέτρησης και τοποθετείται, με ευθύνη του ΔΕΔΔΗΕ, στη θέση του υφιστάμενου μετρητή, με σκοπό την καταμέτρηση της ΕΓΧΕΟΜΕΝΗΣ και της ΑΠΟΡΡΟΦΩΜΕΝΗΣ ποσότητας ηλεκτρικού ρεύματος. Ο δεύτερος μετρητής ο οποίος εγκαθίσταται με ευθύνη και δαπάνη του ιδιοκτήτη καταγράφει την ΠΑΡΑΓΟΜΕΝΗ ενέργεια με σκοπό τον υπολογισμό της ΣΥΝΟΛΙΚΗΣ ΚΑΤΑΝΑΛΩΣΗΣ της εγκατάστασης η οποία με τη σειρά της επηρεάζει τις χρεώσεις (ΥΚΩ). </a:t>
            </a:r>
          </a:p>
          <a:p>
            <a:pPr algn="just"/>
            <a:endParaRPr lang="el-GR" sz="1200" dirty="0">
              <a:solidFill>
                <a:schemeClr val="tx1"/>
              </a:solidFill>
            </a:endParaRPr>
          </a:p>
          <a:p>
            <a:pPr algn="just"/>
            <a:r>
              <a:rPr lang="el-GR" sz="1200" dirty="0">
                <a:solidFill>
                  <a:schemeClr val="tx1"/>
                </a:solidFill>
              </a:rPr>
              <a:t>Η ενέργεια που προμηθεύεται ο καταναλωτής από τον </a:t>
            </a:r>
            <a:r>
              <a:rPr lang="el-GR" sz="1200" dirty="0" err="1">
                <a:solidFill>
                  <a:schemeClr val="tx1"/>
                </a:solidFill>
              </a:rPr>
              <a:t>πάροχο</a:t>
            </a:r>
            <a:r>
              <a:rPr lang="el-GR" sz="1200" dirty="0">
                <a:solidFill>
                  <a:schemeClr val="tx1"/>
                </a:solidFill>
              </a:rPr>
              <a:t> (ΧΡΕΩΣΤΕΑ ΕΝΕΡΓΕΙΑ) προκύπτει από τη διαφορά ΑΠΟΡΡΟΦΩΜΕΝΗ - ΕΓΧΕΟΜΕΝΗ. Στην περίπτωση που η ΑΠΟΡΡΟΦΩΜΕΝΗ ΕΝΕΡΓΕΙΑ είναι μικρότερη ή ίση από την ΕΓΧΕΟΜΕΝΗ τότε η χρέωση για την ενέργεια είναι μηδενική.</a:t>
            </a:r>
          </a:p>
          <a:p>
            <a:pPr algn="just"/>
            <a:endParaRPr lang="el-GR" sz="1200" dirty="0">
              <a:solidFill>
                <a:schemeClr val="tx1"/>
              </a:solidFill>
            </a:endParaRPr>
          </a:p>
          <a:p>
            <a:pPr algn="just"/>
            <a:r>
              <a:rPr lang="el-GR" sz="1200" dirty="0">
                <a:solidFill>
                  <a:schemeClr val="tx1"/>
                </a:solidFill>
              </a:rPr>
              <a:t>Το ποσοστό της ΠΑΡΑΓΟΜΕΝΗΣ ΕΝΕΡΓΕΙΑΣ που καταναλώνεται απευθείας στην εγκατάσταση ονομάζεται ΤΑΥΤΟΧΡΟΝΙΣΜΟΣ και επηρεάζει σε κάποιο βαθμό το μέγεθος της εξοικονόμησης ηλεκτρικής ενέργειας.</a:t>
            </a:r>
          </a:p>
          <a:p>
            <a:pPr algn="just"/>
            <a:endParaRPr lang="el-GR" sz="1200" dirty="0">
              <a:solidFill>
                <a:schemeClr val="tx1"/>
              </a:solidFill>
            </a:endParaRPr>
          </a:p>
          <a:p>
            <a:pPr algn="just"/>
            <a:r>
              <a:rPr lang="el-GR" sz="1200" dirty="0">
                <a:solidFill>
                  <a:schemeClr val="tx1"/>
                </a:solidFill>
              </a:rPr>
              <a:t>Ο ενεργειακός συμψηφισμός διενεργείται από τον Προμηθευτή με τον οποίο έχει συμβληθεί ο </a:t>
            </a:r>
            <a:r>
              <a:rPr lang="el-GR" sz="1200" dirty="0" err="1">
                <a:solidFill>
                  <a:schemeClr val="tx1"/>
                </a:solidFill>
              </a:rPr>
              <a:t>αυτοπαραγωγός</a:t>
            </a:r>
            <a:r>
              <a:rPr lang="el-GR" sz="1200" dirty="0">
                <a:solidFill>
                  <a:schemeClr val="tx1"/>
                </a:solidFill>
              </a:rPr>
              <a:t>, δηλαδή τον Προμηθευτή που εκπροσωπεί την εγκατάσταση κατανάλωσης, με βάση τα πραγματικά δεδομένα καταμέτρησης που παρέχει ο Διαχειριστής του Δικτύου. Επομένως ο ενεργειακός συμψηφισμός διενεργείται σε κάθε εκκαθαριστικό λογαριασμό που εκδίδει ο Προμηθευτής, με τελική εκκαθάριση στον τελευταίο εκκαθαριστικό λογαριασμό κύκλου 3 ετών.</a:t>
            </a:r>
          </a:p>
          <a:p>
            <a:pPr algn="just"/>
            <a:endParaRPr lang="el-GR" sz="1100" dirty="0">
              <a:solidFill>
                <a:schemeClr val="tx1"/>
              </a:solidFill>
            </a:endParaRPr>
          </a:p>
        </p:txBody>
      </p:sp>
      <p:sp>
        <p:nvSpPr>
          <p:cNvPr id="5" name="Slide Number Placeholder 5">
            <a:extLst>
              <a:ext uri="{FF2B5EF4-FFF2-40B4-BE49-F238E27FC236}">
                <a16:creationId xmlns:a16="http://schemas.microsoft.com/office/drawing/2014/main" id="{9109D2FC-61AA-4736-ADF4-668432BA56D2}"/>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039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A5AE-C5AE-455A-82E8-10B4FFEDCC9C}"/>
              </a:ext>
            </a:extLst>
          </p:cNvPr>
          <p:cNvSpPr>
            <a:spLocks noGrp="1"/>
          </p:cNvSpPr>
          <p:nvPr>
            <p:ph type="ctrTitle"/>
          </p:nvPr>
        </p:nvSpPr>
        <p:spPr/>
        <p:txBody>
          <a:bodyPr/>
          <a:lstStyle/>
          <a:p>
            <a:r>
              <a:rPr lang="en-US" dirty="0"/>
              <a:t>Net Metering – </a:t>
            </a:r>
            <a:r>
              <a:rPr lang="el-GR" dirty="0"/>
              <a:t>Ανάλυση Λογαριασμού</a:t>
            </a:r>
          </a:p>
        </p:txBody>
      </p:sp>
      <p:pic>
        <p:nvPicPr>
          <p:cNvPr id="4" name="Picture 3" descr="A screenshot of a cell phone&#10;&#10;Description automatically generated">
            <a:extLst>
              <a:ext uri="{FF2B5EF4-FFF2-40B4-BE49-F238E27FC236}">
                <a16:creationId xmlns:a16="http://schemas.microsoft.com/office/drawing/2014/main" id="{19F7404C-D7F4-4325-98A9-4FB63A4F5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684" y="1244708"/>
            <a:ext cx="4228051" cy="4929589"/>
          </a:xfrm>
          <a:prstGeom prst="rect">
            <a:avLst/>
          </a:prstGeom>
        </p:spPr>
      </p:pic>
      <p:sp>
        <p:nvSpPr>
          <p:cNvPr id="5" name="Rectangle 4">
            <a:extLst>
              <a:ext uri="{FF2B5EF4-FFF2-40B4-BE49-F238E27FC236}">
                <a16:creationId xmlns:a16="http://schemas.microsoft.com/office/drawing/2014/main" id="{0F01AEDE-6A80-44A6-BF70-02492DDF7524}"/>
              </a:ext>
            </a:extLst>
          </p:cNvPr>
          <p:cNvSpPr/>
          <p:nvPr/>
        </p:nvSpPr>
        <p:spPr>
          <a:xfrm>
            <a:off x="6730584" y="2234695"/>
            <a:ext cx="3528815" cy="905441"/>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tx1"/>
                </a:solidFill>
              </a:rPr>
              <a:t>Μπορούμε να εκπροσωπήσουμε </a:t>
            </a:r>
            <a:r>
              <a:rPr lang="en-US" sz="1400" b="1" u="sng" dirty="0">
                <a:solidFill>
                  <a:schemeClr val="tx1"/>
                </a:solidFill>
              </a:rPr>
              <a:t>MONO</a:t>
            </a:r>
            <a:r>
              <a:rPr lang="en-US" sz="1400" b="1" dirty="0">
                <a:solidFill>
                  <a:schemeClr val="tx1"/>
                </a:solidFill>
              </a:rPr>
              <a:t> </a:t>
            </a:r>
            <a:r>
              <a:rPr lang="el-GR" sz="1400" b="1" dirty="0">
                <a:solidFill>
                  <a:schemeClr val="tx1"/>
                </a:solidFill>
              </a:rPr>
              <a:t>πελάτες που έχουν φωτοβολταϊκά με τη μέθοδο του συμψηφισμού </a:t>
            </a:r>
            <a:r>
              <a:rPr lang="en-US" sz="1400" b="1" dirty="0">
                <a:solidFill>
                  <a:schemeClr val="tx1"/>
                </a:solidFill>
              </a:rPr>
              <a:t>(Net - Metering)</a:t>
            </a:r>
            <a:endParaRPr lang="el-GR" sz="1400" b="1" dirty="0">
              <a:solidFill>
                <a:schemeClr val="tx1"/>
              </a:solidFill>
            </a:endParaRPr>
          </a:p>
        </p:txBody>
      </p:sp>
      <p:sp>
        <p:nvSpPr>
          <p:cNvPr id="6" name="Rectangle 5">
            <a:extLst>
              <a:ext uri="{FF2B5EF4-FFF2-40B4-BE49-F238E27FC236}">
                <a16:creationId xmlns:a16="http://schemas.microsoft.com/office/drawing/2014/main" id="{11F27004-5632-4CF7-95A5-5FC38F96F37B}"/>
              </a:ext>
            </a:extLst>
          </p:cNvPr>
          <p:cNvSpPr/>
          <p:nvPr/>
        </p:nvSpPr>
        <p:spPr>
          <a:xfrm>
            <a:off x="6730586" y="4223211"/>
            <a:ext cx="3528815" cy="113824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a:solidFill>
                  <a:schemeClr val="tx1"/>
                </a:solidFill>
              </a:rPr>
              <a:t>Συμβατές Εκπτώσεις</a:t>
            </a:r>
          </a:p>
          <a:p>
            <a:pPr algn="ctr">
              <a:spcAft>
                <a:spcPts val="600"/>
              </a:spcAft>
            </a:pPr>
            <a:r>
              <a:rPr lang="en-US" sz="1400" dirty="0">
                <a:solidFill>
                  <a:schemeClr val="tx1"/>
                </a:solidFill>
              </a:rPr>
              <a:t>Dual Energy</a:t>
            </a:r>
          </a:p>
          <a:p>
            <a:pPr algn="ctr">
              <a:spcAft>
                <a:spcPts val="600"/>
              </a:spcAft>
            </a:pPr>
            <a:r>
              <a:rPr lang="el-GR" sz="1400" dirty="0">
                <a:solidFill>
                  <a:schemeClr val="tx1"/>
                </a:solidFill>
              </a:rPr>
              <a:t>Συνέπειας «Κορυφαίος Πελάτης»</a:t>
            </a:r>
          </a:p>
          <a:p>
            <a:pPr algn="ctr">
              <a:spcAft>
                <a:spcPts val="600"/>
              </a:spcAft>
            </a:pPr>
            <a:r>
              <a:rPr lang="el-GR" sz="1400" dirty="0">
                <a:solidFill>
                  <a:schemeClr val="tx1"/>
                </a:solidFill>
              </a:rPr>
              <a:t>Ειδικές </a:t>
            </a:r>
            <a:r>
              <a:rPr lang="el-GR" sz="1400" dirty="0" err="1">
                <a:solidFill>
                  <a:schemeClr val="tx1"/>
                </a:solidFill>
              </a:rPr>
              <a:t>Έκπτωσεις</a:t>
            </a:r>
            <a:r>
              <a:rPr lang="el-GR" sz="1400" dirty="0">
                <a:solidFill>
                  <a:schemeClr val="tx1"/>
                </a:solidFill>
              </a:rPr>
              <a:t> (</a:t>
            </a:r>
            <a:r>
              <a:rPr lang="en-US" sz="1400" dirty="0">
                <a:solidFill>
                  <a:schemeClr val="tx1"/>
                </a:solidFill>
              </a:rPr>
              <a:t>promo)</a:t>
            </a:r>
            <a:endParaRPr lang="en-GB" sz="1400" dirty="0">
              <a:solidFill>
                <a:schemeClr val="tx1"/>
              </a:solidFill>
            </a:endParaRPr>
          </a:p>
        </p:txBody>
      </p:sp>
      <p:sp>
        <p:nvSpPr>
          <p:cNvPr id="7" name="Slide Number Placeholder 5">
            <a:extLst>
              <a:ext uri="{FF2B5EF4-FFF2-40B4-BE49-F238E27FC236}">
                <a16:creationId xmlns:a16="http://schemas.microsoft.com/office/drawing/2014/main" id="{5C56FEE6-79EE-4388-9268-87842CA62FB7}"/>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007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n-US" sz="3000" dirty="0">
                <a:latin typeface="Trebuchet MS" panose="020B0603020202020204" pitchFamily="34" charset="0"/>
              </a:rPr>
              <a:t>HOME PACKS GAS &amp; ELECTRICITY</a:t>
            </a:r>
          </a:p>
        </p:txBody>
      </p:sp>
      <p:sp>
        <p:nvSpPr>
          <p:cNvPr id="12" name="TextBox 11">
            <a:extLst>
              <a:ext uri="{FF2B5EF4-FFF2-40B4-BE49-F238E27FC236}">
                <a16:creationId xmlns:a16="http://schemas.microsoft.com/office/drawing/2014/main" id="{AD11C50F-FCBE-4E38-89BF-0D35BC8F739A}"/>
              </a:ext>
            </a:extLst>
          </p:cNvPr>
          <p:cNvSpPr txBox="1"/>
          <p:nvPr/>
        </p:nvSpPr>
        <p:spPr>
          <a:xfrm>
            <a:off x="1109645" y="5073540"/>
            <a:ext cx="4553289" cy="369332"/>
          </a:xfrm>
          <a:prstGeom prst="rect">
            <a:avLst/>
          </a:prstGeom>
          <a:noFill/>
        </p:spPr>
        <p:txBody>
          <a:bodyPr wrap="square" rtlCol="0">
            <a:spAutoFit/>
          </a:bodyPr>
          <a:lstStyle/>
          <a:p>
            <a:r>
              <a:rPr lang="el-GR" b="1" dirty="0"/>
              <a:t>Εγγύηση: </a:t>
            </a:r>
            <a:r>
              <a:rPr lang="en-US" b="1" dirty="0">
                <a:solidFill>
                  <a:srgbClr val="CF003D"/>
                </a:solidFill>
              </a:rPr>
              <a:t>0</a:t>
            </a:r>
            <a:r>
              <a:rPr lang="el-GR" b="1" dirty="0">
                <a:solidFill>
                  <a:srgbClr val="CF003D"/>
                </a:solidFill>
              </a:rPr>
              <a:t> € / </a:t>
            </a:r>
            <a:r>
              <a:rPr lang="el-GR" sz="1100" b="1" dirty="0"/>
              <a:t>Απαραίτητη η Ενεργοποίηση Πάγιας Εντολής</a:t>
            </a:r>
            <a:endParaRPr lang="en-US" b="1" dirty="0"/>
          </a:p>
        </p:txBody>
      </p:sp>
      <p:sp>
        <p:nvSpPr>
          <p:cNvPr id="13" name="Rectangle 12">
            <a:extLst>
              <a:ext uri="{FF2B5EF4-FFF2-40B4-BE49-F238E27FC236}">
                <a16:creationId xmlns:a16="http://schemas.microsoft.com/office/drawing/2014/main" id="{33599E22-A942-4AE6-AC7C-FB749F37AF05}"/>
              </a:ext>
            </a:extLst>
          </p:cNvPr>
          <p:cNvSpPr/>
          <p:nvPr/>
        </p:nvSpPr>
        <p:spPr>
          <a:xfrm>
            <a:off x="1109645" y="5678305"/>
            <a:ext cx="4654864" cy="338554"/>
          </a:xfrm>
          <a:prstGeom prst="rect">
            <a:avLst/>
          </a:prstGeom>
        </p:spPr>
        <p:txBody>
          <a:bodyPr wrap="none">
            <a:spAutoFit/>
          </a:bodyPr>
          <a:lstStyle/>
          <a:p>
            <a:r>
              <a:rPr lang="el-GR" sz="1600" b="1" dirty="0">
                <a:solidFill>
                  <a:srgbClr val="CF003D"/>
                </a:solidFill>
              </a:rPr>
              <a:t>Τέλος Πρόωρης Λύσης:</a:t>
            </a:r>
            <a:r>
              <a:rPr lang="en-US" sz="1600" b="1" dirty="0">
                <a:solidFill>
                  <a:srgbClr val="CF003D"/>
                </a:solidFill>
              </a:rPr>
              <a:t> </a:t>
            </a:r>
            <a:r>
              <a:rPr lang="en-US" sz="1600" b="1" dirty="0"/>
              <a:t>2 </a:t>
            </a:r>
            <a:r>
              <a:rPr lang="el-GR" sz="1600" b="1" dirty="0"/>
              <a:t>Μηνιαίες Πάγιες Χρεώσεις</a:t>
            </a:r>
          </a:p>
        </p:txBody>
      </p:sp>
      <p:sp>
        <p:nvSpPr>
          <p:cNvPr id="15" name="TextBox 14">
            <a:extLst>
              <a:ext uri="{FF2B5EF4-FFF2-40B4-BE49-F238E27FC236}">
                <a16:creationId xmlns:a16="http://schemas.microsoft.com/office/drawing/2014/main" id="{D51876FE-A7F5-4618-A399-612ED8DC087E}"/>
              </a:ext>
            </a:extLst>
          </p:cNvPr>
          <p:cNvSpPr txBox="1"/>
          <p:nvPr/>
        </p:nvSpPr>
        <p:spPr>
          <a:xfrm>
            <a:off x="1891469" y="1566822"/>
            <a:ext cx="8409060" cy="3139321"/>
          </a:xfrm>
          <a:prstGeom prst="rect">
            <a:avLst/>
          </a:prstGeom>
          <a:noFill/>
        </p:spPr>
        <p:txBody>
          <a:bodyPr wrap="square" rtlCol="0">
            <a:spAutoFit/>
          </a:bodyPr>
          <a:lstStyle/>
          <a:p>
            <a:r>
              <a:rPr lang="el-GR" dirty="0"/>
              <a:t>Το προϊόν ενέργειας </a:t>
            </a:r>
            <a:r>
              <a:rPr lang="en-US" b="1" dirty="0"/>
              <a:t>Home Pack, </a:t>
            </a:r>
            <a:r>
              <a:rPr lang="el-GR" dirty="0"/>
              <a:t>απευθύνεται </a:t>
            </a:r>
            <a:r>
              <a:rPr lang="el-GR" b="1" dirty="0"/>
              <a:t>μόνο</a:t>
            </a:r>
            <a:r>
              <a:rPr lang="el-GR" dirty="0"/>
              <a:t> σε οικιακούς καταναλωτές φυσικού αερίου και ηλεκτρικής ενέργειας</a:t>
            </a:r>
            <a:r>
              <a:rPr lang="el-GR" b="1" dirty="0"/>
              <a:t> </a:t>
            </a:r>
            <a:r>
              <a:rPr lang="el-GR" dirty="0"/>
              <a:t>που </a:t>
            </a:r>
            <a:r>
              <a:rPr lang="el-GR" b="1" dirty="0"/>
              <a:t>επιθυμούν να έχουν τον έλεγχο των μηνιαίων εξόδων τους</a:t>
            </a:r>
            <a:r>
              <a:rPr lang="el-GR" dirty="0"/>
              <a:t> και προσφέρει</a:t>
            </a:r>
            <a:r>
              <a:rPr lang="en-US" b="1" dirty="0"/>
              <a:t>:</a:t>
            </a:r>
            <a:endParaRPr lang="el-GR" b="1" dirty="0"/>
          </a:p>
          <a:p>
            <a:endParaRPr lang="en-US" b="1" dirty="0"/>
          </a:p>
          <a:p>
            <a:pPr marL="285750" indent="-285750">
              <a:buFont typeface="Arial" panose="020B0604020202020204" pitchFamily="34" charset="0"/>
              <a:buChar char="•"/>
            </a:pPr>
            <a:r>
              <a:rPr lang="el-GR" dirty="0"/>
              <a:t>Τη δυνατότητα </a:t>
            </a:r>
            <a:r>
              <a:rPr lang="el-GR" b="1" dirty="0"/>
              <a:t>πληρωμής ενός προκαθορισμένου έναντι ποσού ανά μήνα</a:t>
            </a:r>
          </a:p>
          <a:p>
            <a:pPr marL="285750" indent="-285750">
              <a:buFont typeface="Arial" panose="020B0604020202020204" pitchFamily="34" charset="0"/>
              <a:buChar char="•"/>
            </a:pPr>
            <a:r>
              <a:rPr lang="el-GR" b="1" dirty="0"/>
              <a:t>Ανταγωνιστικές χρεώσεις </a:t>
            </a:r>
            <a:r>
              <a:rPr lang="el-GR" dirty="0"/>
              <a:t>προμήθειας</a:t>
            </a:r>
            <a:r>
              <a:rPr lang="el-GR" b="1" dirty="0"/>
              <a:t> χωρίς αναπροσαρμογή</a:t>
            </a:r>
          </a:p>
          <a:p>
            <a:pPr marL="285750" indent="-285750">
              <a:buFont typeface="Arial" panose="020B0604020202020204" pitchFamily="34" charset="0"/>
              <a:buChar char="•"/>
            </a:pPr>
            <a:r>
              <a:rPr lang="el-GR" b="1" dirty="0"/>
              <a:t>Εκκαθάριση </a:t>
            </a:r>
            <a:r>
              <a:rPr lang="el-GR" dirty="0"/>
              <a:t>μετά τη λήξη του 12μηνου κύκλου ενδείξεων</a:t>
            </a:r>
            <a:r>
              <a:rPr lang="el-GR" b="1" dirty="0"/>
              <a:t>.</a:t>
            </a:r>
          </a:p>
          <a:p>
            <a:pPr marL="285750" indent="-285750">
              <a:buFont typeface="Arial" panose="020B0604020202020204" pitchFamily="34" charset="0"/>
              <a:buChar char="•"/>
            </a:pPr>
            <a:endParaRPr lang="el-GR" b="1" dirty="0"/>
          </a:p>
          <a:p>
            <a:r>
              <a:rPr lang="el-GR" b="1" dirty="0"/>
              <a:t>Η επιλογή μεγέθους του κλιμακίου γίνεται με βάση την ανάγκη κατανάλωσης ενέργειας και τη μηνιαία έναντι πληρωμής μέσω πάγιας εντολής χρέωσης Τραπεζικού λογαριασμού.  </a:t>
            </a:r>
            <a:endParaRPr lang="en-US" b="1" dirty="0"/>
          </a:p>
        </p:txBody>
      </p:sp>
      <p:pic>
        <p:nvPicPr>
          <p:cNvPr id="4" name="Graphic 3" descr="Lightning bolt">
            <a:extLst>
              <a:ext uri="{FF2B5EF4-FFF2-40B4-BE49-F238E27FC236}">
                <a16:creationId xmlns:a16="http://schemas.microsoft.com/office/drawing/2014/main" id="{FE81A27E-81FC-4F2F-93F8-114F8B1879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7751" y="4051804"/>
            <a:ext cx="1189208" cy="1206402"/>
          </a:xfrm>
          <a:prstGeom prst="rect">
            <a:avLst/>
          </a:prstGeom>
        </p:spPr>
      </p:pic>
      <p:pic>
        <p:nvPicPr>
          <p:cNvPr id="16" name="Graphic 15" descr="Fire">
            <a:extLst>
              <a:ext uri="{FF2B5EF4-FFF2-40B4-BE49-F238E27FC236}">
                <a16:creationId xmlns:a16="http://schemas.microsoft.com/office/drawing/2014/main" id="{146685F4-5DC7-40A9-867F-ED82866D5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545" y="1497822"/>
            <a:ext cx="942998" cy="942998"/>
          </a:xfrm>
          <a:prstGeom prst="rect">
            <a:avLst/>
          </a:prstGeom>
        </p:spPr>
      </p:pic>
      <p:sp>
        <p:nvSpPr>
          <p:cNvPr id="17" name="Slide Number Placeholder 5">
            <a:extLst>
              <a:ext uri="{FF2B5EF4-FFF2-40B4-BE49-F238E27FC236}">
                <a16:creationId xmlns:a16="http://schemas.microsoft.com/office/drawing/2014/main" id="{858B195B-9832-4A44-A2C1-4F8AF8D50EC1}"/>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1357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67639" y="4359501"/>
            <a:ext cx="11740133" cy="153849"/>
            <a:chOff x="267639" y="4562702"/>
            <a:chExt cx="11740133" cy="153849"/>
          </a:xfrm>
        </p:grpSpPr>
        <p:grpSp>
          <p:nvGrpSpPr>
            <p:cNvPr id="8" name="Group 7"/>
            <p:cNvGrpSpPr/>
            <p:nvPr/>
          </p:nvGrpSpPr>
          <p:grpSpPr>
            <a:xfrm>
              <a:off x="389469" y="4562702"/>
              <a:ext cx="11618303" cy="153849"/>
              <a:chOff x="474134" y="2199885"/>
              <a:chExt cx="11618303" cy="153849"/>
            </a:xfrm>
          </p:grpSpPr>
          <p:sp>
            <p:nvSpPr>
              <p:cNvPr id="5" name="Rectangle 4"/>
              <p:cNvSpPr/>
              <p:nvPr/>
            </p:nvSpPr>
            <p:spPr>
              <a:xfrm>
                <a:off x="474134" y="2201334"/>
                <a:ext cx="11430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lay 6"/>
              <p:cNvSpPr/>
              <p:nvPr/>
            </p:nvSpPr>
            <p:spPr>
              <a:xfrm>
                <a:off x="11904134" y="2199885"/>
                <a:ext cx="188303" cy="153849"/>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lowchart: Delay 42"/>
            <p:cNvSpPr/>
            <p:nvPr/>
          </p:nvSpPr>
          <p:spPr>
            <a:xfrm flipH="1">
              <a:off x="267639" y="4564151"/>
              <a:ext cx="121830" cy="152400"/>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bject 8">
            <a:extLst>
              <a:ext uri="{FF2B5EF4-FFF2-40B4-BE49-F238E27FC236}">
                <a16:creationId xmlns:a16="http://schemas.microsoft.com/office/drawing/2014/main" id="{6738ADEB-ECA3-452E-8B18-C7C49D08197D}"/>
              </a:ext>
            </a:extLst>
          </p:cNvPr>
          <p:cNvSpPr/>
          <p:nvPr/>
        </p:nvSpPr>
        <p:spPr>
          <a:xfrm>
            <a:off x="10838577" y="143660"/>
            <a:ext cx="873972" cy="873328"/>
          </a:xfrm>
          <a:prstGeom prst="rect">
            <a:avLst/>
          </a:prstGeom>
          <a:blipFill>
            <a:blip r:embed="rId2" cstate="print">
              <a:duotone>
                <a:schemeClr val="accent3">
                  <a:shade val="45000"/>
                  <a:satMod val="135000"/>
                </a:schemeClr>
                <a:prstClr val="white"/>
              </a:duotone>
            </a:blip>
            <a:stretch>
              <a:fillRect/>
            </a:stretch>
          </a:blipFill>
        </p:spPr>
        <p:txBody>
          <a:bodyPr wrap="square" lIns="0" tIns="0" rIns="0" bIns="0" rtlCol="0"/>
          <a:lstStyle/>
          <a:p>
            <a:endParaRPr/>
          </a:p>
        </p:txBody>
      </p:sp>
      <p:pic>
        <p:nvPicPr>
          <p:cNvPr id="16" name="Graphic 29" descr="House">
            <a:extLst>
              <a:ext uri="{FF2B5EF4-FFF2-40B4-BE49-F238E27FC236}">
                <a16:creationId xmlns:a16="http://schemas.microsoft.com/office/drawing/2014/main" id="{25DD81DA-1F9D-495E-802B-44F0E043203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226" b="10166"/>
          <a:stretch/>
        </p:blipFill>
        <p:spPr>
          <a:xfrm>
            <a:off x="9995933" y="244918"/>
            <a:ext cx="842644" cy="670812"/>
          </a:xfrm>
          <a:prstGeom prst="rect">
            <a:avLst/>
          </a:prstGeom>
        </p:spPr>
      </p:pic>
      <p:sp>
        <p:nvSpPr>
          <p:cNvPr id="9"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n-US" sz="3000" dirty="0">
                <a:latin typeface="Trebuchet MS" panose="020B0603020202020204" pitchFamily="34" charset="0"/>
              </a:rPr>
              <a:t>GAS HO</a:t>
            </a:r>
            <a:r>
              <a:rPr lang="en-US" dirty="0">
                <a:latin typeface="Trebuchet MS" panose="020B0603020202020204" pitchFamily="34" charset="0"/>
              </a:rPr>
              <a:t>ME PACK – </a:t>
            </a:r>
            <a:r>
              <a:rPr lang="el-GR" dirty="0">
                <a:latin typeface="Trebuchet MS" panose="020B0603020202020204" pitchFamily="34" charset="0"/>
              </a:rPr>
              <a:t>Επεξήγηση Λογαριασμών</a:t>
            </a:r>
            <a:endParaRPr lang="en-US" sz="3000" dirty="0">
              <a:latin typeface="Trebuchet MS" panose="020B0603020202020204" pitchFamily="34" charset="0"/>
            </a:endParaRPr>
          </a:p>
        </p:txBody>
      </p:sp>
      <p:sp>
        <p:nvSpPr>
          <p:cNvPr id="12" name="TextBox 11">
            <a:extLst>
              <a:ext uri="{FF2B5EF4-FFF2-40B4-BE49-F238E27FC236}">
                <a16:creationId xmlns:a16="http://schemas.microsoft.com/office/drawing/2014/main" id="{AD11C50F-FCBE-4E38-89BF-0D35BC8F739A}"/>
              </a:ext>
            </a:extLst>
          </p:cNvPr>
          <p:cNvSpPr txBox="1"/>
          <p:nvPr/>
        </p:nvSpPr>
        <p:spPr>
          <a:xfrm>
            <a:off x="585781" y="1071694"/>
            <a:ext cx="3321550" cy="1295868"/>
          </a:xfrm>
          <a:prstGeom prst="rect">
            <a:avLst/>
          </a:prstGeom>
          <a:noFill/>
        </p:spPr>
        <p:txBody>
          <a:bodyPr wrap="none" rtlCol="0">
            <a:spAutoFit/>
          </a:bodyPr>
          <a:lstStyle/>
          <a:p>
            <a:pPr>
              <a:lnSpc>
                <a:spcPct val="150000"/>
              </a:lnSpc>
            </a:pPr>
            <a:r>
              <a:rPr lang="el-GR" b="1" dirty="0"/>
              <a:t>Προϊόν: </a:t>
            </a:r>
            <a:r>
              <a:rPr lang="en-US" b="1" dirty="0">
                <a:solidFill>
                  <a:srgbClr val="CF003D"/>
                </a:solidFill>
              </a:rPr>
              <a:t>Gas Home Pack M</a:t>
            </a:r>
            <a:endParaRPr lang="el-GR" b="1" dirty="0">
              <a:solidFill>
                <a:srgbClr val="CF003D"/>
              </a:solidFill>
            </a:endParaRPr>
          </a:p>
          <a:p>
            <a:pPr>
              <a:lnSpc>
                <a:spcPct val="150000"/>
              </a:lnSpc>
            </a:pPr>
            <a:r>
              <a:rPr lang="el-GR" b="1" dirty="0"/>
              <a:t>Διάρκεια</a:t>
            </a:r>
            <a:r>
              <a:rPr lang="en-US" b="1" dirty="0"/>
              <a:t> </a:t>
            </a:r>
            <a:r>
              <a:rPr lang="el-GR" b="1" dirty="0"/>
              <a:t>Συμβολαίου: </a:t>
            </a:r>
            <a:r>
              <a:rPr lang="el-GR" b="1" dirty="0">
                <a:solidFill>
                  <a:srgbClr val="CF003D"/>
                </a:solidFill>
              </a:rPr>
              <a:t>12 Μήνες</a:t>
            </a:r>
            <a:endParaRPr lang="en-US" b="1" dirty="0">
              <a:solidFill>
                <a:srgbClr val="CF003D"/>
              </a:solidFill>
            </a:endParaRPr>
          </a:p>
          <a:p>
            <a:pPr>
              <a:lnSpc>
                <a:spcPct val="150000"/>
              </a:lnSpc>
            </a:pPr>
            <a:endParaRPr lang="el-GR" b="1" dirty="0">
              <a:solidFill>
                <a:srgbClr val="CF003D"/>
              </a:solidFill>
            </a:endParaRPr>
          </a:p>
        </p:txBody>
      </p:sp>
      <p:sp>
        <p:nvSpPr>
          <p:cNvPr id="13" name="TextBox 12"/>
          <p:cNvSpPr txBox="1"/>
          <p:nvPr/>
        </p:nvSpPr>
        <p:spPr>
          <a:xfrm>
            <a:off x="318763" y="3519237"/>
            <a:ext cx="1362874" cy="738664"/>
          </a:xfrm>
          <a:prstGeom prst="rect">
            <a:avLst/>
          </a:prstGeom>
          <a:noFill/>
        </p:spPr>
        <p:txBody>
          <a:bodyPr wrap="none" rtlCol="0">
            <a:spAutoFit/>
          </a:bodyPr>
          <a:lstStyle/>
          <a:p>
            <a:pPr algn="ctr"/>
            <a:r>
              <a:rPr lang="el-GR" sz="1400" b="1" dirty="0"/>
              <a:t>05/01</a:t>
            </a:r>
            <a:r>
              <a:rPr lang="en-US" sz="1400" b="1" dirty="0"/>
              <a:t>/19</a:t>
            </a:r>
          </a:p>
          <a:p>
            <a:pPr algn="ctr"/>
            <a:r>
              <a:rPr lang="el-GR" sz="1400" dirty="0"/>
              <a:t>Έναρξη</a:t>
            </a:r>
          </a:p>
          <a:p>
            <a:pPr algn="ctr"/>
            <a:r>
              <a:rPr lang="el-GR" sz="1400" dirty="0"/>
              <a:t>Εκπροσώπησης</a:t>
            </a:r>
            <a:endParaRPr lang="en-GB" sz="1400" dirty="0"/>
          </a:p>
        </p:txBody>
      </p:sp>
      <p:sp>
        <p:nvSpPr>
          <p:cNvPr id="15" name="Oval 14"/>
          <p:cNvSpPr/>
          <p:nvPr/>
        </p:nvSpPr>
        <p:spPr>
          <a:xfrm>
            <a:off x="822400" y="4258625"/>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1681637" y="3741064"/>
            <a:ext cx="1412824" cy="1559790"/>
            <a:chOff x="1292168" y="2530332"/>
            <a:chExt cx="1412824" cy="1559790"/>
          </a:xfrm>
        </p:grpSpPr>
        <p:pic>
          <p:nvPicPr>
            <p:cNvPr id="2" name="Picture 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18" name="TextBox 17"/>
            <p:cNvSpPr txBox="1"/>
            <p:nvPr/>
          </p:nvSpPr>
          <p:spPr>
            <a:xfrm>
              <a:off x="1292168" y="2530332"/>
              <a:ext cx="1412824" cy="523220"/>
            </a:xfrm>
            <a:prstGeom prst="rect">
              <a:avLst/>
            </a:prstGeom>
            <a:noFill/>
          </p:spPr>
          <p:txBody>
            <a:bodyPr wrap="none" rtlCol="0">
              <a:spAutoFit/>
            </a:bodyPr>
            <a:lstStyle/>
            <a:p>
              <a:pPr algn="ctr"/>
              <a:r>
                <a:rPr lang="el-GR" sz="1400" b="1" dirty="0"/>
                <a:t>23/01</a:t>
              </a:r>
              <a:r>
                <a:rPr lang="en-US" sz="1400" b="1" dirty="0"/>
                <a:t>/19</a:t>
              </a:r>
            </a:p>
            <a:p>
              <a:pPr algn="ctr"/>
              <a:r>
                <a:rPr lang="el-GR" sz="1400" dirty="0"/>
                <a:t>1</a:t>
              </a:r>
              <a:r>
                <a:rPr lang="el-GR" sz="1400" baseline="30000" dirty="0"/>
                <a:t>ος</a:t>
              </a:r>
              <a:r>
                <a:rPr lang="el-GR" sz="1400" dirty="0"/>
                <a:t> Λογαριασμός</a:t>
              </a:r>
              <a:endParaRPr lang="en-GB" sz="1400" dirty="0"/>
            </a:p>
          </p:txBody>
        </p:sp>
        <p:sp>
          <p:nvSpPr>
            <p:cNvPr id="19" name="Oval 18"/>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3095635" y="3741064"/>
            <a:ext cx="1412824" cy="1559790"/>
            <a:chOff x="1292168" y="2530332"/>
            <a:chExt cx="1412824" cy="1559790"/>
          </a:xfrm>
        </p:grpSpPr>
        <p:pic>
          <p:nvPicPr>
            <p:cNvPr id="22" name="Picture 2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23" name="TextBox 22"/>
            <p:cNvSpPr txBox="1"/>
            <p:nvPr/>
          </p:nvSpPr>
          <p:spPr>
            <a:xfrm>
              <a:off x="1292168" y="2530332"/>
              <a:ext cx="1412824" cy="523220"/>
            </a:xfrm>
            <a:prstGeom prst="rect">
              <a:avLst/>
            </a:prstGeom>
            <a:noFill/>
          </p:spPr>
          <p:txBody>
            <a:bodyPr wrap="none" rtlCol="0">
              <a:spAutoFit/>
            </a:bodyPr>
            <a:lstStyle/>
            <a:p>
              <a:pPr algn="ctr"/>
              <a:r>
                <a:rPr lang="el-GR" sz="1400" b="1" dirty="0"/>
                <a:t>19/03</a:t>
              </a:r>
              <a:r>
                <a:rPr lang="en-US" sz="1400" b="1" dirty="0"/>
                <a:t>/19</a:t>
              </a:r>
            </a:p>
            <a:p>
              <a:pPr algn="ctr"/>
              <a:r>
                <a:rPr lang="el-GR" sz="1400" dirty="0"/>
                <a:t>2</a:t>
              </a:r>
              <a:r>
                <a:rPr lang="el-GR" sz="1400" baseline="30000" dirty="0"/>
                <a:t>ος</a:t>
              </a:r>
              <a:r>
                <a:rPr lang="el-GR" sz="1400" dirty="0"/>
                <a:t> Λογαριασμός</a:t>
              </a:r>
              <a:endParaRPr lang="en-GB" sz="1400" dirty="0"/>
            </a:p>
          </p:txBody>
        </p:sp>
        <p:sp>
          <p:nvSpPr>
            <p:cNvPr id="24" name="Oval 23"/>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4508459" y="3741064"/>
            <a:ext cx="1412824" cy="1559790"/>
            <a:chOff x="1292168" y="2530332"/>
            <a:chExt cx="1412824" cy="1559790"/>
          </a:xfrm>
        </p:grpSpPr>
        <p:pic>
          <p:nvPicPr>
            <p:cNvPr id="26" name="Picture 25"/>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27" name="TextBox 26"/>
            <p:cNvSpPr txBox="1"/>
            <p:nvPr/>
          </p:nvSpPr>
          <p:spPr>
            <a:xfrm>
              <a:off x="1292168" y="2530332"/>
              <a:ext cx="1412824" cy="523220"/>
            </a:xfrm>
            <a:prstGeom prst="rect">
              <a:avLst/>
            </a:prstGeom>
            <a:noFill/>
          </p:spPr>
          <p:txBody>
            <a:bodyPr wrap="none" rtlCol="0">
              <a:spAutoFit/>
            </a:bodyPr>
            <a:lstStyle/>
            <a:p>
              <a:pPr algn="ctr"/>
              <a:r>
                <a:rPr lang="el-GR" sz="1400" b="1" dirty="0"/>
                <a:t>20/05</a:t>
              </a:r>
              <a:r>
                <a:rPr lang="en-US" sz="1400" b="1" dirty="0"/>
                <a:t>/19</a:t>
              </a:r>
            </a:p>
            <a:p>
              <a:pPr algn="ctr"/>
              <a:r>
                <a:rPr lang="el-GR" sz="1400" dirty="0"/>
                <a:t>3</a:t>
              </a:r>
              <a:r>
                <a:rPr lang="el-GR" sz="1400" baseline="30000" dirty="0"/>
                <a:t>ος</a:t>
              </a:r>
              <a:r>
                <a:rPr lang="el-GR" sz="1400" dirty="0"/>
                <a:t> Λογαριασμός</a:t>
              </a:r>
              <a:endParaRPr lang="en-GB" sz="1400" dirty="0"/>
            </a:p>
          </p:txBody>
        </p:sp>
        <p:sp>
          <p:nvSpPr>
            <p:cNvPr id="28" name="Oval 27"/>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5981702" y="3741064"/>
            <a:ext cx="1412824" cy="1559790"/>
            <a:chOff x="1292168" y="2530332"/>
            <a:chExt cx="1412824" cy="1559790"/>
          </a:xfrm>
        </p:grpSpPr>
        <p:pic>
          <p:nvPicPr>
            <p:cNvPr id="30" name="Picture 29"/>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31" name="TextBox 30"/>
            <p:cNvSpPr txBox="1"/>
            <p:nvPr/>
          </p:nvSpPr>
          <p:spPr>
            <a:xfrm>
              <a:off x="1292168" y="2530332"/>
              <a:ext cx="1412824" cy="523220"/>
            </a:xfrm>
            <a:prstGeom prst="rect">
              <a:avLst/>
            </a:prstGeom>
            <a:noFill/>
          </p:spPr>
          <p:txBody>
            <a:bodyPr wrap="none" rtlCol="0">
              <a:spAutoFit/>
            </a:bodyPr>
            <a:lstStyle/>
            <a:p>
              <a:pPr algn="ctr"/>
              <a:r>
                <a:rPr lang="el-GR" sz="1400" b="1" dirty="0"/>
                <a:t>24/09</a:t>
              </a:r>
              <a:r>
                <a:rPr lang="en-US" sz="1400" b="1" dirty="0"/>
                <a:t>/19</a:t>
              </a:r>
            </a:p>
            <a:p>
              <a:pPr algn="ctr"/>
              <a:r>
                <a:rPr lang="el-GR" sz="1400" dirty="0"/>
                <a:t>4</a:t>
              </a:r>
              <a:r>
                <a:rPr lang="el-GR" sz="1400" baseline="30000" dirty="0"/>
                <a:t>ος</a:t>
              </a:r>
              <a:r>
                <a:rPr lang="el-GR" sz="1400" dirty="0"/>
                <a:t> Λογαριασμός</a:t>
              </a:r>
              <a:endParaRPr lang="en-GB" sz="1400" dirty="0"/>
            </a:p>
          </p:txBody>
        </p:sp>
        <p:sp>
          <p:nvSpPr>
            <p:cNvPr id="32" name="Oval 31"/>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7515365" y="3741064"/>
            <a:ext cx="1412823" cy="1559790"/>
            <a:chOff x="1292169" y="2530332"/>
            <a:chExt cx="1412823" cy="1559790"/>
          </a:xfrm>
        </p:grpSpPr>
        <p:pic>
          <p:nvPicPr>
            <p:cNvPr id="34" name="Picture 33"/>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36" name="TextBox 35"/>
            <p:cNvSpPr txBox="1"/>
            <p:nvPr/>
          </p:nvSpPr>
          <p:spPr>
            <a:xfrm>
              <a:off x="1292169" y="2530332"/>
              <a:ext cx="1412823" cy="523220"/>
            </a:xfrm>
            <a:prstGeom prst="rect">
              <a:avLst/>
            </a:prstGeom>
            <a:noFill/>
          </p:spPr>
          <p:txBody>
            <a:bodyPr wrap="none" rtlCol="0">
              <a:spAutoFit/>
            </a:bodyPr>
            <a:lstStyle/>
            <a:p>
              <a:pPr algn="ctr"/>
              <a:r>
                <a:rPr lang="el-GR" sz="1400" b="1" dirty="0"/>
                <a:t>21/11</a:t>
              </a:r>
              <a:r>
                <a:rPr lang="en-US" sz="1400" b="1" dirty="0"/>
                <a:t>/19</a:t>
              </a:r>
            </a:p>
            <a:p>
              <a:pPr algn="ctr"/>
              <a:r>
                <a:rPr lang="el-GR" sz="1400" dirty="0"/>
                <a:t>5</a:t>
              </a:r>
              <a:r>
                <a:rPr lang="el-GR" sz="1400" baseline="30000" dirty="0"/>
                <a:t>ος</a:t>
              </a:r>
              <a:r>
                <a:rPr lang="el-GR" sz="1400" dirty="0"/>
                <a:t> Λογαριασμός</a:t>
              </a:r>
              <a:endParaRPr lang="en-GB" sz="1400" dirty="0"/>
            </a:p>
          </p:txBody>
        </p:sp>
        <p:sp>
          <p:nvSpPr>
            <p:cNvPr id="37" name="Oval 36"/>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object 8">
            <a:extLst>
              <a:ext uri="{FF2B5EF4-FFF2-40B4-BE49-F238E27FC236}">
                <a16:creationId xmlns:a16="http://schemas.microsoft.com/office/drawing/2014/main" id="{6738ADEB-ECA3-452E-8B18-C7C49D08197D}"/>
              </a:ext>
            </a:extLst>
          </p:cNvPr>
          <p:cNvSpPr/>
          <p:nvPr/>
        </p:nvSpPr>
        <p:spPr>
          <a:xfrm>
            <a:off x="715896" y="4722865"/>
            <a:ext cx="568607" cy="568188"/>
          </a:xfrm>
          <a:prstGeom prst="rect">
            <a:avLst/>
          </a:prstGeom>
          <a:blipFill>
            <a:blip r:embed="rId2" cstate="print">
              <a:duotone>
                <a:schemeClr val="accent3">
                  <a:shade val="45000"/>
                  <a:satMod val="135000"/>
                </a:schemeClr>
                <a:prstClr val="white"/>
              </a:duotone>
            </a:blip>
            <a:stretch>
              <a:fillRect/>
            </a:stretch>
          </a:blipFill>
        </p:spPr>
        <p:txBody>
          <a:bodyPr wrap="square" lIns="0" tIns="0" rIns="0" bIns="0" rtlCol="0"/>
          <a:lstStyle/>
          <a:p>
            <a:endParaRPr/>
          </a:p>
        </p:txBody>
      </p:sp>
      <p:grpSp>
        <p:nvGrpSpPr>
          <p:cNvPr id="39" name="Group 38"/>
          <p:cNvGrpSpPr/>
          <p:nvPr/>
        </p:nvGrpSpPr>
        <p:grpSpPr>
          <a:xfrm>
            <a:off x="10666166" y="3741064"/>
            <a:ext cx="1412824" cy="1559790"/>
            <a:chOff x="1292168" y="2530332"/>
            <a:chExt cx="1412824" cy="1559790"/>
          </a:xfrm>
        </p:grpSpPr>
        <p:pic>
          <p:nvPicPr>
            <p:cNvPr id="40" name="Picture 39"/>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41" name="TextBox 40"/>
            <p:cNvSpPr txBox="1"/>
            <p:nvPr/>
          </p:nvSpPr>
          <p:spPr>
            <a:xfrm>
              <a:off x="1292168" y="2530332"/>
              <a:ext cx="1412824" cy="523220"/>
            </a:xfrm>
            <a:prstGeom prst="rect">
              <a:avLst/>
            </a:prstGeom>
            <a:noFill/>
          </p:spPr>
          <p:txBody>
            <a:bodyPr wrap="none" rtlCol="0">
              <a:spAutoFit/>
            </a:bodyPr>
            <a:lstStyle/>
            <a:p>
              <a:pPr algn="ctr"/>
              <a:r>
                <a:rPr lang="el-GR" sz="1400" b="1" dirty="0"/>
                <a:t>27/01</a:t>
              </a:r>
              <a:r>
                <a:rPr lang="en-US" sz="1400" b="1" dirty="0"/>
                <a:t>/</a:t>
              </a:r>
              <a:r>
                <a:rPr lang="el-GR" sz="1400" b="1" dirty="0"/>
                <a:t>20</a:t>
              </a:r>
              <a:endParaRPr lang="en-US" sz="1400" b="1" dirty="0"/>
            </a:p>
            <a:p>
              <a:pPr algn="ctr"/>
              <a:r>
                <a:rPr lang="el-GR" sz="1400" dirty="0"/>
                <a:t>6</a:t>
              </a:r>
              <a:r>
                <a:rPr lang="el-GR" sz="1400" baseline="30000" dirty="0"/>
                <a:t>ος</a:t>
              </a:r>
              <a:r>
                <a:rPr lang="el-GR" sz="1400" dirty="0"/>
                <a:t> Λογαριασμός</a:t>
              </a:r>
              <a:endParaRPr lang="en-GB" sz="1400" dirty="0"/>
            </a:p>
          </p:txBody>
        </p:sp>
        <p:sp>
          <p:nvSpPr>
            <p:cNvPr id="42" name="Oval 41"/>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9015540" y="3739730"/>
            <a:ext cx="1511825" cy="868952"/>
            <a:chOff x="1242669" y="2530332"/>
            <a:chExt cx="1511825" cy="868952"/>
          </a:xfrm>
        </p:grpSpPr>
        <p:sp>
          <p:nvSpPr>
            <p:cNvPr id="47" name="TextBox 46"/>
            <p:cNvSpPr txBox="1"/>
            <p:nvPr/>
          </p:nvSpPr>
          <p:spPr>
            <a:xfrm>
              <a:off x="1242669" y="2530332"/>
              <a:ext cx="1511825" cy="523220"/>
            </a:xfrm>
            <a:prstGeom prst="rect">
              <a:avLst/>
            </a:prstGeom>
            <a:noFill/>
          </p:spPr>
          <p:txBody>
            <a:bodyPr wrap="none" rtlCol="0">
              <a:spAutoFit/>
            </a:bodyPr>
            <a:lstStyle/>
            <a:p>
              <a:pPr algn="ctr"/>
              <a:r>
                <a:rPr lang="el-GR" sz="1400" b="1" dirty="0"/>
                <a:t>15/01</a:t>
              </a:r>
              <a:r>
                <a:rPr lang="en-US" sz="1400" b="1" dirty="0"/>
                <a:t>/</a:t>
              </a:r>
              <a:r>
                <a:rPr lang="el-GR" sz="1400" b="1" dirty="0"/>
                <a:t>20</a:t>
              </a:r>
              <a:endParaRPr lang="en-US" sz="1400" b="1" dirty="0"/>
            </a:p>
            <a:p>
              <a:pPr algn="ctr"/>
              <a:r>
                <a:rPr lang="el-GR" sz="1400" dirty="0"/>
                <a:t>Καταμέτρηση ΕΔΑ</a:t>
              </a:r>
              <a:endParaRPr lang="en-GB" sz="1400" dirty="0"/>
            </a:p>
          </p:txBody>
        </p:sp>
        <p:sp>
          <p:nvSpPr>
            <p:cNvPr id="48" name="Oval 47"/>
            <p:cNvSpPr/>
            <p:nvPr/>
          </p:nvSpPr>
          <p:spPr>
            <a:xfrm>
              <a:off x="1795805" y="3043684"/>
              <a:ext cx="355600" cy="355600"/>
            </a:xfrm>
            <a:prstGeom prst="ellipse">
              <a:avLst/>
            </a:prstGeom>
            <a:solidFill>
              <a:srgbClr val="FED20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Snip Same Side Corner Rectangle 48"/>
          <p:cNvSpPr/>
          <p:nvPr/>
        </p:nvSpPr>
        <p:spPr>
          <a:xfrm>
            <a:off x="10542834" y="2176887"/>
            <a:ext cx="1536156" cy="643467"/>
          </a:xfrm>
          <a:prstGeom prst="snip2SameRect">
            <a:avLst/>
          </a:prstGeom>
          <a:solidFill>
            <a:srgbClr val="CF003D"/>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Τελικός</a:t>
            </a:r>
          </a:p>
          <a:p>
            <a:pPr algn="ctr"/>
            <a:r>
              <a:rPr lang="el-GR" sz="1600" b="1" dirty="0"/>
              <a:t>Συμψηφισμός</a:t>
            </a:r>
            <a:endParaRPr lang="en-GB" sz="1600" b="1" dirty="0"/>
          </a:p>
        </p:txBody>
      </p:sp>
      <p:sp>
        <p:nvSpPr>
          <p:cNvPr id="50" name="Rectangle 49"/>
          <p:cNvSpPr/>
          <p:nvPr/>
        </p:nvSpPr>
        <p:spPr>
          <a:xfrm>
            <a:off x="10542834" y="2900347"/>
            <a:ext cx="1536156" cy="731133"/>
          </a:xfrm>
          <a:prstGeom prst="rect">
            <a:avLst/>
          </a:prstGeom>
          <a:solidFill>
            <a:schemeClr val="bg1"/>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Τυχόν διαφορές, πιστώνονται ή χρεώνονται</a:t>
            </a:r>
            <a:endParaRPr lang="en-GB" sz="1400" dirty="0">
              <a:solidFill>
                <a:schemeClr val="tx1"/>
              </a:solidFill>
            </a:endParaRPr>
          </a:p>
        </p:txBody>
      </p:sp>
      <p:pic>
        <p:nvPicPr>
          <p:cNvPr id="3" name="Picture 2">
            <a:extLst>
              <a:ext uri="{FF2B5EF4-FFF2-40B4-BE49-F238E27FC236}">
                <a16:creationId xmlns:a16="http://schemas.microsoft.com/office/drawing/2014/main" id="{EA3220A7-44A6-4168-AAEB-863C14706719}"/>
              </a:ext>
            </a:extLst>
          </p:cNvPr>
          <p:cNvPicPr>
            <a:picLocks noChangeAspect="1"/>
          </p:cNvPicPr>
          <p:nvPr/>
        </p:nvPicPr>
        <p:blipFill>
          <a:blip r:embed="rId6"/>
          <a:stretch>
            <a:fillRect/>
          </a:stretch>
        </p:blipFill>
        <p:spPr>
          <a:xfrm>
            <a:off x="9265440" y="4776302"/>
            <a:ext cx="1012024" cy="243861"/>
          </a:xfrm>
          <a:prstGeom prst="rect">
            <a:avLst/>
          </a:prstGeom>
        </p:spPr>
      </p:pic>
      <p:pic>
        <p:nvPicPr>
          <p:cNvPr id="44" name="Picture 43">
            <a:extLst>
              <a:ext uri="{FF2B5EF4-FFF2-40B4-BE49-F238E27FC236}">
                <a16:creationId xmlns:a16="http://schemas.microsoft.com/office/drawing/2014/main" id="{F01ABE2C-BFC2-4101-B277-BBDB7CA354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2024" y="5137710"/>
            <a:ext cx="955439" cy="326288"/>
          </a:xfrm>
          <a:prstGeom prst="rect">
            <a:avLst/>
          </a:prstGeom>
        </p:spPr>
      </p:pic>
      <p:sp>
        <p:nvSpPr>
          <p:cNvPr id="46" name="Slide Number Placeholder 5">
            <a:extLst>
              <a:ext uri="{FF2B5EF4-FFF2-40B4-BE49-F238E27FC236}">
                <a16:creationId xmlns:a16="http://schemas.microsoft.com/office/drawing/2014/main" id="{9220501A-B6D5-41A8-A46F-D0873D4924D8}"/>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357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67639" y="4359501"/>
            <a:ext cx="11740133" cy="153849"/>
            <a:chOff x="267639" y="4562702"/>
            <a:chExt cx="11740133" cy="153849"/>
          </a:xfrm>
        </p:grpSpPr>
        <p:grpSp>
          <p:nvGrpSpPr>
            <p:cNvPr id="8" name="Group 7"/>
            <p:cNvGrpSpPr/>
            <p:nvPr/>
          </p:nvGrpSpPr>
          <p:grpSpPr>
            <a:xfrm>
              <a:off x="389469" y="4562702"/>
              <a:ext cx="11618303" cy="153849"/>
              <a:chOff x="474134" y="2199885"/>
              <a:chExt cx="11618303" cy="153849"/>
            </a:xfrm>
          </p:grpSpPr>
          <p:sp>
            <p:nvSpPr>
              <p:cNvPr id="5" name="Rectangle 4"/>
              <p:cNvSpPr/>
              <p:nvPr/>
            </p:nvSpPr>
            <p:spPr>
              <a:xfrm>
                <a:off x="474134" y="2201334"/>
                <a:ext cx="11430000" cy="152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lay 6"/>
              <p:cNvSpPr/>
              <p:nvPr/>
            </p:nvSpPr>
            <p:spPr>
              <a:xfrm>
                <a:off x="11904134" y="2199885"/>
                <a:ext cx="188303" cy="153849"/>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lowchart: Delay 42"/>
            <p:cNvSpPr/>
            <p:nvPr/>
          </p:nvSpPr>
          <p:spPr>
            <a:xfrm flipH="1">
              <a:off x="267639" y="4564151"/>
              <a:ext cx="121830" cy="152400"/>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Graphic 29" descr="House">
            <a:extLst>
              <a:ext uri="{FF2B5EF4-FFF2-40B4-BE49-F238E27FC236}">
                <a16:creationId xmlns:a16="http://schemas.microsoft.com/office/drawing/2014/main" id="{25DD81DA-1F9D-495E-802B-44F0E043203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226" b="10166"/>
          <a:stretch/>
        </p:blipFill>
        <p:spPr>
          <a:xfrm>
            <a:off x="9995933" y="244918"/>
            <a:ext cx="842644" cy="670812"/>
          </a:xfrm>
          <a:prstGeom prst="rect">
            <a:avLst/>
          </a:prstGeom>
        </p:spPr>
      </p:pic>
      <p:sp>
        <p:nvSpPr>
          <p:cNvPr id="9"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n-US" dirty="0">
                <a:latin typeface="Trebuchet MS" panose="020B0603020202020204" pitchFamily="34" charset="0"/>
              </a:rPr>
              <a:t>POWER</a:t>
            </a:r>
            <a:r>
              <a:rPr lang="en-US" sz="3000" dirty="0">
                <a:latin typeface="Trebuchet MS" panose="020B0603020202020204" pitchFamily="34" charset="0"/>
              </a:rPr>
              <a:t> HO</a:t>
            </a:r>
            <a:r>
              <a:rPr lang="en-US" dirty="0">
                <a:latin typeface="Trebuchet MS" panose="020B0603020202020204" pitchFamily="34" charset="0"/>
              </a:rPr>
              <a:t>ME PACK – </a:t>
            </a:r>
            <a:r>
              <a:rPr lang="el-GR" dirty="0">
                <a:latin typeface="Trebuchet MS" panose="020B0603020202020204" pitchFamily="34" charset="0"/>
              </a:rPr>
              <a:t>Επεξήγηση Λογαριασμών</a:t>
            </a:r>
            <a:endParaRPr lang="en-US" sz="3000" dirty="0">
              <a:latin typeface="Trebuchet MS" panose="020B0603020202020204" pitchFamily="34" charset="0"/>
            </a:endParaRPr>
          </a:p>
        </p:txBody>
      </p:sp>
      <p:sp>
        <p:nvSpPr>
          <p:cNvPr id="12" name="TextBox 11">
            <a:extLst>
              <a:ext uri="{FF2B5EF4-FFF2-40B4-BE49-F238E27FC236}">
                <a16:creationId xmlns:a16="http://schemas.microsoft.com/office/drawing/2014/main" id="{AD11C50F-FCBE-4E38-89BF-0D35BC8F739A}"/>
              </a:ext>
            </a:extLst>
          </p:cNvPr>
          <p:cNvSpPr txBox="1"/>
          <p:nvPr/>
        </p:nvSpPr>
        <p:spPr>
          <a:xfrm>
            <a:off x="585781" y="1071694"/>
            <a:ext cx="6570028" cy="1711366"/>
          </a:xfrm>
          <a:prstGeom prst="rect">
            <a:avLst/>
          </a:prstGeom>
          <a:noFill/>
        </p:spPr>
        <p:txBody>
          <a:bodyPr wrap="square" rtlCol="0">
            <a:spAutoFit/>
          </a:bodyPr>
          <a:lstStyle/>
          <a:p>
            <a:pPr>
              <a:lnSpc>
                <a:spcPct val="150000"/>
              </a:lnSpc>
            </a:pPr>
            <a:r>
              <a:rPr lang="el-GR" b="1" dirty="0"/>
              <a:t>Προϊόν: </a:t>
            </a:r>
            <a:r>
              <a:rPr lang="en-US" b="1" dirty="0">
                <a:solidFill>
                  <a:srgbClr val="CF003D"/>
                </a:solidFill>
              </a:rPr>
              <a:t>Gas Home Pack M</a:t>
            </a:r>
            <a:endParaRPr lang="el-GR" b="1" dirty="0">
              <a:solidFill>
                <a:srgbClr val="CF003D"/>
              </a:solidFill>
            </a:endParaRPr>
          </a:p>
          <a:p>
            <a:pPr>
              <a:lnSpc>
                <a:spcPct val="150000"/>
              </a:lnSpc>
            </a:pPr>
            <a:r>
              <a:rPr lang="el-GR" b="1" dirty="0"/>
              <a:t>Διάρκεια</a:t>
            </a:r>
            <a:r>
              <a:rPr lang="en-US" b="1" dirty="0"/>
              <a:t> </a:t>
            </a:r>
            <a:r>
              <a:rPr lang="el-GR" b="1" dirty="0"/>
              <a:t>Συμβολαίου: </a:t>
            </a:r>
            <a:r>
              <a:rPr lang="el-GR" b="1" dirty="0">
                <a:solidFill>
                  <a:srgbClr val="CF003D"/>
                </a:solidFill>
              </a:rPr>
              <a:t>12 Μήνες</a:t>
            </a:r>
            <a:endParaRPr lang="en-US" b="1" dirty="0">
              <a:solidFill>
                <a:srgbClr val="CF003D"/>
              </a:solidFill>
            </a:endParaRPr>
          </a:p>
          <a:p>
            <a:pPr>
              <a:lnSpc>
                <a:spcPct val="150000"/>
              </a:lnSpc>
            </a:pPr>
            <a:r>
              <a:rPr lang="el-GR" b="1" dirty="0"/>
              <a:t>Μηνιαία Δόση: </a:t>
            </a:r>
            <a:r>
              <a:rPr lang="el-GR" b="1" dirty="0">
                <a:solidFill>
                  <a:srgbClr val="CF003D"/>
                </a:solidFill>
              </a:rPr>
              <a:t>47 Ευρώ, με Χρέωση Τραπεζικού Λογαριασμού</a:t>
            </a:r>
          </a:p>
          <a:p>
            <a:pPr>
              <a:lnSpc>
                <a:spcPct val="150000"/>
              </a:lnSpc>
            </a:pPr>
            <a:endParaRPr lang="el-GR" b="1" dirty="0">
              <a:solidFill>
                <a:srgbClr val="CF003D"/>
              </a:solidFill>
            </a:endParaRPr>
          </a:p>
        </p:txBody>
      </p:sp>
      <p:sp>
        <p:nvSpPr>
          <p:cNvPr id="13" name="TextBox 12"/>
          <p:cNvSpPr txBox="1"/>
          <p:nvPr/>
        </p:nvSpPr>
        <p:spPr>
          <a:xfrm>
            <a:off x="318763" y="3519237"/>
            <a:ext cx="1362874" cy="738664"/>
          </a:xfrm>
          <a:prstGeom prst="rect">
            <a:avLst/>
          </a:prstGeom>
          <a:noFill/>
        </p:spPr>
        <p:txBody>
          <a:bodyPr wrap="none" rtlCol="0">
            <a:spAutoFit/>
          </a:bodyPr>
          <a:lstStyle/>
          <a:p>
            <a:pPr algn="ctr"/>
            <a:r>
              <a:rPr lang="el-GR" sz="1400" b="1" dirty="0"/>
              <a:t>05/01</a:t>
            </a:r>
            <a:r>
              <a:rPr lang="en-US" sz="1400" b="1" dirty="0"/>
              <a:t>/19</a:t>
            </a:r>
          </a:p>
          <a:p>
            <a:pPr algn="ctr"/>
            <a:r>
              <a:rPr lang="el-GR" sz="1400" dirty="0"/>
              <a:t>Έναρξη</a:t>
            </a:r>
          </a:p>
          <a:p>
            <a:pPr algn="ctr"/>
            <a:r>
              <a:rPr lang="el-GR" sz="1400" dirty="0"/>
              <a:t>Εκπροσώπησης</a:t>
            </a:r>
            <a:endParaRPr lang="en-GB" sz="1400" dirty="0"/>
          </a:p>
        </p:txBody>
      </p:sp>
      <p:sp>
        <p:nvSpPr>
          <p:cNvPr id="15" name="Oval 14"/>
          <p:cNvSpPr/>
          <p:nvPr/>
        </p:nvSpPr>
        <p:spPr>
          <a:xfrm>
            <a:off x="822400" y="4258625"/>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2180713" y="3741064"/>
            <a:ext cx="1412824" cy="1559790"/>
            <a:chOff x="1292168" y="2530332"/>
            <a:chExt cx="1412824" cy="1559790"/>
          </a:xfrm>
        </p:grpSpPr>
        <p:pic>
          <p:nvPicPr>
            <p:cNvPr id="2" name="Picture 1"/>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18" name="TextBox 17"/>
            <p:cNvSpPr txBox="1"/>
            <p:nvPr/>
          </p:nvSpPr>
          <p:spPr>
            <a:xfrm>
              <a:off x="1292168" y="2530332"/>
              <a:ext cx="1412824" cy="523220"/>
            </a:xfrm>
            <a:prstGeom prst="rect">
              <a:avLst/>
            </a:prstGeom>
            <a:noFill/>
          </p:spPr>
          <p:txBody>
            <a:bodyPr wrap="none" rtlCol="0">
              <a:spAutoFit/>
            </a:bodyPr>
            <a:lstStyle/>
            <a:p>
              <a:pPr algn="ctr"/>
              <a:r>
                <a:rPr lang="el-GR" sz="1400" b="1" dirty="0"/>
                <a:t>23/0</a:t>
              </a:r>
              <a:r>
                <a:rPr lang="en-US" sz="1400" b="1" dirty="0"/>
                <a:t>2/19</a:t>
              </a:r>
            </a:p>
            <a:p>
              <a:pPr algn="ctr"/>
              <a:r>
                <a:rPr lang="el-GR" sz="1400" dirty="0"/>
                <a:t>1</a:t>
              </a:r>
              <a:r>
                <a:rPr lang="el-GR" sz="1400" baseline="30000" dirty="0"/>
                <a:t>ος</a:t>
              </a:r>
              <a:r>
                <a:rPr lang="el-GR" sz="1400" dirty="0"/>
                <a:t> Λογαριασμός</a:t>
              </a:r>
              <a:endParaRPr lang="en-GB" sz="1400" dirty="0"/>
            </a:p>
          </p:txBody>
        </p:sp>
        <p:sp>
          <p:nvSpPr>
            <p:cNvPr id="19" name="Oval 18"/>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4209732" y="3741064"/>
            <a:ext cx="1412824" cy="1559790"/>
            <a:chOff x="1292168" y="2530332"/>
            <a:chExt cx="1412824" cy="1559790"/>
          </a:xfrm>
        </p:grpSpPr>
        <p:pic>
          <p:nvPicPr>
            <p:cNvPr id="22" name="Picture 21"/>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23" name="TextBox 22"/>
            <p:cNvSpPr txBox="1"/>
            <p:nvPr/>
          </p:nvSpPr>
          <p:spPr>
            <a:xfrm>
              <a:off x="1292168" y="2530332"/>
              <a:ext cx="1412824" cy="523220"/>
            </a:xfrm>
            <a:prstGeom prst="rect">
              <a:avLst/>
            </a:prstGeom>
            <a:noFill/>
          </p:spPr>
          <p:txBody>
            <a:bodyPr wrap="none" rtlCol="0">
              <a:spAutoFit/>
            </a:bodyPr>
            <a:lstStyle/>
            <a:p>
              <a:pPr algn="ctr"/>
              <a:r>
                <a:rPr lang="el-GR" sz="1400" b="1" dirty="0"/>
                <a:t>19/0</a:t>
              </a:r>
              <a:r>
                <a:rPr lang="en-US" sz="1400" b="1" dirty="0"/>
                <a:t>6/19</a:t>
              </a:r>
            </a:p>
            <a:p>
              <a:pPr algn="ctr"/>
              <a:r>
                <a:rPr lang="el-GR" sz="1400" dirty="0"/>
                <a:t>2</a:t>
              </a:r>
              <a:r>
                <a:rPr lang="el-GR" sz="1400" baseline="30000" dirty="0"/>
                <a:t>ος</a:t>
              </a:r>
              <a:r>
                <a:rPr lang="el-GR" sz="1400" dirty="0"/>
                <a:t> Λογαριασμός</a:t>
              </a:r>
              <a:endParaRPr lang="en-GB" sz="1400" dirty="0"/>
            </a:p>
          </p:txBody>
        </p:sp>
        <p:sp>
          <p:nvSpPr>
            <p:cNvPr id="24" name="Oval 23"/>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6449397" y="3741064"/>
            <a:ext cx="1412824" cy="1559790"/>
            <a:chOff x="1292168" y="2530332"/>
            <a:chExt cx="1412824" cy="1559790"/>
          </a:xfrm>
        </p:grpSpPr>
        <p:pic>
          <p:nvPicPr>
            <p:cNvPr id="26" name="Picture 2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27" name="TextBox 26"/>
            <p:cNvSpPr txBox="1"/>
            <p:nvPr/>
          </p:nvSpPr>
          <p:spPr>
            <a:xfrm>
              <a:off x="1292168" y="2530332"/>
              <a:ext cx="1412824" cy="523220"/>
            </a:xfrm>
            <a:prstGeom prst="rect">
              <a:avLst/>
            </a:prstGeom>
            <a:noFill/>
          </p:spPr>
          <p:txBody>
            <a:bodyPr wrap="none" rtlCol="0">
              <a:spAutoFit/>
            </a:bodyPr>
            <a:lstStyle/>
            <a:p>
              <a:pPr algn="ctr"/>
              <a:r>
                <a:rPr lang="el-GR" sz="1400" b="1" dirty="0"/>
                <a:t>20/</a:t>
              </a:r>
              <a:r>
                <a:rPr lang="en-US" sz="1400" b="1" dirty="0"/>
                <a:t>10/19</a:t>
              </a:r>
            </a:p>
            <a:p>
              <a:pPr algn="ctr"/>
              <a:r>
                <a:rPr lang="el-GR" sz="1400" dirty="0"/>
                <a:t>3</a:t>
              </a:r>
              <a:r>
                <a:rPr lang="el-GR" sz="1400" baseline="30000" dirty="0"/>
                <a:t>ος</a:t>
              </a:r>
              <a:r>
                <a:rPr lang="el-GR" sz="1400" dirty="0"/>
                <a:t> Λογαριασμός</a:t>
              </a:r>
              <a:endParaRPr lang="en-GB" sz="1400" dirty="0"/>
            </a:p>
          </p:txBody>
        </p:sp>
        <p:sp>
          <p:nvSpPr>
            <p:cNvPr id="28" name="Oval 27"/>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10681395" y="3741064"/>
            <a:ext cx="1382366" cy="1559790"/>
            <a:chOff x="1307397" y="2530332"/>
            <a:chExt cx="1382366" cy="1559790"/>
          </a:xfrm>
        </p:grpSpPr>
        <p:pic>
          <p:nvPicPr>
            <p:cNvPr id="40" name="Picture 39"/>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3985" y="3502333"/>
              <a:ext cx="587789" cy="587789"/>
            </a:xfrm>
            <a:prstGeom prst="rect">
              <a:avLst/>
            </a:prstGeom>
          </p:spPr>
        </p:pic>
        <p:sp>
          <p:nvSpPr>
            <p:cNvPr id="41" name="TextBox 40"/>
            <p:cNvSpPr txBox="1"/>
            <p:nvPr/>
          </p:nvSpPr>
          <p:spPr>
            <a:xfrm>
              <a:off x="1307397" y="2530332"/>
              <a:ext cx="1382366" cy="523220"/>
            </a:xfrm>
            <a:prstGeom prst="rect">
              <a:avLst/>
            </a:prstGeom>
            <a:noFill/>
          </p:spPr>
          <p:txBody>
            <a:bodyPr wrap="none" rtlCol="0">
              <a:spAutoFit/>
            </a:bodyPr>
            <a:lstStyle/>
            <a:p>
              <a:pPr algn="ctr"/>
              <a:r>
                <a:rPr lang="en-US" sz="1400" b="1" dirty="0"/>
                <a:t>15</a:t>
              </a:r>
              <a:r>
                <a:rPr lang="el-GR" sz="1400" b="1" dirty="0"/>
                <a:t>/01</a:t>
              </a:r>
              <a:r>
                <a:rPr lang="en-US" sz="1400" b="1" dirty="0"/>
                <a:t>/</a:t>
              </a:r>
              <a:r>
                <a:rPr lang="el-GR" sz="1400" b="1" dirty="0"/>
                <a:t>20</a:t>
              </a:r>
              <a:endParaRPr lang="en-US" sz="1400" b="1" dirty="0"/>
            </a:p>
            <a:p>
              <a:pPr algn="ctr"/>
              <a:r>
                <a:rPr lang="el-GR" sz="1400" baseline="30000" dirty="0"/>
                <a:t>4ος</a:t>
              </a:r>
              <a:r>
                <a:rPr lang="el-GR" sz="1400" dirty="0"/>
                <a:t> Λογαριασμός</a:t>
              </a:r>
              <a:endParaRPr lang="en-GB" sz="1400" dirty="0"/>
            </a:p>
          </p:txBody>
        </p:sp>
        <p:sp>
          <p:nvSpPr>
            <p:cNvPr id="42" name="Oval 41"/>
            <p:cNvSpPr/>
            <p:nvPr/>
          </p:nvSpPr>
          <p:spPr>
            <a:xfrm>
              <a:off x="1795805" y="3043684"/>
              <a:ext cx="355600" cy="355600"/>
            </a:xfrm>
            <a:prstGeom prst="ellipse">
              <a:avLst/>
            </a:prstGeom>
            <a:solidFill>
              <a:srgbClr val="CF003D"/>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8428470" y="3741064"/>
            <a:ext cx="1809984" cy="868952"/>
            <a:chOff x="1093589" y="2530332"/>
            <a:chExt cx="1809984" cy="868952"/>
          </a:xfrm>
        </p:grpSpPr>
        <p:sp>
          <p:nvSpPr>
            <p:cNvPr id="47" name="TextBox 46"/>
            <p:cNvSpPr txBox="1"/>
            <p:nvPr/>
          </p:nvSpPr>
          <p:spPr>
            <a:xfrm>
              <a:off x="1093589" y="2530332"/>
              <a:ext cx="1809984" cy="523220"/>
            </a:xfrm>
            <a:prstGeom prst="rect">
              <a:avLst/>
            </a:prstGeom>
            <a:noFill/>
          </p:spPr>
          <p:txBody>
            <a:bodyPr wrap="none" rtlCol="0">
              <a:spAutoFit/>
            </a:bodyPr>
            <a:lstStyle/>
            <a:p>
              <a:pPr algn="ctr"/>
              <a:r>
                <a:rPr lang="el-GR" sz="1400" b="1" dirty="0"/>
                <a:t>15/</a:t>
              </a:r>
              <a:r>
                <a:rPr lang="en-US" sz="1400" b="1" dirty="0"/>
                <a:t>12/19</a:t>
              </a:r>
            </a:p>
            <a:p>
              <a:pPr algn="ctr"/>
              <a:r>
                <a:rPr lang="el-GR" sz="1400" dirty="0"/>
                <a:t>Καταμέτρηση </a:t>
              </a:r>
              <a:r>
                <a:rPr lang="el-GR" sz="1400" b="1" dirty="0"/>
                <a:t>ΔΕΔΔΗΕ</a:t>
              </a:r>
              <a:endParaRPr lang="en-GB" sz="1400" b="1" dirty="0"/>
            </a:p>
          </p:txBody>
        </p:sp>
        <p:sp>
          <p:nvSpPr>
            <p:cNvPr id="48" name="Oval 47"/>
            <p:cNvSpPr/>
            <p:nvPr/>
          </p:nvSpPr>
          <p:spPr>
            <a:xfrm>
              <a:off x="1795805" y="3043684"/>
              <a:ext cx="355600" cy="355600"/>
            </a:xfrm>
            <a:prstGeom prst="ellipse">
              <a:avLst/>
            </a:prstGeom>
            <a:solidFill>
              <a:srgbClr val="FED20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Snip Same Side Corner Rectangle 48"/>
          <p:cNvSpPr/>
          <p:nvPr/>
        </p:nvSpPr>
        <p:spPr>
          <a:xfrm>
            <a:off x="10542834" y="2176887"/>
            <a:ext cx="1536156" cy="643467"/>
          </a:xfrm>
          <a:prstGeom prst="snip2SameRect">
            <a:avLst/>
          </a:prstGeom>
          <a:solidFill>
            <a:srgbClr val="CF003D"/>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Τελικός</a:t>
            </a:r>
          </a:p>
          <a:p>
            <a:pPr algn="ctr"/>
            <a:r>
              <a:rPr lang="el-GR" sz="1600" b="1" dirty="0"/>
              <a:t>Συμψηφισμός</a:t>
            </a:r>
            <a:endParaRPr lang="en-GB" sz="1600" b="1" dirty="0"/>
          </a:p>
        </p:txBody>
      </p:sp>
      <p:sp>
        <p:nvSpPr>
          <p:cNvPr id="50" name="Rectangle 49"/>
          <p:cNvSpPr/>
          <p:nvPr/>
        </p:nvSpPr>
        <p:spPr>
          <a:xfrm>
            <a:off x="10542834" y="2900347"/>
            <a:ext cx="1536156" cy="731133"/>
          </a:xfrm>
          <a:prstGeom prst="rect">
            <a:avLst/>
          </a:prstGeom>
          <a:solidFill>
            <a:schemeClr val="bg1"/>
          </a:solid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Τυχόν διαφορές, πιστώνονται ή χρεώνονται</a:t>
            </a:r>
            <a:endParaRPr lang="en-GB" sz="1400" dirty="0">
              <a:solidFill>
                <a:schemeClr val="tx1"/>
              </a:solidFill>
            </a:endParaRPr>
          </a:p>
        </p:txBody>
      </p:sp>
      <p:pic>
        <p:nvPicPr>
          <p:cNvPr id="44" name="Picture 43">
            <a:extLst>
              <a:ext uri="{FF2B5EF4-FFF2-40B4-BE49-F238E27FC236}">
                <a16:creationId xmlns:a16="http://schemas.microsoft.com/office/drawing/2014/main" id="{E11EE247-B153-4C6D-BE9C-1523CEC83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8318" y="4777636"/>
            <a:ext cx="1115762" cy="511310"/>
          </a:xfrm>
          <a:prstGeom prst="rect">
            <a:avLst/>
          </a:prstGeom>
        </p:spPr>
      </p:pic>
      <p:pic>
        <p:nvPicPr>
          <p:cNvPr id="46" name="Graphic 45" descr="Lightning bolt">
            <a:extLst>
              <a:ext uri="{FF2B5EF4-FFF2-40B4-BE49-F238E27FC236}">
                <a16:creationId xmlns:a16="http://schemas.microsoft.com/office/drawing/2014/main" id="{2B9771B3-7B4E-4CBD-A079-E31F1381C8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67673" y="244916"/>
            <a:ext cx="842644" cy="772071"/>
          </a:xfrm>
          <a:prstGeom prst="rect">
            <a:avLst/>
          </a:prstGeom>
        </p:spPr>
      </p:pic>
      <p:pic>
        <p:nvPicPr>
          <p:cNvPr id="51" name="Graphic 50" descr="Lightning bolt">
            <a:extLst>
              <a:ext uri="{FF2B5EF4-FFF2-40B4-BE49-F238E27FC236}">
                <a16:creationId xmlns:a16="http://schemas.microsoft.com/office/drawing/2014/main" id="{95B0D748-99D8-474D-8AF2-025FF26F8F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355" y="4710891"/>
            <a:ext cx="717637" cy="583580"/>
          </a:xfrm>
          <a:prstGeom prst="rect">
            <a:avLst/>
          </a:prstGeom>
        </p:spPr>
      </p:pic>
      <p:sp>
        <p:nvSpPr>
          <p:cNvPr id="52" name="Slide Number Placeholder 5">
            <a:extLst>
              <a:ext uri="{FF2B5EF4-FFF2-40B4-BE49-F238E27FC236}">
                <a16:creationId xmlns:a16="http://schemas.microsoft.com/office/drawing/2014/main" id="{41C20E73-E702-49F5-B021-DB9D5FBE184A}"/>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05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16496-94A4-4ED7-BC7D-8FD4E6B2B4EA}"/>
              </a:ext>
            </a:extLst>
          </p:cNvPr>
          <p:cNvSpPr txBox="1"/>
          <p:nvPr/>
        </p:nvSpPr>
        <p:spPr>
          <a:xfrm>
            <a:off x="584019" y="1454409"/>
            <a:ext cx="11153429" cy="3970318"/>
          </a:xfrm>
          <a:prstGeom prst="rect">
            <a:avLst/>
          </a:prstGeom>
          <a:noFill/>
        </p:spPr>
        <p:txBody>
          <a:bodyPr wrap="square" rtlCol="0">
            <a:spAutoFit/>
          </a:bodyPr>
          <a:lstStyle/>
          <a:p>
            <a:pPr marL="342900" indent="-342900">
              <a:spcAft>
                <a:spcPts val="2400"/>
              </a:spcAft>
              <a:buFont typeface="Wingdings" panose="05000000000000000000" pitchFamily="2" charset="2"/>
              <a:buChar char="§"/>
            </a:pPr>
            <a:r>
              <a:rPr lang="el-GR" sz="1400" dirty="0">
                <a:latin typeface="Trebuchet MS" panose="020B0603020202020204" pitchFamily="34" charset="0"/>
              </a:rPr>
              <a:t>Εγκαταστάσεις </a:t>
            </a:r>
            <a:r>
              <a:rPr lang="en-US" sz="1400" dirty="0">
                <a:latin typeface="Trebuchet MS" panose="020B0603020202020204" pitchFamily="34" charset="0"/>
              </a:rPr>
              <a:t>26</a:t>
            </a:r>
            <a:r>
              <a:rPr lang="el-GR" sz="1400" baseline="30000" dirty="0">
                <a:latin typeface="Trebuchet MS" panose="020B0603020202020204" pitchFamily="34" charset="0"/>
              </a:rPr>
              <a:t>ης</a:t>
            </a:r>
            <a:r>
              <a:rPr lang="el-GR" sz="1400" dirty="0">
                <a:latin typeface="Trebuchet MS" panose="020B0603020202020204" pitchFamily="34" charset="0"/>
              </a:rPr>
              <a:t> Οκτωβρίου </a:t>
            </a:r>
            <a:r>
              <a:rPr lang="el-GR" sz="1400">
                <a:latin typeface="Trebuchet MS" panose="020B0603020202020204" pitchFamily="34" charset="0"/>
              </a:rPr>
              <a:t>54-56 Θεσσαλονίκη</a:t>
            </a:r>
            <a:r>
              <a:rPr lang="el-GR" sz="1400" dirty="0">
                <a:latin typeface="Trebuchet MS" panose="020B0603020202020204" pitchFamily="34" charset="0"/>
              </a:rPr>
              <a:t>.</a:t>
            </a:r>
          </a:p>
          <a:p>
            <a:pPr marL="342900" indent="-342900">
              <a:spcAft>
                <a:spcPts val="2400"/>
              </a:spcAft>
              <a:buFont typeface="Wingdings" panose="05000000000000000000" pitchFamily="2" charset="2"/>
              <a:buChar char="§"/>
            </a:pPr>
            <a:r>
              <a:rPr lang="el-GR" sz="1400" dirty="0">
                <a:latin typeface="Trebuchet MS" panose="020B0603020202020204" pitchFamily="34" charset="0"/>
              </a:rPr>
              <a:t>Δ/</a:t>
            </a:r>
            <a:r>
              <a:rPr lang="el-GR" sz="1400" dirty="0" err="1">
                <a:latin typeface="Trebuchet MS" panose="020B0603020202020204" pitchFamily="34" charset="0"/>
              </a:rPr>
              <a:t>ντης</a:t>
            </a:r>
            <a:r>
              <a:rPr lang="el-GR" sz="1400" dirty="0">
                <a:latin typeface="Trebuchet MS" panose="020B0603020202020204" pitchFamily="34" charset="0"/>
              </a:rPr>
              <a:t> Διαχείρισης Λειτουργιών Πελάτη, Τιμολόγησης &amp; Ανάκτησης Πιστώσεων, Βουλγάριδης Δημήτριος</a:t>
            </a:r>
            <a:endParaRPr lang="en-US" sz="1400" dirty="0">
              <a:latin typeface="Trebuchet MS" panose="020B0603020202020204" pitchFamily="34" charset="0"/>
            </a:endParaRPr>
          </a:p>
          <a:p>
            <a:pPr marL="342900" indent="-342900">
              <a:spcAft>
                <a:spcPts val="2400"/>
              </a:spcAft>
              <a:buFont typeface="Wingdings" panose="05000000000000000000" pitchFamily="2" charset="2"/>
              <a:buChar char="§"/>
            </a:pPr>
            <a:r>
              <a:rPr lang="el-GR" sz="1400" dirty="0">
                <a:latin typeface="Trebuchet MS" panose="020B0603020202020204" pitchFamily="34" charset="0"/>
              </a:rPr>
              <a:t>Υπεύθυνος Τιμολόγησης &amp; Ανάκτησης Πιστώσεων, Σύρρος Βασίλης.</a:t>
            </a:r>
          </a:p>
          <a:p>
            <a:pPr marL="342900" indent="-342900">
              <a:spcAft>
                <a:spcPts val="2400"/>
              </a:spcAft>
              <a:buFont typeface="Wingdings" panose="05000000000000000000" pitchFamily="2" charset="2"/>
              <a:buChar char="§"/>
            </a:pPr>
            <a:r>
              <a:rPr lang="el-GR" sz="1400" dirty="0">
                <a:latin typeface="Trebuchet MS" panose="020B0603020202020204" pitchFamily="34" charset="0"/>
              </a:rPr>
              <a:t>Συντονιστής για δραστηριότητα Τιμολόγησης, </a:t>
            </a:r>
            <a:r>
              <a:rPr lang="el-GR" sz="1400" dirty="0" err="1">
                <a:latin typeface="Trebuchet MS" panose="020B0603020202020204" pitchFamily="34" charset="0"/>
              </a:rPr>
              <a:t>Νάντσιου</a:t>
            </a:r>
            <a:r>
              <a:rPr lang="el-GR" sz="1400" dirty="0">
                <a:latin typeface="Trebuchet MS" panose="020B0603020202020204" pitchFamily="34" charset="0"/>
              </a:rPr>
              <a:t> Βασίλης.</a:t>
            </a:r>
          </a:p>
          <a:p>
            <a:pPr marL="342900" indent="-342900">
              <a:spcAft>
                <a:spcPts val="2400"/>
              </a:spcAft>
              <a:buFont typeface="Wingdings" panose="05000000000000000000" pitchFamily="2" charset="2"/>
              <a:buChar char="§"/>
            </a:pPr>
            <a:r>
              <a:rPr lang="el-GR" sz="1400" dirty="0">
                <a:latin typeface="Trebuchet MS" panose="020B0603020202020204" pitchFamily="34" charset="0"/>
              </a:rPr>
              <a:t>Συντονιστής για δραστηριότητα Ανάκτησης Πιστώσεων, </a:t>
            </a:r>
            <a:r>
              <a:rPr lang="el-GR" sz="1400" dirty="0" err="1">
                <a:latin typeface="Trebuchet MS" panose="020B0603020202020204" pitchFamily="34" charset="0"/>
              </a:rPr>
              <a:t>Στουγκιώτη</a:t>
            </a:r>
            <a:r>
              <a:rPr lang="el-GR" sz="1400" dirty="0">
                <a:latin typeface="Trebuchet MS" panose="020B0603020202020204" pitchFamily="34" charset="0"/>
              </a:rPr>
              <a:t> Ουρανία.</a:t>
            </a:r>
          </a:p>
          <a:p>
            <a:pPr marL="342900" indent="-342900">
              <a:spcAft>
                <a:spcPts val="2400"/>
              </a:spcAft>
              <a:buFont typeface="Wingdings" panose="05000000000000000000" pitchFamily="2" charset="2"/>
              <a:buChar char="§"/>
            </a:pPr>
            <a:r>
              <a:rPr lang="el-GR" sz="1400" dirty="0">
                <a:latin typeface="Trebuchet MS" panose="020B0603020202020204" pitchFamily="34" charset="0"/>
              </a:rPr>
              <a:t>Επικοινωνία για θέματα σχετικά με την δραστηριότητα Τιμολόγησης </a:t>
            </a:r>
            <a:r>
              <a:rPr lang="en-US" sz="1400" dirty="0">
                <a:solidFill>
                  <a:srgbClr val="0070C0"/>
                </a:solidFill>
                <a:latin typeface="Trebuchet MS" panose="020B0603020202020204" pitchFamily="34" charset="0"/>
              </a:rPr>
              <a:t>billingsupport@zenith.gr</a:t>
            </a:r>
            <a:endParaRPr lang="el-GR" sz="1400" dirty="0">
              <a:solidFill>
                <a:srgbClr val="0070C0"/>
              </a:solidFill>
              <a:latin typeface="Trebuchet MS" panose="020B0603020202020204" pitchFamily="34" charset="0"/>
            </a:endParaRPr>
          </a:p>
          <a:p>
            <a:pPr marL="342900" indent="-342900">
              <a:spcAft>
                <a:spcPts val="2400"/>
              </a:spcAft>
              <a:buFont typeface="Wingdings" panose="05000000000000000000" pitchFamily="2" charset="2"/>
              <a:buChar char="§"/>
            </a:pPr>
            <a:r>
              <a:rPr lang="el-GR" sz="1400" dirty="0">
                <a:latin typeface="Trebuchet MS" panose="020B0603020202020204" pitchFamily="34" charset="0"/>
              </a:rPr>
              <a:t>Επικοινωνία για θέματα σχετικά με την δραστηριότητα Ανάκτησης Πιστώσεων</a:t>
            </a:r>
            <a:r>
              <a:rPr lang="en-US" sz="1400" dirty="0">
                <a:latin typeface="Trebuchet MS" panose="020B0603020202020204" pitchFamily="34" charset="0"/>
              </a:rPr>
              <a:t> </a:t>
            </a:r>
            <a:r>
              <a:rPr lang="en-US" sz="1400" dirty="0">
                <a:solidFill>
                  <a:srgbClr val="0070C0"/>
                </a:solidFill>
                <a:latin typeface="Trebuchet MS" panose="020B0603020202020204" pitchFamily="34" charset="0"/>
              </a:rPr>
              <a:t>creditmanagement@zenith.gr</a:t>
            </a:r>
            <a:r>
              <a:rPr lang="el-GR" sz="1400" dirty="0">
                <a:solidFill>
                  <a:srgbClr val="0070C0"/>
                </a:solidFill>
                <a:latin typeface="Trebuchet MS" panose="020B0603020202020204" pitchFamily="34" charset="0"/>
              </a:rPr>
              <a:t> </a:t>
            </a:r>
            <a:endParaRPr lang="en-US" sz="1400" dirty="0">
              <a:solidFill>
                <a:srgbClr val="0070C0"/>
              </a:solidFill>
              <a:latin typeface="Trebuchet MS" panose="020B0603020202020204" pitchFamily="34" charset="0"/>
            </a:endParaRPr>
          </a:p>
          <a:p>
            <a:pPr marL="342900" indent="-342900">
              <a:spcAft>
                <a:spcPts val="2400"/>
              </a:spcAft>
              <a:buFont typeface="Wingdings" panose="05000000000000000000" pitchFamily="2" charset="2"/>
              <a:buChar char="§"/>
            </a:pPr>
            <a:endParaRPr lang="el-GR" sz="1400" dirty="0">
              <a:latin typeface="Trebuchet MS" panose="020B0603020202020204" pitchFamily="34" charset="0"/>
            </a:endParaRPr>
          </a:p>
        </p:txBody>
      </p:sp>
      <p:graphicFrame>
        <p:nvGraphicFramePr>
          <p:cNvPr id="10" name="Chart 9">
            <a:extLst>
              <a:ext uri="{FF2B5EF4-FFF2-40B4-BE49-F238E27FC236}">
                <a16:creationId xmlns:a16="http://schemas.microsoft.com/office/drawing/2014/main" id="{AD203DD9-6DB0-4A74-8BF5-CA2D046A5CDA}"/>
              </a:ext>
            </a:extLst>
          </p:cNvPr>
          <p:cNvGraphicFramePr/>
          <p:nvPr/>
        </p:nvGraphicFramePr>
        <p:xfrm>
          <a:off x="8391322" y="980667"/>
          <a:ext cx="2903522" cy="1935681"/>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E0E152B0-AEBF-41DA-929E-07A0AE1ED39D}"/>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Εγκαταστάσεις – Δυναμικότητα - Επικοινωνία </a:t>
            </a:r>
            <a:endParaRPr lang="en-US" sz="3000" dirty="0">
              <a:latin typeface="Trebuchet MS" panose="020B0603020202020204" pitchFamily="34" charset="0"/>
            </a:endParaRPr>
          </a:p>
        </p:txBody>
      </p:sp>
      <p:pic>
        <p:nvPicPr>
          <p:cNvPr id="8" name="Graphic 7" descr="Group brainstorm">
            <a:extLst>
              <a:ext uri="{FF2B5EF4-FFF2-40B4-BE49-F238E27FC236}">
                <a16:creationId xmlns:a16="http://schemas.microsoft.com/office/drawing/2014/main" id="{FB83337D-2A52-43C1-AB54-805E4BAF9B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1707" y="1847653"/>
            <a:ext cx="1877239" cy="1703185"/>
          </a:xfrm>
          <a:prstGeom prst="rect">
            <a:avLst/>
          </a:prstGeom>
        </p:spPr>
      </p:pic>
      <p:sp>
        <p:nvSpPr>
          <p:cNvPr id="6" name="Slide Number Placeholder 5">
            <a:extLst>
              <a:ext uri="{FF2B5EF4-FFF2-40B4-BE49-F238E27FC236}">
                <a16:creationId xmlns:a16="http://schemas.microsoft.com/office/drawing/2014/main" id="{283DBEB9-83C6-4FCF-9F53-81AF820DB935}"/>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1611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 name="Group 1">
            <a:extLst>
              <a:ext uri="{FF2B5EF4-FFF2-40B4-BE49-F238E27FC236}">
                <a16:creationId xmlns:a16="http://schemas.microsoft.com/office/drawing/2014/main" id="{0F7FF352-FA6A-4BDE-A2B2-778475F43EE3}"/>
              </a:ext>
            </a:extLst>
          </p:cNvPr>
          <p:cNvGrpSpPr/>
          <p:nvPr/>
        </p:nvGrpSpPr>
        <p:grpSpPr>
          <a:xfrm>
            <a:off x="9308029" y="3429000"/>
            <a:ext cx="1747506" cy="2008628"/>
            <a:chOff x="2483280" y="2174209"/>
            <a:chExt cx="1747506" cy="2008628"/>
          </a:xfrm>
        </p:grpSpPr>
        <p:pic>
          <p:nvPicPr>
            <p:cNvPr id="10" name="Picture 9">
              <a:extLst>
                <a:ext uri="{FF2B5EF4-FFF2-40B4-BE49-F238E27FC236}">
                  <a16:creationId xmlns:a16="http://schemas.microsoft.com/office/drawing/2014/main" id="{E16CC206-FCDB-473D-B0D0-7E31878E6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70" y="2840532"/>
              <a:ext cx="668318" cy="668318"/>
            </a:xfrm>
            <a:prstGeom prst="rect">
              <a:avLst/>
            </a:prstGeom>
          </p:spPr>
        </p:pic>
        <p:sp>
          <p:nvSpPr>
            <p:cNvPr id="11" name="Hexagon 10">
              <a:extLst>
                <a:ext uri="{FF2B5EF4-FFF2-40B4-BE49-F238E27FC236}">
                  <a16:creationId xmlns:a16="http://schemas.microsoft.com/office/drawing/2014/main" id="{BFA53CF7-41FC-468F-BD12-9103675ED259}"/>
                </a:ext>
              </a:extLst>
            </p:cNvPr>
            <p:cNvSpPr/>
            <p:nvPr/>
          </p:nvSpPr>
          <p:spPr>
            <a:xfrm rot="5400000">
              <a:off x="2352719" y="2304770"/>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2" name="TextBox 11">
            <a:extLst>
              <a:ext uri="{FF2B5EF4-FFF2-40B4-BE49-F238E27FC236}">
                <a16:creationId xmlns:a16="http://schemas.microsoft.com/office/drawing/2014/main" id="{B4FDC860-F3B5-4031-A2BC-52B6A8E7E552}"/>
              </a:ext>
            </a:extLst>
          </p:cNvPr>
          <p:cNvSpPr txBox="1"/>
          <p:nvPr/>
        </p:nvSpPr>
        <p:spPr>
          <a:xfrm>
            <a:off x="154114" y="2639983"/>
            <a:ext cx="7834263" cy="2123658"/>
          </a:xfrm>
          <a:prstGeom prst="rect">
            <a:avLst/>
          </a:prstGeom>
          <a:noFill/>
        </p:spPr>
        <p:txBody>
          <a:bodyPr wrap="square" rtlCol="0">
            <a:spAutoFit/>
          </a:bodyPr>
          <a:lstStyle/>
          <a:p>
            <a:r>
              <a:rPr lang="el-GR" sz="4400" b="1" dirty="0">
                <a:solidFill>
                  <a:schemeClr val="tx1">
                    <a:lumMod val="75000"/>
                    <a:lumOff val="25000"/>
                  </a:schemeClr>
                </a:solidFill>
                <a:latin typeface="Trebuchet MS" panose="020B0603020202020204" pitchFamily="34" charset="0"/>
              </a:rPr>
              <a:t>Ανάκτηση Πίστωσης</a:t>
            </a:r>
          </a:p>
          <a:p>
            <a:r>
              <a:rPr lang="el-GR" sz="4400" b="1" dirty="0">
                <a:solidFill>
                  <a:schemeClr val="tx1">
                    <a:lumMod val="75000"/>
                    <a:lumOff val="25000"/>
                  </a:schemeClr>
                </a:solidFill>
                <a:latin typeface="Trebuchet MS" panose="020B0603020202020204" pitchFamily="34" charset="0"/>
              </a:rPr>
              <a:t>Φυσικού</a:t>
            </a:r>
          </a:p>
          <a:p>
            <a:r>
              <a:rPr lang="el-GR" sz="4400" b="1" dirty="0">
                <a:solidFill>
                  <a:schemeClr val="tx1">
                    <a:lumMod val="75000"/>
                    <a:lumOff val="25000"/>
                  </a:schemeClr>
                </a:solidFill>
                <a:latin typeface="Trebuchet MS" panose="020B0603020202020204" pitchFamily="34" charset="0"/>
              </a:rPr>
              <a:t>Αερίου</a:t>
            </a:r>
            <a:endParaRPr lang="en-US" sz="4400" b="1" dirty="0">
              <a:solidFill>
                <a:schemeClr val="tx1">
                  <a:lumMod val="75000"/>
                  <a:lumOff val="25000"/>
                </a:schemeClr>
              </a:solidFill>
              <a:latin typeface="Trebuchet MS" panose="020B0603020202020204" pitchFamily="34" charset="0"/>
            </a:endParaRPr>
          </a:p>
        </p:txBody>
      </p:sp>
      <p:sp>
        <p:nvSpPr>
          <p:cNvPr id="8" name="Slide Number Placeholder 5">
            <a:extLst>
              <a:ext uri="{FF2B5EF4-FFF2-40B4-BE49-F238E27FC236}">
                <a16:creationId xmlns:a16="http://schemas.microsoft.com/office/drawing/2014/main" id="{EFB61FF4-23FA-48CA-9E32-9FF16CA1BE1C}"/>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3682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9816" y="112258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 name="object 3"/>
          <p:cNvSpPr/>
          <p:nvPr/>
        </p:nvSpPr>
        <p:spPr>
          <a:xfrm>
            <a:off x="1045818" y="113858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4" name="object 4"/>
          <p:cNvSpPr/>
          <p:nvPr/>
        </p:nvSpPr>
        <p:spPr>
          <a:xfrm>
            <a:off x="1029816" y="1538610"/>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5" name="object 5"/>
          <p:cNvSpPr/>
          <p:nvPr/>
        </p:nvSpPr>
        <p:spPr>
          <a:xfrm>
            <a:off x="1045818" y="1554612"/>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6" name="object 6"/>
          <p:cNvSpPr txBox="1"/>
          <p:nvPr/>
        </p:nvSpPr>
        <p:spPr>
          <a:xfrm>
            <a:off x="1094075" y="1602995"/>
            <a:ext cx="2188056"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1</a:t>
            </a:r>
            <a:r>
              <a:rPr sz="1350" b="1" spc="-7" baseline="24691" dirty="0">
                <a:solidFill>
                  <a:srgbClr val="FFFFFF"/>
                </a:solidFill>
                <a:latin typeface="Calibri"/>
                <a:cs typeface="Calibri"/>
              </a:rPr>
              <a:t>s</a:t>
            </a:r>
            <a:r>
              <a:rPr sz="1350" b="1" spc="7" baseline="24691" dirty="0">
                <a:solidFill>
                  <a:srgbClr val="FFFFFF"/>
                </a:solidFill>
                <a:latin typeface="Calibri"/>
                <a:cs typeface="Calibri"/>
              </a:rPr>
              <a:t>t</a:t>
            </a:r>
            <a:r>
              <a:rPr sz="1350" b="1" baseline="24691" dirty="0">
                <a:solidFill>
                  <a:srgbClr val="FFFFFF"/>
                </a:solidFill>
                <a:latin typeface="Calibri"/>
                <a:cs typeface="Calibri"/>
              </a:rPr>
              <a:t> </a:t>
            </a:r>
            <a:r>
              <a:rPr sz="1350" b="1" spc="-127"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a:t>
            </a:r>
            <a:r>
              <a:rPr sz="1400" b="1" dirty="0">
                <a:solidFill>
                  <a:srgbClr val="FFFFFF"/>
                </a:solidFill>
                <a:latin typeface="Calibri"/>
                <a:cs typeface="Calibri"/>
              </a:rPr>
              <a:t>ut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n</a:t>
            </a:r>
            <a:r>
              <a:rPr sz="1400" b="1" dirty="0">
                <a:solidFill>
                  <a:srgbClr val="FFFFFF"/>
                </a:solidFill>
                <a:latin typeface="Calibri"/>
                <a:cs typeface="Calibri"/>
              </a:rPr>
              <a:t>g</a:t>
            </a:r>
            <a:r>
              <a:rPr sz="1400" b="1" spc="-50" dirty="0">
                <a:solidFill>
                  <a:srgbClr val="FFFFFF"/>
                </a:solidFill>
                <a:latin typeface="Calibri"/>
                <a:cs typeface="Calibri"/>
              </a:rPr>
              <a:t> </a:t>
            </a:r>
            <a:r>
              <a:rPr sz="1400" b="1" spc="5" dirty="0">
                <a:solidFill>
                  <a:srgbClr val="FFFFFF"/>
                </a:solidFill>
                <a:latin typeface="Calibri"/>
                <a:cs typeface="Calibri"/>
              </a:rPr>
              <a:t>B</a:t>
            </a:r>
            <a:r>
              <a:rPr sz="1400" b="1" dirty="0">
                <a:solidFill>
                  <a:srgbClr val="FFFFFF"/>
                </a:solidFill>
                <a:latin typeface="Calibri"/>
                <a:cs typeface="Calibri"/>
              </a:rPr>
              <a:t>al</a:t>
            </a:r>
            <a:r>
              <a:rPr sz="1400" b="1" spc="5" dirty="0">
                <a:solidFill>
                  <a:srgbClr val="FFFFFF"/>
                </a:solidFill>
                <a:latin typeface="Calibri"/>
                <a:cs typeface="Calibri"/>
              </a:rPr>
              <a:t>a</a:t>
            </a:r>
            <a:r>
              <a:rPr sz="1400" b="1" dirty="0">
                <a:solidFill>
                  <a:srgbClr val="FFFFFF"/>
                </a:solidFill>
                <a:latin typeface="Calibri"/>
                <a:cs typeface="Calibri"/>
              </a:rPr>
              <a:t>n</a:t>
            </a:r>
            <a:r>
              <a:rPr sz="1400" b="1" spc="-5" dirty="0">
                <a:solidFill>
                  <a:srgbClr val="FFFFFF"/>
                </a:solidFill>
                <a:latin typeface="Calibri"/>
                <a:cs typeface="Calibri"/>
              </a:rPr>
              <a:t>ce</a:t>
            </a:r>
            <a:endParaRPr sz="1400" dirty="0">
              <a:solidFill>
                <a:prstClr val="black"/>
              </a:solidFill>
              <a:latin typeface="Calibri"/>
              <a:cs typeface="Calibri"/>
            </a:endParaRPr>
          </a:p>
        </p:txBody>
      </p:sp>
      <p:sp>
        <p:nvSpPr>
          <p:cNvPr id="7" name="object 7"/>
          <p:cNvSpPr/>
          <p:nvPr/>
        </p:nvSpPr>
        <p:spPr>
          <a:xfrm>
            <a:off x="1029816" y="1943965"/>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8" name="object 8"/>
          <p:cNvSpPr/>
          <p:nvPr/>
        </p:nvSpPr>
        <p:spPr>
          <a:xfrm>
            <a:off x="1045818" y="195996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9" name="object 9"/>
          <p:cNvSpPr txBox="1"/>
          <p:nvPr/>
        </p:nvSpPr>
        <p:spPr>
          <a:xfrm>
            <a:off x="1094075" y="2008985"/>
            <a:ext cx="2227424"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2</a:t>
            </a:r>
            <a:r>
              <a:rPr sz="1350" b="1" spc="15" baseline="24691" dirty="0">
                <a:solidFill>
                  <a:srgbClr val="FFFFFF"/>
                </a:solidFill>
                <a:latin typeface="Calibri"/>
                <a:cs typeface="Calibri"/>
              </a:rPr>
              <a:t>nd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a:t>
            </a:r>
            <a:r>
              <a:rPr sz="1400" b="1" dirty="0">
                <a:solidFill>
                  <a:srgbClr val="FFFFFF"/>
                </a:solidFill>
                <a:latin typeface="Calibri"/>
                <a:cs typeface="Calibri"/>
              </a:rPr>
              <a:t>ut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n</a:t>
            </a:r>
            <a:r>
              <a:rPr sz="1400" b="1" dirty="0">
                <a:solidFill>
                  <a:srgbClr val="FFFFFF"/>
                </a:solidFill>
                <a:latin typeface="Calibri"/>
                <a:cs typeface="Calibri"/>
              </a:rPr>
              <a:t>g</a:t>
            </a:r>
            <a:r>
              <a:rPr sz="1400" b="1" spc="-50" dirty="0">
                <a:solidFill>
                  <a:srgbClr val="FFFFFF"/>
                </a:solidFill>
                <a:latin typeface="Calibri"/>
                <a:cs typeface="Calibri"/>
              </a:rPr>
              <a:t> </a:t>
            </a:r>
            <a:r>
              <a:rPr sz="1400" b="1" spc="5" dirty="0">
                <a:solidFill>
                  <a:srgbClr val="FFFFFF"/>
                </a:solidFill>
                <a:latin typeface="Calibri"/>
                <a:cs typeface="Calibri"/>
              </a:rPr>
              <a:t>B</a:t>
            </a:r>
            <a:r>
              <a:rPr sz="1400" b="1" dirty="0">
                <a:solidFill>
                  <a:srgbClr val="FFFFFF"/>
                </a:solidFill>
                <a:latin typeface="Calibri"/>
                <a:cs typeface="Calibri"/>
              </a:rPr>
              <a:t>al</a:t>
            </a:r>
            <a:r>
              <a:rPr sz="1400" b="1" spc="5" dirty="0">
                <a:solidFill>
                  <a:srgbClr val="FFFFFF"/>
                </a:solidFill>
                <a:latin typeface="Calibri"/>
                <a:cs typeface="Calibri"/>
              </a:rPr>
              <a:t>a</a:t>
            </a:r>
            <a:r>
              <a:rPr sz="1400" b="1" dirty="0">
                <a:solidFill>
                  <a:srgbClr val="FFFFFF"/>
                </a:solidFill>
                <a:latin typeface="Calibri"/>
                <a:cs typeface="Calibri"/>
              </a:rPr>
              <a:t>n</a:t>
            </a:r>
            <a:r>
              <a:rPr sz="1400" b="1" spc="-5" dirty="0">
                <a:solidFill>
                  <a:srgbClr val="FFFFFF"/>
                </a:solidFill>
                <a:latin typeface="Calibri"/>
                <a:cs typeface="Calibri"/>
              </a:rPr>
              <a:t>ce</a:t>
            </a:r>
            <a:endParaRPr sz="1400">
              <a:solidFill>
                <a:prstClr val="black"/>
              </a:solidFill>
              <a:latin typeface="Calibri"/>
              <a:cs typeface="Calibri"/>
            </a:endParaRPr>
          </a:p>
        </p:txBody>
      </p:sp>
      <p:sp>
        <p:nvSpPr>
          <p:cNvPr id="10" name="object 10"/>
          <p:cNvSpPr/>
          <p:nvPr/>
        </p:nvSpPr>
        <p:spPr>
          <a:xfrm>
            <a:off x="1029816" y="2349322"/>
            <a:ext cx="4617396" cy="344781"/>
          </a:xfrm>
          <a:custGeom>
            <a:avLst/>
            <a:gdLst/>
            <a:ahLst/>
            <a:cxnLst/>
            <a:rect l="l" t="t" r="r" b="b"/>
            <a:pathLst>
              <a:path w="4617720" h="344805">
                <a:moveTo>
                  <a:pt x="4560316" y="0"/>
                </a:moveTo>
                <a:lnTo>
                  <a:pt x="51640" y="285"/>
                </a:lnTo>
                <a:lnTo>
                  <a:pt x="14947" y="18751"/>
                </a:lnTo>
                <a:lnTo>
                  <a:pt x="0" y="57403"/>
                </a:lnTo>
                <a:lnTo>
                  <a:pt x="285" y="292791"/>
                </a:lnTo>
                <a:lnTo>
                  <a:pt x="18771" y="329494"/>
                </a:lnTo>
                <a:lnTo>
                  <a:pt x="57403" y="344424"/>
                </a:lnTo>
                <a:lnTo>
                  <a:pt x="4566087" y="344138"/>
                </a:lnTo>
                <a:lnTo>
                  <a:pt x="4602790" y="325672"/>
                </a:lnTo>
                <a:lnTo>
                  <a:pt x="4617720" y="287019"/>
                </a:lnTo>
                <a:lnTo>
                  <a:pt x="4617434" y="51632"/>
                </a:lnTo>
                <a:lnTo>
                  <a:pt x="4598968" y="14929"/>
                </a:lnTo>
                <a:lnTo>
                  <a:pt x="4560316"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1" name="object 11"/>
          <p:cNvSpPr/>
          <p:nvPr/>
        </p:nvSpPr>
        <p:spPr>
          <a:xfrm>
            <a:off x="1045818" y="2365323"/>
            <a:ext cx="4584378" cy="311128"/>
          </a:xfrm>
          <a:custGeom>
            <a:avLst/>
            <a:gdLst/>
            <a:ahLst/>
            <a:cxnLst/>
            <a:rect l="l" t="t" r="r" b="b"/>
            <a:pathLst>
              <a:path w="4584700" h="311150">
                <a:moveTo>
                  <a:pt x="0" y="310896"/>
                </a:moveTo>
                <a:lnTo>
                  <a:pt x="4584192" y="310896"/>
                </a:lnTo>
                <a:lnTo>
                  <a:pt x="4584192" y="0"/>
                </a:lnTo>
                <a:lnTo>
                  <a:pt x="0" y="0"/>
                </a:lnTo>
                <a:lnTo>
                  <a:pt x="0" y="310896"/>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2" name="object 12"/>
          <p:cNvSpPr txBox="1"/>
          <p:nvPr/>
        </p:nvSpPr>
        <p:spPr>
          <a:xfrm>
            <a:off x="1094076" y="2423739"/>
            <a:ext cx="4419526"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Notic</a:t>
            </a:r>
            <a:r>
              <a:rPr sz="1400" b="1" spc="10" dirty="0">
                <a:solidFill>
                  <a:srgbClr val="FFFFFF"/>
                </a:solidFill>
                <a:latin typeface="Calibri"/>
                <a:cs typeface="Calibri"/>
              </a:rPr>
              <a:t>e</a:t>
            </a:r>
            <a:r>
              <a:rPr sz="1400" b="1" dirty="0">
                <a:solidFill>
                  <a:srgbClr val="FFFFFF"/>
                </a:solidFill>
                <a:latin typeface="Calibri"/>
                <a:cs typeface="Calibri"/>
              </a:rPr>
              <a:t>-</a:t>
            </a:r>
            <a:r>
              <a:rPr lang="en-US" sz="1400" b="1" spc="-15" dirty="0">
                <a:solidFill>
                  <a:srgbClr val="FFFFFF"/>
                </a:solidFill>
                <a:latin typeface="Calibri"/>
                <a:cs typeface="Calibri"/>
              </a:rPr>
              <a:t>C</a:t>
            </a:r>
            <a:r>
              <a:rPr sz="1400" b="1" dirty="0">
                <a:solidFill>
                  <a:srgbClr val="FFFFFF"/>
                </a:solidFill>
                <a:latin typeface="Calibri"/>
                <a:cs typeface="Calibri"/>
              </a:rPr>
              <a:t>ollection</a:t>
            </a:r>
            <a:r>
              <a:rPr sz="1400" b="1" spc="-50" dirty="0">
                <a:solidFill>
                  <a:srgbClr val="FFFFFF"/>
                </a:solidFill>
                <a:latin typeface="Calibri"/>
                <a:cs typeface="Calibri"/>
              </a:rPr>
              <a:t> </a:t>
            </a:r>
            <a:r>
              <a:rPr lang="en-US" sz="1400" b="1" spc="-15" dirty="0">
                <a:solidFill>
                  <a:srgbClr val="FFFFFF"/>
                </a:solidFill>
                <a:latin typeface="Calibri"/>
                <a:cs typeface="Calibri"/>
              </a:rPr>
              <a:t>C</a:t>
            </a:r>
            <a:r>
              <a:rPr sz="1400" b="1" dirty="0">
                <a:solidFill>
                  <a:srgbClr val="FFFFFF"/>
                </a:solidFill>
                <a:latin typeface="Calibri"/>
                <a:cs typeface="Calibri"/>
              </a:rPr>
              <a:t>all</a:t>
            </a:r>
            <a:r>
              <a:rPr lang="en-US" sz="1400" b="1" dirty="0">
                <a:solidFill>
                  <a:srgbClr val="FFFFFF"/>
                </a:solidFill>
                <a:latin typeface="Calibri"/>
                <a:cs typeface="Calibri"/>
              </a:rPr>
              <a:t> </a:t>
            </a:r>
            <a:endParaRPr sz="1400" dirty="0">
              <a:solidFill>
                <a:prstClr val="black"/>
              </a:solidFill>
              <a:latin typeface="Calibri"/>
              <a:cs typeface="Calibri"/>
            </a:endParaRPr>
          </a:p>
        </p:txBody>
      </p:sp>
      <p:sp>
        <p:nvSpPr>
          <p:cNvPr id="13" name="object 13"/>
          <p:cNvSpPr/>
          <p:nvPr/>
        </p:nvSpPr>
        <p:spPr>
          <a:xfrm>
            <a:off x="1029816" y="2774488"/>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4" name="object 14"/>
          <p:cNvSpPr/>
          <p:nvPr/>
        </p:nvSpPr>
        <p:spPr>
          <a:xfrm>
            <a:off x="1045818" y="2790489"/>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5" name="object 15"/>
          <p:cNvSpPr txBox="1"/>
          <p:nvPr/>
        </p:nvSpPr>
        <p:spPr>
          <a:xfrm>
            <a:off x="1094075" y="2839762"/>
            <a:ext cx="466133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3</a:t>
            </a:r>
            <a:r>
              <a:rPr sz="1350" b="1" baseline="24691" dirty="0">
                <a:solidFill>
                  <a:srgbClr val="FFFFFF"/>
                </a:solidFill>
                <a:latin typeface="Calibri"/>
                <a:cs typeface="Calibri"/>
              </a:rPr>
              <a:t>r</a:t>
            </a:r>
            <a:r>
              <a:rPr sz="1350" b="1" spc="22" baseline="24691" dirty="0">
                <a:solidFill>
                  <a:srgbClr val="FFFFFF"/>
                </a:solidFill>
                <a:latin typeface="Calibri"/>
                <a:cs typeface="Calibri"/>
              </a:rPr>
              <a:t>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lang="en-US" sz="1400" b="1" dirty="0">
                <a:solidFill>
                  <a:srgbClr val="FFFFFF"/>
                </a:solidFill>
                <a:latin typeface="Calibri"/>
                <a:cs typeface="Calibri"/>
              </a:rPr>
              <a:t> </a:t>
            </a:r>
            <a:r>
              <a:rPr lang="en-US" sz="1400" b="1" spc="-5" dirty="0">
                <a:solidFill>
                  <a:srgbClr val="FFFFFF"/>
                </a:solidFill>
                <a:latin typeface="Calibri" panose="020F0502020204030204"/>
                <a:cs typeface="Calibri"/>
              </a:rPr>
              <a:t>Court Procedures Commence</a:t>
            </a:r>
            <a:endParaRPr sz="1400" dirty="0">
              <a:solidFill>
                <a:prstClr val="black"/>
              </a:solidFill>
              <a:latin typeface="Calibri"/>
              <a:cs typeface="Calibri"/>
            </a:endParaRPr>
          </a:p>
        </p:txBody>
      </p:sp>
      <p:sp>
        <p:nvSpPr>
          <p:cNvPr id="16" name="object 16"/>
          <p:cNvSpPr/>
          <p:nvPr/>
        </p:nvSpPr>
        <p:spPr>
          <a:xfrm>
            <a:off x="1029816" y="318136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7" name="object 17"/>
          <p:cNvSpPr/>
          <p:nvPr/>
        </p:nvSpPr>
        <p:spPr>
          <a:xfrm>
            <a:off x="1045818" y="3197368"/>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8" name="object 18"/>
          <p:cNvSpPr txBox="1"/>
          <p:nvPr/>
        </p:nvSpPr>
        <p:spPr>
          <a:xfrm>
            <a:off x="1094075" y="3254514"/>
            <a:ext cx="4595171"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Cou</a:t>
            </a:r>
            <a:r>
              <a:rPr sz="1400" b="1" spc="5" dirty="0">
                <a:solidFill>
                  <a:srgbClr val="FFFFFF"/>
                </a:solidFill>
                <a:latin typeface="Calibri"/>
                <a:cs typeface="Calibri"/>
              </a:rPr>
              <a:t>r</a:t>
            </a:r>
            <a:r>
              <a:rPr sz="1400" b="1" dirty="0">
                <a:solidFill>
                  <a:srgbClr val="FFFFFF"/>
                </a:solidFill>
                <a:latin typeface="Calibri"/>
                <a:cs typeface="Calibri"/>
              </a:rPr>
              <a:t>t</a:t>
            </a:r>
            <a:r>
              <a:rPr sz="1400" b="1" spc="-40" dirty="0">
                <a:solidFill>
                  <a:srgbClr val="FFFFFF"/>
                </a:solidFill>
                <a:latin typeface="Calibri"/>
                <a:cs typeface="Calibri"/>
              </a:rPr>
              <a:t> </a:t>
            </a:r>
            <a:r>
              <a:rPr sz="1400" b="1" spc="-5" dirty="0">
                <a:solidFill>
                  <a:srgbClr val="FFFFFF"/>
                </a:solidFill>
                <a:latin typeface="Calibri"/>
                <a:cs typeface="Calibri"/>
              </a:rPr>
              <a:t>P</a:t>
            </a:r>
            <a:r>
              <a:rPr sz="1400" b="1" spc="-15" dirty="0">
                <a:solidFill>
                  <a:srgbClr val="FFFFFF"/>
                </a:solidFill>
                <a:latin typeface="Calibri"/>
                <a:cs typeface="Calibri"/>
              </a:rPr>
              <a:t>r</a:t>
            </a:r>
            <a:r>
              <a:rPr sz="1400" b="1" dirty="0">
                <a:solidFill>
                  <a:srgbClr val="FFFFFF"/>
                </a:solidFill>
                <a:latin typeface="Calibri"/>
                <a:cs typeface="Calibri"/>
              </a:rPr>
              <a:t>ocedu</a:t>
            </a:r>
            <a:r>
              <a:rPr sz="1400" b="1" spc="-5" dirty="0">
                <a:solidFill>
                  <a:srgbClr val="FFFFFF"/>
                </a:solidFill>
                <a:latin typeface="Calibri"/>
                <a:cs typeface="Calibri"/>
              </a:rPr>
              <a:t>re</a:t>
            </a:r>
            <a:r>
              <a:rPr sz="1400" b="1" dirty="0">
                <a:solidFill>
                  <a:srgbClr val="FFFFFF"/>
                </a:solidFill>
                <a:latin typeface="Calibri"/>
                <a:cs typeface="Calibri"/>
              </a:rPr>
              <a:t>s</a:t>
            </a:r>
            <a:r>
              <a:rPr sz="1400" b="1" spc="-40" dirty="0">
                <a:solidFill>
                  <a:srgbClr val="FFFFFF"/>
                </a:solidFill>
                <a:latin typeface="Calibri"/>
                <a:cs typeface="Calibri"/>
              </a:rPr>
              <a:t> </a:t>
            </a:r>
            <a:r>
              <a:rPr sz="1400" b="1" spc="-5" dirty="0">
                <a:solidFill>
                  <a:srgbClr val="FFFFFF"/>
                </a:solidFill>
                <a:latin typeface="Calibri"/>
                <a:cs typeface="Calibri"/>
              </a:rPr>
              <a:t>Commence</a:t>
            </a:r>
            <a:endParaRPr sz="1400" dirty="0">
              <a:solidFill>
                <a:prstClr val="black"/>
              </a:solidFill>
              <a:latin typeface="Calibri"/>
              <a:cs typeface="Calibri"/>
            </a:endParaRPr>
          </a:p>
        </p:txBody>
      </p:sp>
      <p:sp>
        <p:nvSpPr>
          <p:cNvPr id="19" name="object 19"/>
          <p:cNvSpPr/>
          <p:nvPr/>
        </p:nvSpPr>
        <p:spPr>
          <a:xfrm>
            <a:off x="1029816" y="3594341"/>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0" name="object 20"/>
          <p:cNvSpPr/>
          <p:nvPr/>
        </p:nvSpPr>
        <p:spPr>
          <a:xfrm>
            <a:off x="1045818" y="3610343"/>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1" name="object 21"/>
          <p:cNvSpPr txBox="1"/>
          <p:nvPr/>
        </p:nvSpPr>
        <p:spPr>
          <a:xfrm>
            <a:off x="1094076" y="3659998"/>
            <a:ext cx="2225519"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4</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dirty="0">
                <a:solidFill>
                  <a:srgbClr val="FFFFFF"/>
                </a:solidFill>
                <a:latin typeface="Calibri"/>
                <a:cs typeface="Calibri"/>
              </a:rPr>
              <a:t>Di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a:t>
            </a:r>
            <a:r>
              <a:rPr sz="1400" b="1" spc="5" dirty="0">
                <a:solidFill>
                  <a:srgbClr val="FFFFFF"/>
                </a:solidFill>
                <a:latin typeface="Calibri"/>
                <a:cs typeface="Calibri"/>
              </a:rPr>
              <a:t>n</a:t>
            </a:r>
            <a:r>
              <a:rPr sz="1400" b="1" dirty="0">
                <a:solidFill>
                  <a:srgbClr val="FFFFFF"/>
                </a:solidFill>
                <a:latin typeface="Calibri"/>
                <a:cs typeface="Calibri"/>
              </a:rPr>
              <a:t>n</a:t>
            </a:r>
            <a:r>
              <a:rPr sz="1400" b="1" spc="-5" dirty="0">
                <a:solidFill>
                  <a:srgbClr val="FFFFFF"/>
                </a:solidFill>
                <a:latin typeface="Calibri"/>
                <a:cs typeface="Calibri"/>
              </a:rPr>
              <a:t>e</a:t>
            </a:r>
            <a:r>
              <a:rPr sz="1400" b="1" dirty="0">
                <a:solidFill>
                  <a:srgbClr val="FFFFFF"/>
                </a:solidFill>
                <a:latin typeface="Calibri"/>
                <a:cs typeface="Calibri"/>
              </a:rPr>
              <a:t>ction</a:t>
            </a:r>
            <a:r>
              <a:rPr sz="1400" b="1" spc="-40"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ice</a:t>
            </a:r>
            <a:endParaRPr sz="1400" dirty="0">
              <a:solidFill>
                <a:prstClr val="black"/>
              </a:solidFill>
              <a:latin typeface="Calibri"/>
              <a:cs typeface="Calibri"/>
            </a:endParaRPr>
          </a:p>
        </p:txBody>
      </p:sp>
      <p:sp>
        <p:nvSpPr>
          <p:cNvPr id="22" name="object 22"/>
          <p:cNvSpPr/>
          <p:nvPr/>
        </p:nvSpPr>
        <p:spPr>
          <a:xfrm>
            <a:off x="1029816" y="4008841"/>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3" name="object 23"/>
          <p:cNvSpPr/>
          <p:nvPr/>
        </p:nvSpPr>
        <p:spPr>
          <a:xfrm>
            <a:off x="1045818" y="4024843"/>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4" name="object 24"/>
          <p:cNvSpPr txBox="1"/>
          <p:nvPr/>
        </p:nvSpPr>
        <p:spPr>
          <a:xfrm>
            <a:off x="1094076" y="4082370"/>
            <a:ext cx="2054081"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dirty="0">
              <a:solidFill>
                <a:prstClr val="black"/>
              </a:solidFill>
              <a:latin typeface="Calibri"/>
              <a:cs typeface="Calibri"/>
            </a:endParaRPr>
          </a:p>
        </p:txBody>
      </p:sp>
      <p:sp>
        <p:nvSpPr>
          <p:cNvPr id="25" name="object 25"/>
          <p:cNvSpPr/>
          <p:nvPr/>
        </p:nvSpPr>
        <p:spPr>
          <a:xfrm>
            <a:off x="1029816" y="4423339"/>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6" name="object 26"/>
          <p:cNvSpPr/>
          <p:nvPr/>
        </p:nvSpPr>
        <p:spPr>
          <a:xfrm>
            <a:off x="1045818" y="443934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7" name="object 27"/>
          <p:cNvSpPr txBox="1"/>
          <p:nvPr/>
        </p:nvSpPr>
        <p:spPr>
          <a:xfrm>
            <a:off x="1094075" y="4497758"/>
            <a:ext cx="1967092"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Ex</a:t>
            </a:r>
            <a:r>
              <a:rPr sz="1400" b="1" spc="5" dirty="0">
                <a:solidFill>
                  <a:srgbClr val="FFFFFF"/>
                </a:solidFill>
                <a:latin typeface="Calibri"/>
                <a:cs typeface="Calibri"/>
              </a:rPr>
              <a:t>t</a:t>
            </a:r>
            <a:r>
              <a:rPr sz="1400" b="1" spc="-35" dirty="0">
                <a:solidFill>
                  <a:srgbClr val="FFFFFF"/>
                </a:solidFill>
                <a:latin typeface="Calibri"/>
                <a:cs typeface="Calibri"/>
              </a:rPr>
              <a:t>r</a:t>
            </a:r>
            <a:r>
              <a:rPr sz="1400" b="1" dirty="0">
                <a:solidFill>
                  <a:srgbClr val="FFFFFF"/>
                </a:solidFill>
                <a:latin typeface="Calibri"/>
                <a:cs typeface="Calibri"/>
              </a:rPr>
              <a:t>a</a:t>
            </a:r>
            <a:r>
              <a:rPr sz="1400" b="1" spc="-30" dirty="0">
                <a:solidFill>
                  <a:srgbClr val="FFFFFF"/>
                </a:solidFill>
                <a:latin typeface="Calibri"/>
                <a:cs typeface="Calibri"/>
              </a:rPr>
              <a:t> </a:t>
            </a:r>
            <a:r>
              <a:rPr sz="1400" b="1" dirty="0">
                <a:solidFill>
                  <a:srgbClr val="FFFFFF"/>
                </a:solidFill>
                <a:latin typeface="Calibri"/>
                <a:cs typeface="Calibri"/>
              </a:rPr>
              <a:t>Judi</a:t>
            </a:r>
            <a:r>
              <a:rPr sz="1400" b="1" spc="-5" dirty="0">
                <a:solidFill>
                  <a:srgbClr val="FFFFFF"/>
                </a:solidFill>
                <a:latin typeface="Calibri"/>
                <a:cs typeface="Calibri"/>
              </a:rPr>
              <a:t>ci</a:t>
            </a:r>
            <a:r>
              <a:rPr sz="1400" b="1" spc="5" dirty="0">
                <a:solidFill>
                  <a:srgbClr val="FFFFFF"/>
                </a:solidFill>
                <a:latin typeface="Calibri"/>
                <a:cs typeface="Calibri"/>
              </a:rPr>
              <a:t>a</a:t>
            </a:r>
            <a:r>
              <a:rPr sz="1400" b="1" dirty="0">
                <a:solidFill>
                  <a:srgbClr val="FFFFFF"/>
                </a:solidFill>
                <a:latin typeface="Calibri"/>
                <a:cs typeface="Calibri"/>
              </a:rPr>
              <a:t>l</a:t>
            </a:r>
            <a:r>
              <a:rPr sz="1400" b="1" spc="-1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a:solidFill>
                <a:prstClr val="black"/>
              </a:solidFill>
              <a:latin typeface="Calibri"/>
              <a:cs typeface="Calibri"/>
            </a:endParaRPr>
          </a:p>
        </p:txBody>
      </p:sp>
      <p:sp>
        <p:nvSpPr>
          <p:cNvPr id="28" name="object 28"/>
          <p:cNvSpPr/>
          <p:nvPr/>
        </p:nvSpPr>
        <p:spPr>
          <a:xfrm>
            <a:off x="1029816" y="4830218"/>
            <a:ext cx="4617396" cy="342876"/>
          </a:xfrm>
          <a:custGeom>
            <a:avLst/>
            <a:gdLst/>
            <a:ahLst/>
            <a:cxnLst/>
            <a:rect l="l" t="t" r="r" b="b"/>
            <a:pathLst>
              <a:path w="4617720" h="342900">
                <a:moveTo>
                  <a:pt x="4560570" y="0"/>
                </a:moveTo>
                <a:lnTo>
                  <a:pt x="51797" y="246"/>
                </a:lnTo>
                <a:lnTo>
                  <a:pt x="15004" y="18527"/>
                </a:lnTo>
                <a:lnTo>
                  <a:pt x="0" y="57149"/>
                </a:lnTo>
                <a:lnTo>
                  <a:pt x="247" y="291112"/>
                </a:lnTo>
                <a:lnTo>
                  <a:pt x="18552" y="327917"/>
                </a:lnTo>
                <a:lnTo>
                  <a:pt x="57150" y="342899"/>
                </a:lnTo>
                <a:lnTo>
                  <a:pt x="4565932" y="342653"/>
                </a:lnTo>
                <a:lnTo>
                  <a:pt x="4602737" y="324372"/>
                </a:lnTo>
                <a:lnTo>
                  <a:pt x="4617720" y="285749"/>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9" name="object 29"/>
          <p:cNvSpPr/>
          <p:nvPr/>
        </p:nvSpPr>
        <p:spPr>
          <a:xfrm>
            <a:off x="1045818" y="484622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0" name="object 30"/>
          <p:cNvSpPr txBox="1"/>
          <p:nvPr/>
        </p:nvSpPr>
        <p:spPr>
          <a:xfrm>
            <a:off x="1094075" y="4894986"/>
            <a:ext cx="157151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5</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Action</a:t>
            </a:r>
            <a:endParaRPr sz="1400">
              <a:solidFill>
                <a:prstClr val="black"/>
              </a:solidFill>
              <a:latin typeface="Calibri"/>
              <a:cs typeface="Calibri"/>
            </a:endParaRPr>
          </a:p>
        </p:txBody>
      </p:sp>
      <p:sp>
        <p:nvSpPr>
          <p:cNvPr id="31" name="object 31"/>
          <p:cNvSpPr/>
          <p:nvPr/>
        </p:nvSpPr>
        <p:spPr>
          <a:xfrm>
            <a:off x="1029816" y="5226432"/>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2" name="object 32"/>
          <p:cNvSpPr/>
          <p:nvPr/>
        </p:nvSpPr>
        <p:spPr>
          <a:xfrm>
            <a:off x="1045818" y="5242432"/>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3" name="object 33"/>
          <p:cNvSpPr txBox="1"/>
          <p:nvPr/>
        </p:nvSpPr>
        <p:spPr>
          <a:xfrm>
            <a:off x="1094076" y="5300215"/>
            <a:ext cx="1348010"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 </a:t>
            </a:r>
            <a:r>
              <a:rPr sz="1400" b="1" spc="-15" dirty="0">
                <a:solidFill>
                  <a:srgbClr val="FFFFFF"/>
                </a:solidFill>
                <a:latin typeface="Calibri"/>
                <a:cs typeface="Calibri"/>
              </a:rPr>
              <a:t> </a:t>
            </a:r>
            <a:r>
              <a:rPr sz="1400" b="1" dirty="0">
                <a:solidFill>
                  <a:srgbClr val="FFFFFF"/>
                </a:solidFill>
                <a:latin typeface="Calibri"/>
                <a:cs typeface="Calibri"/>
              </a:rPr>
              <a:t>As</a:t>
            </a:r>
            <a:r>
              <a:rPr sz="1400" b="1" spc="5" dirty="0">
                <a:solidFill>
                  <a:srgbClr val="FFFFFF"/>
                </a:solidFill>
                <a:latin typeface="Calibri"/>
                <a:cs typeface="Calibri"/>
              </a:rPr>
              <a:t>s</a:t>
            </a:r>
            <a:r>
              <a:rPr sz="1400" b="1" dirty="0">
                <a:solidFill>
                  <a:srgbClr val="FFFFFF"/>
                </a:solidFill>
                <a:latin typeface="Calibri"/>
                <a:cs typeface="Calibri"/>
              </a:rPr>
              <a:t>ignme</a:t>
            </a:r>
            <a:r>
              <a:rPr sz="1400" b="1" spc="-15" dirty="0">
                <a:solidFill>
                  <a:srgbClr val="FFFFFF"/>
                </a:solidFill>
                <a:latin typeface="Calibri"/>
                <a:cs typeface="Calibri"/>
              </a:rPr>
              <a:t>n</a:t>
            </a:r>
            <a:r>
              <a:rPr sz="1400" b="1" dirty="0">
                <a:solidFill>
                  <a:srgbClr val="FFFFFF"/>
                </a:solidFill>
                <a:latin typeface="Calibri"/>
                <a:cs typeface="Calibri"/>
              </a:rPr>
              <a:t>t</a:t>
            </a:r>
            <a:endParaRPr sz="1400">
              <a:solidFill>
                <a:prstClr val="black"/>
              </a:solidFill>
              <a:latin typeface="Calibri"/>
              <a:cs typeface="Calibri"/>
            </a:endParaRPr>
          </a:p>
        </p:txBody>
      </p:sp>
      <p:sp>
        <p:nvSpPr>
          <p:cNvPr id="34" name="object 34"/>
          <p:cNvSpPr/>
          <p:nvPr/>
        </p:nvSpPr>
        <p:spPr>
          <a:xfrm>
            <a:off x="1029816" y="5640930"/>
            <a:ext cx="4617396" cy="342876"/>
          </a:xfrm>
          <a:custGeom>
            <a:avLst/>
            <a:gdLst/>
            <a:ahLst/>
            <a:cxnLst/>
            <a:rect l="l" t="t" r="r" b="b"/>
            <a:pathLst>
              <a:path w="4617720" h="342900">
                <a:moveTo>
                  <a:pt x="4560570" y="0"/>
                </a:moveTo>
                <a:lnTo>
                  <a:pt x="51797" y="247"/>
                </a:lnTo>
                <a:lnTo>
                  <a:pt x="15004" y="18552"/>
                </a:lnTo>
                <a:lnTo>
                  <a:pt x="0" y="57150"/>
                </a:lnTo>
                <a:lnTo>
                  <a:pt x="247" y="291102"/>
                </a:lnTo>
                <a:lnTo>
                  <a:pt x="18552" y="327895"/>
                </a:lnTo>
                <a:lnTo>
                  <a:pt x="57150" y="342900"/>
                </a:lnTo>
                <a:lnTo>
                  <a:pt x="4565932" y="342652"/>
                </a:lnTo>
                <a:lnTo>
                  <a:pt x="4602737" y="324347"/>
                </a:lnTo>
                <a:lnTo>
                  <a:pt x="4617720" y="285750"/>
                </a:lnTo>
                <a:lnTo>
                  <a:pt x="4617473" y="51797"/>
                </a:lnTo>
                <a:lnTo>
                  <a:pt x="4599192" y="15004"/>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5" name="object 35"/>
          <p:cNvSpPr/>
          <p:nvPr/>
        </p:nvSpPr>
        <p:spPr>
          <a:xfrm>
            <a:off x="1029816" y="5640930"/>
            <a:ext cx="4617396" cy="342876"/>
          </a:xfrm>
          <a:custGeom>
            <a:avLst/>
            <a:gdLst/>
            <a:ahLst/>
            <a:cxnLst/>
            <a:rect l="l" t="t" r="r" b="b"/>
            <a:pathLst>
              <a:path w="4617720" h="342900">
                <a:moveTo>
                  <a:pt x="0" y="57150"/>
                </a:moveTo>
                <a:lnTo>
                  <a:pt x="15004" y="18552"/>
                </a:lnTo>
                <a:lnTo>
                  <a:pt x="51797" y="247"/>
                </a:lnTo>
                <a:lnTo>
                  <a:pt x="4560570" y="0"/>
                </a:lnTo>
                <a:lnTo>
                  <a:pt x="4574950" y="1819"/>
                </a:lnTo>
                <a:lnTo>
                  <a:pt x="4608149" y="25457"/>
                </a:lnTo>
                <a:lnTo>
                  <a:pt x="4617720" y="285750"/>
                </a:lnTo>
                <a:lnTo>
                  <a:pt x="4615904" y="300109"/>
                </a:lnTo>
                <a:lnTo>
                  <a:pt x="4592290" y="333312"/>
                </a:lnTo>
                <a:lnTo>
                  <a:pt x="57150" y="342900"/>
                </a:lnTo>
                <a:lnTo>
                  <a:pt x="42790" y="341080"/>
                </a:lnTo>
                <a:lnTo>
                  <a:pt x="9587" y="317442"/>
                </a:lnTo>
                <a:lnTo>
                  <a:pt x="0" y="57150"/>
                </a:lnTo>
                <a:close/>
              </a:path>
            </a:pathLst>
          </a:custGeom>
          <a:ln w="19812">
            <a:solidFill>
              <a:srgbClr val="FFFFFF"/>
            </a:solidFill>
          </a:ln>
        </p:spPr>
        <p:txBody>
          <a:bodyPr wrap="square" lIns="0" tIns="0" rIns="0" bIns="0" rtlCol="0"/>
          <a:lstStyle/>
          <a:p>
            <a:pPr defTabSz="914358">
              <a:defRPr/>
            </a:pPr>
            <a:endParaRPr>
              <a:solidFill>
                <a:prstClr val="black"/>
              </a:solidFill>
              <a:latin typeface="Calibri" panose="020F0502020204030204"/>
            </a:endParaRPr>
          </a:p>
        </p:txBody>
      </p:sp>
      <p:sp>
        <p:nvSpPr>
          <p:cNvPr id="36" name="object 36"/>
          <p:cNvSpPr/>
          <p:nvPr/>
        </p:nvSpPr>
        <p:spPr>
          <a:xfrm>
            <a:off x="1045818" y="5656932"/>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7" name="object 37"/>
          <p:cNvSpPr txBox="1"/>
          <p:nvPr/>
        </p:nvSpPr>
        <p:spPr>
          <a:xfrm>
            <a:off x="1094076" y="5715627"/>
            <a:ext cx="2017253"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15" dirty="0">
                <a:solidFill>
                  <a:srgbClr val="FFFFFF"/>
                </a:solidFill>
                <a:latin typeface="Calibri"/>
                <a:cs typeface="Calibri"/>
              </a:rPr>
              <a:t> </a:t>
            </a:r>
            <a:r>
              <a:rPr sz="1400" b="1" spc="-110" dirty="0">
                <a:solidFill>
                  <a:srgbClr val="FFFFFF"/>
                </a:solidFill>
                <a:latin typeface="Calibri"/>
                <a:cs typeface="Calibri"/>
              </a:rPr>
              <a:t>T</a:t>
            </a:r>
            <a:r>
              <a:rPr sz="1400" b="1" dirty="0">
                <a:solidFill>
                  <a:srgbClr val="FFFFFF"/>
                </a:solidFill>
                <a:latin typeface="Calibri"/>
                <a:cs typeface="Calibri"/>
              </a:rPr>
              <a:t>a</a:t>
            </a:r>
            <a:r>
              <a:rPr sz="1400" b="1" spc="-35" dirty="0">
                <a:solidFill>
                  <a:srgbClr val="FFFFFF"/>
                </a:solidFill>
                <a:latin typeface="Calibri"/>
                <a:cs typeface="Calibri"/>
              </a:rPr>
              <a:t>k</a:t>
            </a:r>
            <a:r>
              <a:rPr sz="1400" b="1" spc="-5" dirty="0">
                <a:solidFill>
                  <a:srgbClr val="FFFFFF"/>
                </a:solidFill>
                <a:latin typeface="Calibri"/>
                <a:cs typeface="Calibri"/>
              </a:rPr>
              <a:t>e</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in</a:t>
            </a:r>
            <a:r>
              <a:rPr sz="1400" b="1" spc="-5" dirty="0">
                <a:solidFill>
                  <a:srgbClr val="FFFFFF"/>
                </a:solidFill>
                <a:latin typeface="Calibri"/>
                <a:cs typeface="Calibri"/>
              </a:rPr>
              <a:t> Cou</a:t>
            </a:r>
            <a:r>
              <a:rPr sz="1400" b="1" spc="5" dirty="0">
                <a:solidFill>
                  <a:srgbClr val="FFFFFF"/>
                </a:solidFill>
                <a:latin typeface="Calibri"/>
                <a:cs typeface="Calibri"/>
              </a:rPr>
              <a:t>r</a:t>
            </a:r>
            <a:r>
              <a:rPr sz="1400" b="1" dirty="0">
                <a:solidFill>
                  <a:srgbClr val="FFFFFF"/>
                </a:solidFill>
                <a:latin typeface="Calibri"/>
                <a:cs typeface="Calibri"/>
              </a:rPr>
              <a:t>t</a:t>
            </a:r>
            <a:endParaRPr sz="1400">
              <a:solidFill>
                <a:prstClr val="black"/>
              </a:solidFill>
              <a:latin typeface="Calibri"/>
              <a:cs typeface="Calibri"/>
            </a:endParaRPr>
          </a:p>
        </p:txBody>
      </p:sp>
      <p:sp>
        <p:nvSpPr>
          <p:cNvPr id="38" name="object 38"/>
          <p:cNvSpPr/>
          <p:nvPr/>
        </p:nvSpPr>
        <p:spPr>
          <a:xfrm>
            <a:off x="5782077" y="1543943"/>
            <a:ext cx="1079425" cy="342876"/>
          </a:xfrm>
          <a:custGeom>
            <a:avLst/>
            <a:gdLst/>
            <a:ahLst/>
            <a:cxnLst/>
            <a:rect l="l" t="t" r="r" b="b"/>
            <a:pathLst>
              <a:path w="1079500" h="342900">
                <a:moveTo>
                  <a:pt x="907542" y="0"/>
                </a:moveTo>
                <a:lnTo>
                  <a:pt x="907542" y="42799"/>
                </a:lnTo>
                <a:lnTo>
                  <a:pt x="0" y="42799"/>
                </a:lnTo>
                <a:lnTo>
                  <a:pt x="0" y="299974"/>
                </a:lnTo>
                <a:lnTo>
                  <a:pt x="907542" y="299974"/>
                </a:lnTo>
                <a:lnTo>
                  <a:pt x="907542" y="342900"/>
                </a:lnTo>
                <a:lnTo>
                  <a:pt x="1078992" y="171450"/>
                </a:lnTo>
                <a:lnTo>
                  <a:pt x="90754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9" name="object 39"/>
          <p:cNvSpPr/>
          <p:nvPr/>
        </p:nvSpPr>
        <p:spPr>
          <a:xfrm>
            <a:off x="5782077" y="1543943"/>
            <a:ext cx="1079425" cy="342876"/>
          </a:xfrm>
          <a:custGeom>
            <a:avLst/>
            <a:gdLst/>
            <a:ahLst/>
            <a:cxnLst/>
            <a:rect l="l" t="t" r="r" b="b"/>
            <a:pathLst>
              <a:path w="1079500" h="342900">
                <a:moveTo>
                  <a:pt x="0" y="42799"/>
                </a:moveTo>
                <a:lnTo>
                  <a:pt x="907542" y="42799"/>
                </a:lnTo>
                <a:lnTo>
                  <a:pt x="907542" y="0"/>
                </a:lnTo>
                <a:lnTo>
                  <a:pt x="1078992" y="171450"/>
                </a:lnTo>
                <a:lnTo>
                  <a:pt x="907542" y="342900"/>
                </a:lnTo>
                <a:lnTo>
                  <a:pt x="90754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0" name="object 40"/>
          <p:cNvSpPr/>
          <p:nvPr/>
        </p:nvSpPr>
        <p:spPr>
          <a:xfrm>
            <a:off x="5782077" y="1937109"/>
            <a:ext cx="1440079" cy="342876"/>
          </a:xfrm>
          <a:custGeom>
            <a:avLst/>
            <a:gdLst/>
            <a:ahLst/>
            <a:cxnLst/>
            <a:rect l="l" t="t" r="r" b="b"/>
            <a:pathLst>
              <a:path w="1440179" h="342900">
                <a:moveTo>
                  <a:pt x="1268729" y="0"/>
                </a:moveTo>
                <a:lnTo>
                  <a:pt x="1268729" y="42799"/>
                </a:lnTo>
                <a:lnTo>
                  <a:pt x="0" y="42799"/>
                </a:lnTo>
                <a:lnTo>
                  <a:pt x="0" y="300100"/>
                </a:lnTo>
                <a:lnTo>
                  <a:pt x="1268729" y="300100"/>
                </a:lnTo>
                <a:lnTo>
                  <a:pt x="1268729" y="342900"/>
                </a:lnTo>
                <a:lnTo>
                  <a:pt x="1440179" y="171450"/>
                </a:lnTo>
                <a:lnTo>
                  <a:pt x="1268729"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1" name="object 41"/>
          <p:cNvSpPr/>
          <p:nvPr/>
        </p:nvSpPr>
        <p:spPr>
          <a:xfrm>
            <a:off x="5782077" y="1937109"/>
            <a:ext cx="1440079" cy="342876"/>
          </a:xfrm>
          <a:custGeom>
            <a:avLst/>
            <a:gdLst/>
            <a:ahLst/>
            <a:cxnLst/>
            <a:rect l="l" t="t" r="r" b="b"/>
            <a:pathLst>
              <a:path w="1440179" h="342900">
                <a:moveTo>
                  <a:pt x="0" y="42799"/>
                </a:moveTo>
                <a:lnTo>
                  <a:pt x="1268729" y="42799"/>
                </a:lnTo>
                <a:lnTo>
                  <a:pt x="1268729" y="0"/>
                </a:lnTo>
                <a:lnTo>
                  <a:pt x="1440179" y="171450"/>
                </a:lnTo>
                <a:lnTo>
                  <a:pt x="1268729" y="342900"/>
                </a:lnTo>
                <a:lnTo>
                  <a:pt x="1268729"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2" name="object 42"/>
          <p:cNvSpPr/>
          <p:nvPr/>
        </p:nvSpPr>
        <p:spPr>
          <a:xfrm>
            <a:off x="5782078" y="2342464"/>
            <a:ext cx="1800099" cy="342876"/>
          </a:xfrm>
          <a:custGeom>
            <a:avLst/>
            <a:gdLst/>
            <a:ahLst/>
            <a:cxnLst/>
            <a:rect l="l" t="t" r="r" b="b"/>
            <a:pathLst>
              <a:path w="1800225" h="342900">
                <a:moveTo>
                  <a:pt x="1628394" y="0"/>
                </a:moveTo>
                <a:lnTo>
                  <a:pt x="1628394" y="42799"/>
                </a:lnTo>
                <a:lnTo>
                  <a:pt x="0" y="42799"/>
                </a:lnTo>
                <a:lnTo>
                  <a:pt x="0" y="299974"/>
                </a:lnTo>
                <a:lnTo>
                  <a:pt x="1628394" y="299974"/>
                </a:lnTo>
                <a:lnTo>
                  <a:pt x="1628394" y="342900"/>
                </a:lnTo>
                <a:lnTo>
                  <a:pt x="1799844" y="171450"/>
                </a:lnTo>
                <a:lnTo>
                  <a:pt x="162839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3" name="object 43"/>
          <p:cNvSpPr/>
          <p:nvPr/>
        </p:nvSpPr>
        <p:spPr>
          <a:xfrm>
            <a:off x="5782078" y="2342464"/>
            <a:ext cx="1800099" cy="342876"/>
          </a:xfrm>
          <a:custGeom>
            <a:avLst/>
            <a:gdLst/>
            <a:ahLst/>
            <a:cxnLst/>
            <a:rect l="l" t="t" r="r" b="b"/>
            <a:pathLst>
              <a:path w="1800225" h="342900">
                <a:moveTo>
                  <a:pt x="0" y="42799"/>
                </a:moveTo>
                <a:lnTo>
                  <a:pt x="1628394" y="42799"/>
                </a:lnTo>
                <a:lnTo>
                  <a:pt x="1628394" y="0"/>
                </a:lnTo>
                <a:lnTo>
                  <a:pt x="1799844" y="171450"/>
                </a:lnTo>
                <a:lnTo>
                  <a:pt x="1628394" y="342900"/>
                </a:lnTo>
                <a:lnTo>
                  <a:pt x="1628394"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4" name="object 44"/>
          <p:cNvSpPr/>
          <p:nvPr/>
        </p:nvSpPr>
        <p:spPr>
          <a:xfrm>
            <a:off x="5782078" y="2795061"/>
            <a:ext cx="2159483" cy="342876"/>
          </a:xfrm>
          <a:custGeom>
            <a:avLst/>
            <a:gdLst/>
            <a:ahLst/>
            <a:cxnLst/>
            <a:rect l="l" t="t" r="r" b="b"/>
            <a:pathLst>
              <a:path w="2159634" h="342900">
                <a:moveTo>
                  <a:pt x="1988058" y="0"/>
                </a:moveTo>
                <a:lnTo>
                  <a:pt x="1988058" y="42799"/>
                </a:lnTo>
                <a:lnTo>
                  <a:pt x="0" y="42799"/>
                </a:lnTo>
                <a:lnTo>
                  <a:pt x="0" y="300100"/>
                </a:lnTo>
                <a:lnTo>
                  <a:pt x="1988058" y="300100"/>
                </a:lnTo>
                <a:lnTo>
                  <a:pt x="1988058" y="342900"/>
                </a:lnTo>
                <a:lnTo>
                  <a:pt x="2159508" y="171450"/>
                </a:lnTo>
                <a:lnTo>
                  <a:pt x="198805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5" name="object 45"/>
          <p:cNvSpPr/>
          <p:nvPr/>
        </p:nvSpPr>
        <p:spPr>
          <a:xfrm>
            <a:off x="5782078" y="2795061"/>
            <a:ext cx="2159483" cy="342876"/>
          </a:xfrm>
          <a:custGeom>
            <a:avLst/>
            <a:gdLst/>
            <a:ahLst/>
            <a:cxnLst/>
            <a:rect l="l" t="t" r="r" b="b"/>
            <a:pathLst>
              <a:path w="2159634" h="342900">
                <a:moveTo>
                  <a:pt x="0" y="42799"/>
                </a:moveTo>
                <a:lnTo>
                  <a:pt x="1988058" y="42799"/>
                </a:lnTo>
                <a:lnTo>
                  <a:pt x="1988058" y="0"/>
                </a:lnTo>
                <a:lnTo>
                  <a:pt x="2159508" y="171450"/>
                </a:lnTo>
                <a:lnTo>
                  <a:pt x="1988058" y="342900"/>
                </a:lnTo>
                <a:lnTo>
                  <a:pt x="1988058"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6" name="object 46"/>
          <p:cNvSpPr/>
          <p:nvPr/>
        </p:nvSpPr>
        <p:spPr>
          <a:xfrm>
            <a:off x="5782077" y="3180605"/>
            <a:ext cx="2519503" cy="342876"/>
          </a:xfrm>
          <a:custGeom>
            <a:avLst/>
            <a:gdLst/>
            <a:ahLst/>
            <a:cxnLst/>
            <a:rect l="l" t="t" r="r" b="b"/>
            <a:pathLst>
              <a:path w="2519679" h="342900">
                <a:moveTo>
                  <a:pt x="2347722" y="0"/>
                </a:moveTo>
                <a:lnTo>
                  <a:pt x="2347722" y="42799"/>
                </a:lnTo>
                <a:lnTo>
                  <a:pt x="0" y="42799"/>
                </a:lnTo>
                <a:lnTo>
                  <a:pt x="0" y="299974"/>
                </a:lnTo>
                <a:lnTo>
                  <a:pt x="2347722" y="299974"/>
                </a:lnTo>
                <a:lnTo>
                  <a:pt x="2347722" y="342900"/>
                </a:lnTo>
                <a:lnTo>
                  <a:pt x="2519172" y="171450"/>
                </a:lnTo>
                <a:lnTo>
                  <a:pt x="234772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7" name="object 47"/>
          <p:cNvSpPr/>
          <p:nvPr/>
        </p:nvSpPr>
        <p:spPr>
          <a:xfrm>
            <a:off x="5782077" y="3180605"/>
            <a:ext cx="2519503" cy="342876"/>
          </a:xfrm>
          <a:custGeom>
            <a:avLst/>
            <a:gdLst/>
            <a:ahLst/>
            <a:cxnLst/>
            <a:rect l="l" t="t" r="r" b="b"/>
            <a:pathLst>
              <a:path w="2519679" h="342900">
                <a:moveTo>
                  <a:pt x="0" y="42799"/>
                </a:moveTo>
                <a:lnTo>
                  <a:pt x="2347722" y="42799"/>
                </a:lnTo>
                <a:lnTo>
                  <a:pt x="2347722" y="0"/>
                </a:lnTo>
                <a:lnTo>
                  <a:pt x="2519172" y="171450"/>
                </a:lnTo>
                <a:lnTo>
                  <a:pt x="2347722" y="342900"/>
                </a:lnTo>
                <a:lnTo>
                  <a:pt x="234772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8" name="object 48"/>
          <p:cNvSpPr/>
          <p:nvPr/>
        </p:nvSpPr>
        <p:spPr>
          <a:xfrm>
            <a:off x="5782077" y="3578341"/>
            <a:ext cx="2880158" cy="342876"/>
          </a:xfrm>
          <a:custGeom>
            <a:avLst/>
            <a:gdLst/>
            <a:ahLst/>
            <a:cxnLst/>
            <a:rect l="l" t="t" r="r" b="b"/>
            <a:pathLst>
              <a:path w="2880359" h="342900">
                <a:moveTo>
                  <a:pt x="2708910" y="0"/>
                </a:moveTo>
                <a:lnTo>
                  <a:pt x="2708910" y="42799"/>
                </a:lnTo>
                <a:lnTo>
                  <a:pt x="0" y="42799"/>
                </a:lnTo>
                <a:lnTo>
                  <a:pt x="0" y="300100"/>
                </a:lnTo>
                <a:lnTo>
                  <a:pt x="2708910" y="300100"/>
                </a:lnTo>
                <a:lnTo>
                  <a:pt x="2708910" y="342900"/>
                </a:lnTo>
                <a:lnTo>
                  <a:pt x="2880360" y="171450"/>
                </a:lnTo>
                <a:lnTo>
                  <a:pt x="2708910"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9" name="object 49"/>
          <p:cNvSpPr/>
          <p:nvPr/>
        </p:nvSpPr>
        <p:spPr>
          <a:xfrm>
            <a:off x="5782077" y="3578341"/>
            <a:ext cx="2880158" cy="342876"/>
          </a:xfrm>
          <a:custGeom>
            <a:avLst/>
            <a:gdLst/>
            <a:ahLst/>
            <a:cxnLst/>
            <a:rect l="l" t="t" r="r" b="b"/>
            <a:pathLst>
              <a:path w="2880359" h="342900">
                <a:moveTo>
                  <a:pt x="0" y="42799"/>
                </a:moveTo>
                <a:lnTo>
                  <a:pt x="2708910" y="42799"/>
                </a:lnTo>
                <a:lnTo>
                  <a:pt x="2708910" y="0"/>
                </a:lnTo>
                <a:lnTo>
                  <a:pt x="2880360" y="171450"/>
                </a:lnTo>
                <a:lnTo>
                  <a:pt x="2708910" y="342900"/>
                </a:lnTo>
                <a:lnTo>
                  <a:pt x="2708910"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0" name="object 50"/>
          <p:cNvSpPr/>
          <p:nvPr/>
        </p:nvSpPr>
        <p:spPr>
          <a:xfrm>
            <a:off x="5782078" y="4006556"/>
            <a:ext cx="3240178" cy="342876"/>
          </a:xfrm>
          <a:custGeom>
            <a:avLst/>
            <a:gdLst/>
            <a:ahLst/>
            <a:cxnLst/>
            <a:rect l="l" t="t" r="r" b="b"/>
            <a:pathLst>
              <a:path w="3240404" h="342900">
                <a:moveTo>
                  <a:pt x="3068574" y="0"/>
                </a:moveTo>
                <a:lnTo>
                  <a:pt x="3068574" y="42925"/>
                </a:lnTo>
                <a:lnTo>
                  <a:pt x="0" y="42925"/>
                </a:lnTo>
                <a:lnTo>
                  <a:pt x="0" y="299973"/>
                </a:lnTo>
                <a:lnTo>
                  <a:pt x="3068574" y="299973"/>
                </a:lnTo>
                <a:lnTo>
                  <a:pt x="3068574" y="342899"/>
                </a:lnTo>
                <a:lnTo>
                  <a:pt x="3240024" y="171449"/>
                </a:lnTo>
                <a:lnTo>
                  <a:pt x="306857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1" name="object 51"/>
          <p:cNvSpPr/>
          <p:nvPr/>
        </p:nvSpPr>
        <p:spPr>
          <a:xfrm>
            <a:off x="5782078" y="4006556"/>
            <a:ext cx="3240178" cy="342876"/>
          </a:xfrm>
          <a:custGeom>
            <a:avLst/>
            <a:gdLst/>
            <a:ahLst/>
            <a:cxnLst/>
            <a:rect l="l" t="t" r="r" b="b"/>
            <a:pathLst>
              <a:path w="3240404" h="342900">
                <a:moveTo>
                  <a:pt x="0" y="42925"/>
                </a:moveTo>
                <a:lnTo>
                  <a:pt x="3068574" y="42925"/>
                </a:lnTo>
                <a:lnTo>
                  <a:pt x="3068574" y="0"/>
                </a:lnTo>
                <a:lnTo>
                  <a:pt x="3240024" y="171449"/>
                </a:lnTo>
                <a:lnTo>
                  <a:pt x="3068574" y="342899"/>
                </a:lnTo>
                <a:lnTo>
                  <a:pt x="3068574"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2" name="object 52"/>
          <p:cNvSpPr/>
          <p:nvPr/>
        </p:nvSpPr>
        <p:spPr>
          <a:xfrm>
            <a:off x="5782078" y="4405815"/>
            <a:ext cx="3599562" cy="342876"/>
          </a:xfrm>
          <a:custGeom>
            <a:avLst/>
            <a:gdLst/>
            <a:ahLst/>
            <a:cxnLst/>
            <a:rect l="l" t="t" r="r" b="b"/>
            <a:pathLst>
              <a:path w="3599815" h="342900">
                <a:moveTo>
                  <a:pt x="3428238" y="0"/>
                </a:moveTo>
                <a:lnTo>
                  <a:pt x="3428238" y="42799"/>
                </a:lnTo>
                <a:lnTo>
                  <a:pt x="0" y="42799"/>
                </a:lnTo>
                <a:lnTo>
                  <a:pt x="0" y="299974"/>
                </a:lnTo>
                <a:lnTo>
                  <a:pt x="3428238" y="299974"/>
                </a:lnTo>
                <a:lnTo>
                  <a:pt x="3428238" y="342900"/>
                </a:lnTo>
                <a:lnTo>
                  <a:pt x="3599688" y="171450"/>
                </a:lnTo>
                <a:lnTo>
                  <a:pt x="342823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3" name="object 53"/>
          <p:cNvSpPr/>
          <p:nvPr/>
        </p:nvSpPr>
        <p:spPr>
          <a:xfrm>
            <a:off x="5782078" y="4405815"/>
            <a:ext cx="3599562" cy="342876"/>
          </a:xfrm>
          <a:custGeom>
            <a:avLst/>
            <a:gdLst/>
            <a:ahLst/>
            <a:cxnLst/>
            <a:rect l="l" t="t" r="r" b="b"/>
            <a:pathLst>
              <a:path w="3599815" h="342900">
                <a:moveTo>
                  <a:pt x="0" y="42799"/>
                </a:moveTo>
                <a:lnTo>
                  <a:pt x="3428238" y="42799"/>
                </a:lnTo>
                <a:lnTo>
                  <a:pt x="3428238" y="0"/>
                </a:lnTo>
                <a:lnTo>
                  <a:pt x="3599688" y="171450"/>
                </a:lnTo>
                <a:lnTo>
                  <a:pt x="3428238" y="342900"/>
                </a:lnTo>
                <a:lnTo>
                  <a:pt x="3428238"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4" name="object 54"/>
          <p:cNvSpPr/>
          <p:nvPr/>
        </p:nvSpPr>
        <p:spPr>
          <a:xfrm>
            <a:off x="5782077" y="4827934"/>
            <a:ext cx="3959582" cy="342876"/>
          </a:xfrm>
          <a:custGeom>
            <a:avLst/>
            <a:gdLst/>
            <a:ahLst/>
            <a:cxnLst/>
            <a:rect l="l" t="t" r="r" b="b"/>
            <a:pathLst>
              <a:path w="3959859" h="342900">
                <a:moveTo>
                  <a:pt x="3787902" y="0"/>
                </a:moveTo>
                <a:lnTo>
                  <a:pt x="3787902" y="42799"/>
                </a:lnTo>
                <a:lnTo>
                  <a:pt x="0" y="42799"/>
                </a:lnTo>
                <a:lnTo>
                  <a:pt x="0" y="299974"/>
                </a:lnTo>
                <a:lnTo>
                  <a:pt x="3787902" y="299974"/>
                </a:lnTo>
                <a:lnTo>
                  <a:pt x="3787902" y="342900"/>
                </a:lnTo>
                <a:lnTo>
                  <a:pt x="3959352" y="171450"/>
                </a:lnTo>
                <a:lnTo>
                  <a:pt x="378790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5" name="object 55"/>
          <p:cNvSpPr/>
          <p:nvPr/>
        </p:nvSpPr>
        <p:spPr>
          <a:xfrm>
            <a:off x="5782077" y="4827934"/>
            <a:ext cx="3959582" cy="342876"/>
          </a:xfrm>
          <a:custGeom>
            <a:avLst/>
            <a:gdLst/>
            <a:ahLst/>
            <a:cxnLst/>
            <a:rect l="l" t="t" r="r" b="b"/>
            <a:pathLst>
              <a:path w="3959859" h="342900">
                <a:moveTo>
                  <a:pt x="0" y="42799"/>
                </a:moveTo>
                <a:lnTo>
                  <a:pt x="3787902" y="42799"/>
                </a:lnTo>
                <a:lnTo>
                  <a:pt x="3787902" y="0"/>
                </a:lnTo>
                <a:lnTo>
                  <a:pt x="3959352" y="171450"/>
                </a:lnTo>
                <a:lnTo>
                  <a:pt x="3787902" y="342900"/>
                </a:lnTo>
                <a:lnTo>
                  <a:pt x="378790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6" name="object 56"/>
          <p:cNvSpPr/>
          <p:nvPr/>
        </p:nvSpPr>
        <p:spPr>
          <a:xfrm>
            <a:off x="5782077" y="5242432"/>
            <a:ext cx="4318967" cy="342876"/>
          </a:xfrm>
          <a:custGeom>
            <a:avLst/>
            <a:gdLst/>
            <a:ahLst/>
            <a:cxnLst/>
            <a:rect l="l" t="t" r="r" b="b"/>
            <a:pathLst>
              <a:path w="4319270" h="342900">
                <a:moveTo>
                  <a:pt x="4147566" y="0"/>
                </a:moveTo>
                <a:lnTo>
                  <a:pt x="4147566" y="42925"/>
                </a:lnTo>
                <a:lnTo>
                  <a:pt x="0" y="42925"/>
                </a:lnTo>
                <a:lnTo>
                  <a:pt x="0" y="299973"/>
                </a:lnTo>
                <a:lnTo>
                  <a:pt x="4147566" y="299973"/>
                </a:lnTo>
                <a:lnTo>
                  <a:pt x="4147566" y="342899"/>
                </a:lnTo>
                <a:lnTo>
                  <a:pt x="4319016" y="171449"/>
                </a:lnTo>
                <a:lnTo>
                  <a:pt x="4147566"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7" name="object 57"/>
          <p:cNvSpPr/>
          <p:nvPr/>
        </p:nvSpPr>
        <p:spPr>
          <a:xfrm>
            <a:off x="5782077" y="5242432"/>
            <a:ext cx="4318967" cy="342876"/>
          </a:xfrm>
          <a:custGeom>
            <a:avLst/>
            <a:gdLst/>
            <a:ahLst/>
            <a:cxnLst/>
            <a:rect l="l" t="t" r="r" b="b"/>
            <a:pathLst>
              <a:path w="4319270" h="342900">
                <a:moveTo>
                  <a:pt x="0" y="42925"/>
                </a:moveTo>
                <a:lnTo>
                  <a:pt x="4147566" y="42925"/>
                </a:lnTo>
                <a:lnTo>
                  <a:pt x="4147566" y="0"/>
                </a:lnTo>
                <a:lnTo>
                  <a:pt x="4319016" y="171449"/>
                </a:lnTo>
                <a:lnTo>
                  <a:pt x="4147566" y="342899"/>
                </a:lnTo>
                <a:lnTo>
                  <a:pt x="4147566"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8" name="object 58"/>
          <p:cNvSpPr/>
          <p:nvPr/>
        </p:nvSpPr>
        <p:spPr>
          <a:xfrm>
            <a:off x="5782077" y="5627978"/>
            <a:ext cx="4680257" cy="342876"/>
          </a:xfrm>
          <a:custGeom>
            <a:avLst/>
            <a:gdLst/>
            <a:ahLst/>
            <a:cxnLst/>
            <a:rect l="l" t="t" r="r" b="b"/>
            <a:pathLst>
              <a:path w="4680584" h="342900">
                <a:moveTo>
                  <a:pt x="4508754" y="0"/>
                </a:moveTo>
                <a:lnTo>
                  <a:pt x="4508754" y="42862"/>
                </a:lnTo>
                <a:lnTo>
                  <a:pt x="0" y="42862"/>
                </a:lnTo>
                <a:lnTo>
                  <a:pt x="0" y="300037"/>
                </a:lnTo>
                <a:lnTo>
                  <a:pt x="4508754" y="300037"/>
                </a:lnTo>
                <a:lnTo>
                  <a:pt x="4508754" y="342900"/>
                </a:lnTo>
                <a:lnTo>
                  <a:pt x="4680204" y="171450"/>
                </a:lnTo>
                <a:lnTo>
                  <a:pt x="450875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9" name="object 59"/>
          <p:cNvSpPr/>
          <p:nvPr/>
        </p:nvSpPr>
        <p:spPr>
          <a:xfrm>
            <a:off x="5782077" y="5627978"/>
            <a:ext cx="4680257" cy="342876"/>
          </a:xfrm>
          <a:custGeom>
            <a:avLst/>
            <a:gdLst/>
            <a:ahLst/>
            <a:cxnLst/>
            <a:rect l="l" t="t" r="r" b="b"/>
            <a:pathLst>
              <a:path w="4680584" h="342900">
                <a:moveTo>
                  <a:pt x="0" y="42862"/>
                </a:moveTo>
                <a:lnTo>
                  <a:pt x="4508754" y="42862"/>
                </a:lnTo>
                <a:lnTo>
                  <a:pt x="4508754" y="0"/>
                </a:lnTo>
                <a:lnTo>
                  <a:pt x="4680204" y="171450"/>
                </a:lnTo>
                <a:lnTo>
                  <a:pt x="4508754" y="342900"/>
                </a:lnTo>
                <a:lnTo>
                  <a:pt x="4508754" y="300037"/>
                </a:lnTo>
                <a:lnTo>
                  <a:pt x="0" y="300037"/>
                </a:lnTo>
                <a:lnTo>
                  <a:pt x="0" y="42862"/>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60" name="object 60"/>
          <p:cNvSpPr txBox="1"/>
          <p:nvPr/>
        </p:nvSpPr>
        <p:spPr>
          <a:xfrm>
            <a:off x="1094075" y="1205132"/>
            <a:ext cx="5144409" cy="215444"/>
          </a:xfrm>
          <a:prstGeom prst="rect">
            <a:avLst/>
          </a:prstGeom>
        </p:spPr>
        <p:txBody>
          <a:bodyPr vert="horz" wrap="square" lIns="0" tIns="0" rIns="0" bIns="0" rtlCol="0">
            <a:spAutoFit/>
          </a:bodyPr>
          <a:lstStyle/>
          <a:p>
            <a:pPr marL="12699" defTabSz="914358">
              <a:tabLst>
                <a:tab pos="4721006" algn="l"/>
              </a:tabLst>
              <a:defRPr/>
            </a:pPr>
            <a:r>
              <a:rPr lang="en-US" sz="1400" b="1" dirty="0">
                <a:solidFill>
                  <a:srgbClr val="FFFFFF"/>
                </a:solidFill>
                <a:latin typeface="Calibri" panose="020F0502020204030204"/>
                <a:cs typeface="Calibri"/>
              </a:rPr>
              <a:t>Bill Expi</a:t>
            </a:r>
            <a:r>
              <a:rPr lang="en-US" sz="1400" b="1" spc="-35" dirty="0">
                <a:solidFill>
                  <a:srgbClr val="FFFFFF"/>
                </a:solidFill>
                <a:latin typeface="Calibri" panose="020F0502020204030204"/>
                <a:cs typeface="Calibri"/>
              </a:rPr>
              <a:t>r</a:t>
            </a:r>
            <a:r>
              <a:rPr lang="en-US" sz="1400" b="1" spc="-10" dirty="0">
                <a:solidFill>
                  <a:srgbClr val="FFFFFF"/>
                </a:solidFill>
                <a:latin typeface="Calibri" panose="020F0502020204030204"/>
                <a:cs typeface="Calibri"/>
              </a:rPr>
              <a:t>a</a:t>
            </a:r>
            <a:r>
              <a:rPr lang="en-US" sz="1400" b="1" dirty="0">
                <a:solidFill>
                  <a:srgbClr val="FFFFFF"/>
                </a:solidFill>
                <a:latin typeface="Calibri" panose="020F0502020204030204"/>
                <a:cs typeface="Calibri"/>
              </a:rPr>
              <a:t>tion</a:t>
            </a:r>
            <a:r>
              <a:rPr lang="en-US" sz="1400" b="1" spc="-35" dirty="0">
                <a:solidFill>
                  <a:srgbClr val="FFFFFF"/>
                </a:solidFill>
                <a:latin typeface="Calibri" panose="020F0502020204030204"/>
                <a:cs typeface="Calibri"/>
              </a:rPr>
              <a:t> </a:t>
            </a:r>
            <a:r>
              <a:rPr lang="en-US" sz="1400" b="1" spc="-10" dirty="0">
                <a:solidFill>
                  <a:srgbClr val="FFFFFF"/>
                </a:solidFill>
                <a:latin typeface="Calibri" panose="020F0502020204030204"/>
                <a:cs typeface="Calibri"/>
              </a:rPr>
              <a:t>Date (20 days after the issue date)</a:t>
            </a:r>
            <a:r>
              <a:rPr sz="1400" b="1" dirty="0">
                <a:solidFill>
                  <a:srgbClr val="FFFFFF"/>
                </a:solidFill>
                <a:latin typeface="Calibri"/>
                <a:cs typeface="Calibri"/>
              </a:rPr>
              <a:t>	</a:t>
            </a:r>
            <a:r>
              <a:rPr sz="2100" b="1" spc="-7" baseline="1984" dirty="0">
                <a:solidFill>
                  <a:srgbClr val="6C6D70"/>
                </a:solidFill>
                <a:latin typeface="Calibri"/>
                <a:cs typeface="Calibri"/>
              </a:rPr>
              <a:t>D</a:t>
            </a:r>
            <a:r>
              <a:rPr sz="2100" b="1" spc="-30" baseline="1984" dirty="0">
                <a:solidFill>
                  <a:srgbClr val="6C6D70"/>
                </a:solidFill>
                <a:latin typeface="Calibri"/>
                <a:cs typeface="Calibri"/>
              </a:rPr>
              <a:t>a</a:t>
            </a:r>
            <a:r>
              <a:rPr sz="2100" b="1" baseline="1984" dirty="0">
                <a:solidFill>
                  <a:srgbClr val="6C6D70"/>
                </a:solidFill>
                <a:latin typeface="Calibri"/>
                <a:cs typeface="Calibri"/>
              </a:rPr>
              <a:t>y</a:t>
            </a:r>
            <a:r>
              <a:rPr sz="2100" b="1" spc="-37" baseline="1984" dirty="0">
                <a:solidFill>
                  <a:srgbClr val="6C6D70"/>
                </a:solidFill>
                <a:latin typeface="Calibri"/>
                <a:cs typeface="Calibri"/>
              </a:rPr>
              <a:t> </a:t>
            </a:r>
            <a:r>
              <a:rPr sz="2100" b="1" baseline="1984" dirty="0">
                <a:solidFill>
                  <a:srgbClr val="6C6D70"/>
                </a:solidFill>
                <a:latin typeface="Calibri"/>
                <a:cs typeface="Calibri"/>
              </a:rPr>
              <a:t>0</a:t>
            </a:r>
            <a:endParaRPr sz="2100" baseline="1984" dirty="0">
              <a:solidFill>
                <a:prstClr val="black"/>
              </a:solidFill>
              <a:latin typeface="Calibri"/>
              <a:cs typeface="Calibri"/>
            </a:endParaRPr>
          </a:p>
        </p:txBody>
      </p:sp>
      <p:sp>
        <p:nvSpPr>
          <p:cNvPr id="61" name="object 61"/>
          <p:cNvSpPr txBox="1"/>
          <p:nvPr/>
        </p:nvSpPr>
        <p:spPr>
          <a:xfrm>
            <a:off x="7002463" y="1631950"/>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a:t>
            </a:r>
            <a:endParaRPr sz="1400">
              <a:solidFill>
                <a:prstClr val="black"/>
              </a:solidFill>
              <a:latin typeface="Calibri"/>
              <a:cs typeface="Calibri"/>
            </a:endParaRPr>
          </a:p>
        </p:txBody>
      </p:sp>
      <p:sp>
        <p:nvSpPr>
          <p:cNvPr id="62" name="object 62"/>
          <p:cNvSpPr txBox="1"/>
          <p:nvPr/>
        </p:nvSpPr>
        <p:spPr>
          <a:xfrm>
            <a:off x="7338099" y="2011652"/>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10</a:t>
            </a:r>
            <a:endParaRPr sz="1400">
              <a:solidFill>
                <a:prstClr val="black"/>
              </a:solidFill>
              <a:latin typeface="Calibri"/>
              <a:cs typeface="Calibri"/>
            </a:endParaRPr>
          </a:p>
        </p:txBody>
      </p:sp>
      <p:sp>
        <p:nvSpPr>
          <p:cNvPr id="63" name="object 63"/>
          <p:cNvSpPr txBox="1"/>
          <p:nvPr/>
        </p:nvSpPr>
        <p:spPr>
          <a:xfrm>
            <a:off x="7702564" y="241332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15</a:t>
            </a:r>
            <a:endParaRPr sz="1400">
              <a:solidFill>
                <a:prstClr val="black"/>
              </a:solidFill>
              <a:latin typeface="Calibri"/>
              <a:cs typeface="Calibri"/>
            </a:endParaRPr>
          </a:p>
        </p:txBody>
      </p:sp>
      <p:sp>
        <p:nvSpPr>
          <p:cNvPr id="64" name="object 64"/>
          <p:cNvSpPr txBox="1"/>
          <p:nvPr/>
        </p:nvSpPr>
        <p:spPr>
          <a:xfrm>
            <a:off x="8066775" y="2867445"/>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20</a:t>
            </a:r>
            <a:endParaRPr sz="1400">
              <a:solidFill>
                <a:prstClr val="black"/>
              </a:solidFill>
              <a:latin typeface="Calibri"/>
              <a:cs typeface="Calibri"/>
            </a:endParaRPr>
          </a:p>
        </p:txBody>
      </p:sp>
      <p:sp>
        <p:nvSpPr>
          <p:cNvPr id="65" name="object 65"/>
          <p:cNvSpPr txBox="1"/>
          <p:nvPr/>
        </p:nvSpPr>
        <p:spPr>
          <a:xfrm>
            <a:off x="8394411" y="326454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30</a:t>
            </a:r>
            <a:endParaRPr sz="1400">
              <a:solidFill>
                <a:prstClr val="black"/>
              </a:solidFill>
              <a:latin typeface="Calibri"/>
              <a:cs typeface="Calibri"/>
            </a:endParaRPr>
          </a:p>
        </p:txBody>
      </p:sp>
      <p:sp>
        <p:nvSpPr>
          <p:cNvPr id="66" name="object 66"/>
          <p:cNvSpPr txBox="1"/>
          <p:nvPr/>
        </p:nvSpPr>
        <p:spPr>
          <a:xfrm>
            <a:off x="8783385" y="3659870"/>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35</a:t>
            </a:r>
            <a:endParaRPr sz="1400">
              <a:solidFill>
                <a:prstClr val="black"/>
              </a:solidFill>
              <a:latin typeface="Calibri"/>
              <a:cs typeface="Calibri"/>
            </a:endParaRPr>
          </a:p>
        </p:txBody>
      </p:sp>
      <p:sp>
        <p:nvSpPr>
          <p:cNvPr id="67" name="object 67"/>
          <p:cNvSpPr txBox="1"/>
          <p:nvPr/>
        </p:nvSpPr>
        <p:spPr>
          <a:xfrm>
            <a:off x="9127785" y="4092401"/>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40</a:t>
            </a:r>
            <a:endParaRPr sz="1400">
              <a:solidFill>
                <a:prstClr val="black"/>
              </a:solidFill>
              <a:latin typeface="Calibri"/>
              <a:cs typeface="Calibri"/>
            </a:endParaRPr>
          </a:p>
        </p:txBody>
      </p:sp>
      <p:sp>
        <p:nvSpPr>
          <p:cNvPr id="68" name="object 68"/>
          <p:cNvSpPr txBox="1"/>
          <p:nvPr/>
        </p:nvSpPr>
        <p:spPr>
          <a:xfrm>
            <a:off x="9482471" y="449648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45</a:t>
            </a:r>
            <a:endParaRPr sz="1400">
              <a:solidFill>
                <a:prstClr val="black"/>
              </a:solidFill>
              <a:latin typeface="Calibri"/>
              <a:cs typeface="Calibri"/>
            </a:endParaRPr>
          </a:p>
        </p:txBody>
      </p:sp>
      <p:sp>
        <p:nvSpPr>
          <p:cNvPr id="69" name="object 69"/>
          <p:cNvSpPr txBox="1"/>
          <p:nvPr/>
        </p:nvSpPr>
        <p:spPr>
          <a:xfrm>
            <a:off x="9865604" y="490463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65</a:t>
            </a:r>
            <a:endParaRPr sz="1400">
              <a:solidFill>
                <a:prstClr val="black"/>
              </a:solidFill>
              <a:latin typeface="Calibri"/>
              <a:cs typeface="Calibri"/>
            </a:endParaRPr>
          </a:p>
        </p:txBody>
      </p:sp>
      <p:sp>
        <p:nvSpPr>
          <p:cNvPr id="70" name="object 70"/>
          <p:cNvSpPr txBox="1"/>
          <p:nvPr/>
        </p:nvSpPr>
        <p:spPr>
          <a:xfrm>
            <a:off x="10220417" y="5308469"/>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70</a:t>
            </a:r>
            <a:endParaRPr sz="1400">
              <a:solidFill>
                <a:prstClr val="black"/>
              </a:solidFill>
              <a:latin typeface="Calibri"/>
              <a:cs typeface="Calibri"/>
            </a:endParaRPr>
          </a:p>
        </p:txBody>
      </p:sp>
      <p:sp>
        <p:nvSpPr>
          <p:cNvPr id="71" name="object 71"/>
          <p:cNvSpPr txBox="1"/>
          <p:nvPr/>
        </p:nvSpPr>
        <p:spPr>
          <a:xfrm>
            <a:off x="10591866" y="5704350"/>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85</a:t>
            </a:r>
            <a:endParaRPr sz="1400">
              <a:solidFill>
                <a:prstClr val="black"/>
              </a:solidFill>
              <a:latin typeface="Calibri"/>
              <a:cs typeface="Calibri"/>
            </a:endParaRPr>
          </a:p>
        </p:txBody>
      </p:sp>
      <p:sp>
        <p:nvSpPr>
          <p:cNvPr id="72" name="object 72"/>
          <p:cNvSpPr txBox="1">
            <a:spLocks noGrp="1"/>
          </p:cNvSpPr>
          <p:nvPr>
            <p:ph type="title"/>
          </p:nvPr>
        </p:nvSpPr>
        <p:spPr>
          <a:xfrm>
            <a:off x="613280" y="516636"/>
            <a:ext cx="10504964" cy="384721"/>
          </a:xfrm>
          <a:prstGeom prst="rect">
            <a:avLst/>
          </a:prstGeom>
        </p:spPr>
        <p:txBody>
          <a:bodyPr vert="horz" wrap="square" lIns="0" tIns="0" rIns="0" bIns="0" rtlCol="0" anchor="ctr">
            <a:spAutoFit/>
          </a:bodyPr>
          <a:lstStyle/>
          <a:p>
            <a:pPr marL="152393">
              <a:lnSpc>
                <a:spcPts val="2975"/>
              </a:lnSpc>
            </a:pPr>
            <a:r>
              <a:rPr sz="2800" dirty="0">
                <a:solidFill>
                  <a:srgbClr val="CF003D"/>
                </a:solidFill>
                <a:latin typeface="Corbel" panose="020B0503020204020204" pitchFamily="34" charset="0"/>
                <a:cs typeface="Arial" panose="020B0604020202020204" pitchFamily="34" charset="0"/>
              </a:rPr>
              <a:t>Gas | </a:t>
            </a:r>
            <a:r>
              <a:rPr lang="en-GB" sz="2700" dirty="0">
                <a:solidFill>
                  <a:srgbClr val="6D6E77"/>
                </a:solidFill>
                <a:latin typeface="Corbel" panose="020B0503020204020204" pitchFamily="34" charset="0"/>
                <a:cs typeface="Arial" panose="020B0604020202020204" pitchFamily="34" charset="0"/>
              </a:rPr>
              <a:t>Collection flow </a:t>
            </a:r>
            <a:r>
              <a:rPr sz="2700" dirty="0">
                <a:solidFill>
                  <a:srgbClr val="6D6E77"/>
                </a:solidFill>
                <a:latin typeface="Corbel" panose="020B0503020204020204" pitchFamily="34" charset="0"/>
                <a:cs typeface="Arial" panose="020B0604020202020204" pitchFamily="34" charset="0"/>
              </a:rPr>
              <a:t>for residentials</a:t>
            </a:r>
            <a:r>
              <a:rPr lang="el-GR" sz="2700" dirty="0">
                <a:solidFill>
                  <a:srgbClr val="6D6E77"/>
                </a:solidFill>
                <a:latin typeface="Corbel" panose="020B0503020204020204" pitchFamily="34" charset="0"/>
                <a:cs typeface="Arial" panose="020B0604020202020204" pitchFamily="34" charset="0"/>
              </a:rPr>
              <a:t> (Τ1,</a:t>
            </a:r>
            <a:r>
              <a:rPr lang="en-GB" sz="2700" dirty="0">
                <a:solidFill>
                  <a:srgbClr val="6D6E77"/>
                </a:solidFill>
                <a:latin typeface="Corbel" panose="020B0503020204020204" pitchFamily="34" charset="0"/>
                <a:cs typeface="Arial" panose="020B0604020202020204" pitchFamily="34" charset="0"/>
              </a:rPr>
              <a:t>T2)</a:t>
            </a:r>
            <a:endParaRPr sz="2700" dirty="0">
              <a:solidFill>
                <a:srgbClr val="6D6E77"/>
              </a:solidFill>
              <a:latin typeface="Corbel" panose="020B0503020204020204" pitchFamily="34" charset="0"/>
              <a:cs typeface="Arial" panose="020B0604020202020204" pitchFamily="34" charset="0"/>
            </a:endParaRPr>
          </a:p>
        </p:txBody>
      </p:sp>
      <p:sp>
        <p:nvSpPr>
          <p:cNvPr id="74" name="Slide Number Placeholder 5">
            <a:extLst>
              <a:ext uri="{FF2B5EF4-FFF2-40B4-BE49-F238E27FC236}">
                <a16:creationId xmlns:a16="http://schemas.microsoft.com/office/drawing/2014/main" id="{496C3CE8-859C-40D4-8BFB-B9ACC0AB11C1}"/>
              </a:ext>
            </a:extLst>
          </p:cNvPr>
          <p:cNvSpPr txBox="1">
            <a:spLocks/>
          </p:cNvSpPr>
          <p:nvPr/>
        </p:nvSpPr>
        <p:spPr>
          <a:xfrm>
            <a:off x="9447124" y="6492661"/>
            <a:ext cx="2743008" cy="365099"/>
          </a:xfrm>
          <a:prstGeom prst="rect">
            <a:avLst/>
          </a:prstGeom>
        </p:spPr>
        <p:txBody>
          <a:bodyPr vert="horz" lIns="91434" tIns="45717" rIns="91434" bIns="45717"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8">
              <a:defRPr/>
            </a:pPr>
            <a:fld id="{E8E25DB1-D53F-4AB2-BA69-F77CB49D32A0}" type="slidenum">
              <a:rPr lang="en-US" sz="1050">
                <a:solidFill>
                  <a:prstClr val="white"/>
                </a:solidFill>
              </a:rPr>
              <a:pPr defTabSz="914358">
                <a:defRPr/>
              </a:pPr>
              <a:t>41</a:t>
            </a:fld>
            <a:endParaRPr lang="en-US" sz="1050" dirty="0">
              <a:solidFill>
                <a:prstClr val="white"/>
              </a:solidFill>
            </a:endParaRPr>
          </a:p>
        </p:txBody>
      </p:sp>
      <p:pic>
        <p:nvPicPr>
          <p:cNvPr id="77" name="Graphic 76" descr="Fire">
            <a:extLst>
              <a:ext uri="{FF2B5EF4-FFF2-40B4-BE49-F238E27FC236}">
                <a16:creationId xmlns:a16="http://schemas.microsoft.com/office/drawing/2014/main" id="{2A732C20-5FE3-4A5E-896B-C6852EABB4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2" y="455170"/>
            <a:ext cx="600732" cy="56598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0747" y="1342028"/>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 name="object 3"/>
          <p:cNvSpPr/>
          <p:nvPr/>
        </p:nvSpPr>
        <p:spPr>
          <a:xfrm>
            <a:off x="628271" y="1358029"/>
            <a:ext cx="5111391" cy="309858"/>
          </a:xfrm>
          <a:custGeom>
            <a:avLst/>
            <a:gdLst/>
            <a:ahLst/>
            <a:cxnLst/>
            <a:rect l="l" t="t" r="r" b="b"/>
            <a:pathLst>
              <a:path w="5111750" h="309880">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4" name="object 4"/>
          <p:cNvSpPr txBox="1"/>
          <p:nvPr/>
        </p:nvSpPr>
        <p:spPr>
          <a:xfrm>
            <a:off x="677138" y="1415556"/>
            <a:ext cx="4655407"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Bill Expi</a:t>
            </a:r>
            <a:r>
              <a:rPr sz="1400" b="1" spc="-35" dirty="0">
                <a:solidFill>
                  <a:srgbClr val="FFFFFF"/>
                </a:solidFill>
                <a:latin typeface="Calibri"/>
                <a:cs typeface="Calibri"/>
              </a:rPr>
              <a:t>r</a:t>
            </a:r>
            <a:r>
              <a:rPr sz="1400" b="1" spc="-10" dirty="0">
                <a:solidFill>
                  <a:srgbClr val="FFFFFF"/>
                </a:solidFill>
                <a:latin typeface="Calibri"/>
                <a:cs typeface="Calibri"/>
              </a:rPr>
              <a:t>a</a:t>
            </a:r>
            <a:r>
              <a:rPr sz="1400" b="1" dirty="0">
                <a:solidFill>
                  <a:srgbClr val="FFFFFF"/>
                </a:solidFill>
                <a:latin typeface="Calibri"/>
                <a:cs typeface="Calibri"/>
              </a:rPr>
              <a:t>tion</a:t>
            </a:r>
            <a:r>
              <a:rPr sz="1400" b="1" spc="-35" dirty="0">
                <a:solidFill>
                  <a:srgbClr val="FFFFFF"/>
                </a:solidFill>
                <a:latin typeface="Calibri"/>
                <a:cs typeface="Calibri"/>
              </a:rPr>
              <a:t> </a:t>
            </a:r>
            <a:r>
              <a:rPr sz="1400" b="1" spc="-10" dirty="0">
                <a:solidFill>
                  <a:srgbClr val="FFFFFF"/>
                </a:solidFill>
                <a:latin typeface="Calibri"/>
                <a:cs typeface="Calibri"/>
              </a:rPr>
              <a:t>Date</a:t>
            </a:r>
            <a:r>
              <a:rPr lang="en-US" sz="1400" b="1" spc="-10" dirty="0">
                <a:solidFill>
                  <a:srgbClr val="FFFFFF"/>
                </a:solidFill>
                <a:latin typeface="Calibri"/>
                <a:cs typeface="Calibri"/>
              </a:rPr>
              <a:t> (20 days after the issue date)</a:t>
            </a:r>
            <a:endParaRPr sz="1400" b="1" spc="-10" dirty="0">
              <a:solidFill>
                <a:srgbClr val="FFFFFF"/>
              </a:solidFill>
              <a:latin typeface="Calibri"/>
              <a:cs typeface="Calibri"/>
            </a:endParaRPr>
          </a:p>
        </p:txBody>
      </p:sp>
      <p:sp>
        <p:nvSpPr>
          <p:cNvPr id="5" name="object 5"/>
          <p:cNvSpPr/>
          <p:nvPr/>
        </p:nvSpPr>
        <p:spPr>
          <a:xfrm>
            <a:off x="610747" y="1758050"/>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6" name="object 6"/>
          <p:cNvSpPr/>
          <p:nvPr/>
        </p:nvSpPr>
        <p:spPr>
          <a:xfrm>
            <a:off x="628271" y="1774052"/>
            <a:ext cx="5111391" cy="309858"/>
          </a:xfrm>
          <a:custGeom>
            <a:avLst/>
            <a:gdLst/>
            <a:ahLst/>
            <a:cxnLst/>
            <a:rect l="l" t="t" r="r" b="b"/>
            <a:pathLst>
              <a:path w="5111750" h="309880">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7" name="object 7"/>
          <p:cNvSpPr txBox="1"/>
          <p:nvPr/>
        </p:nvSpPr>
        <p:spPr>
          <a:xfrm>
            <a:off x="677138" y="1822183"/>
            <a:ext cx="2184882"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1</a:t>
            </a:r>
            <a:r>
              <a:rPr sz="1350" b="1" spc="-7" baseline="24691" dirty="0">
                <a:solidFill>
                  <a:srgbClr val="FFFFFF"/>
                </a:solidFill>
                <a:latin typeface="Calibri"/>
                <a:cs typeface="Calibri"/>
              </a:rPr>
              <a:t>s</a:t>
            </a:r>
            <a:r>
              <a:rPr sz="1350" b="1" spc="7" baseline="24691" dirty="0">
                <a:solidFill>
                  <a:srgbClr val="FFFFFF"/>
                </a:solidFill>
                <a:latin typeface="Calibri"/>
                <a:cs typeface="Calibri"/>
              </a:rPr>
              <a:t>t</a:t>
            </a:r>
            <a:r>
              <a:rPr sz="1350" b="1" baseline="24691" dirty="0">
                <a:solidFill>
                  <a:srgbClr val="FFFFFF"/>
                </a:solidFill>
                <a:latin typeface="Calibri"/>
                <a:cs typeface="Calibri"/>
              </a:rPr>
              <a:t> </a:t>
            </a:r>
            <a:r>
              <a:rPr sz="1350" b="1" spc="-127" baseline="24691" dirty="0">
                <a:solidFill>
                  <a:srgbClr val="FFFFFF"/>
                </a:solidFill>
                <a:latin typeface="Calibri"/>
                <a:cs typeface="Calibri"/>
              </a:rPr>
              <a:t> </a:t>
            </a:r>
            <a:r>
              <a:rPr sz="1400" b="1" dirty="0">
                <a:solidFill>
                  <a:srgbClr val="FFFFFF"/>
                </a:solidFill>
                <a:latin typeface="Calibri"/>
                <a:cs typeface="Calibri"/>
              </a:rPr>
              <a:t>S</a:t>
            </a:r>
            <a:r>
              <a:rPr sz="1400" b="1" spc="-10"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Ou</a:t>
            </a:r>
            <a:r>
              <a:rPr sz="1400" b="1" spc="5" dirty="0">
                <a:solidFill>
                  <a:srgbClr val="FFFFFF"/>
                </a:solidFill>
                <a:latin typeface="Calibri"/>
                <a:cs typeface="Calibri"/>
              </a:rPr>
              <a:t>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ing</a:t>
            </a:r>
            <a:r>
              <a:rPr sz="1400" b="1" spc="-50" dirty="0">
                <a:solidFill>
                  <a:srgbClr val="FFFFFF"/>
                </a:solidFill>
                <a:latin typeface="Calibri"/>
                <a:cs typeface="Calibri"/>
              </a:rPr>
              <a:t> </a:t>
            </a:r>
            <a:r>
              <a:rPr sz="1400" b="1" dirty="0">
                <a:solidFill>
                  <a:srgbClr val="FFFFFF"/>
                </a:solidFill>
                <a:latin typeface="Calibri"/>
                <a:cs typeface="Calibri"/>
              </a:rPr>
              <a:t>Balan</a:t>
            </a:r>
            <a:r>
              <a:rPr sz="1400" b="1" spc="-5" dirty="0">
                <a:solidFill>
                  <a:srgbClr val="FFFFFF"/>
                </a:solidFill>
                <a:latin typeface="Calibri"/>
                <a:cs typeface="Calibri"/>
              </a:rPr>
              <a:t>ce</a:t>
            </a:r>
            <a:endParaRPr sz="1400" dirty="0">
              <a:solidFill>
                <a:prstClr val="black"/>
              </a:solidFill>
              <a:latin typeface="Calibri"/>
              <a:cs typeface="Calibri"/>
            </a:endParaRPr>
          </a:p>
        </p:txBody>
      </p:sp>
      <p:sp>
        <p:nvSpPr>
          <p:cNvPr id="8" name="object 8"/>
          <p:cNvSpPr/>
          <p:nvPr/>
        </p:nvSpPr>
        <p:spPr>
          <a:xfrm>
            <a:off x="610747" y="2163406"/>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9" name="object 9"/>
          <p:cNvSpPr/>
          <p:nvPr/>
        </p:nvSpPr>
        <p:spPr>
          <a:xfrm>
            <a:off x="628271" y="2179408"/>
            <a:ext cx="5111391" cy="309858"/>
          </a:xfrm>
          <a:custGeom>
            <a:avLst/>
            <a:gdLst/>
            <a:ahLst/>
            <a:cxnLst/>
            <a:rect l="l" t="t" r="r" b="b"/>
            <a:pathLst>
              <a:path w="5111750" h="309880">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0" name="object 10"/>
          <p:cNvSpPr txBox="1"/>
          <p:nvPr/>
        </p:nvSpPr>
        <p:spPr>
          <a:xfrm>
            <a:off x="677137" y="2228173"/>
            <a:ext cx="2224884"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2</a:t>
            </a:r>
            <a:r>
              <a:rPr sz="1350" b="1" spc="15" baseline="24691" dirty="0">
                <a:solidFill>
                  <a:srgbClr val="FFFFFF"/>
                </a:solidFill>
                <a:latin typeface="Calibri"/>
                <a:cs typeface="Calibri"/>
              </a:rPr>
              <a:t>nd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10"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Ou</a:t>
            </a:r>
            <a:r>
              <a:rPr sz="1400" b="1" spc="5" dirty="0">
                <a:solidFill>
                  <a:srgbClr val="FFFFFF"/>
                </a:solidFill>
                <a:latin typeface="Calibri"/>
                <a:cs typeface="Calibri"/>
              </a:rPr>
              <a:t>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ing</a:t>
            </a:r>
            <a:r>
              <a:rPr sz="1400" b="1" spc="-50" dirty="0">
                <a:solidFill>
                  <a:srgbClr val="FFFFFF"/>
                </a:solidFill>
                <a:latin typeface="Calibri"/>
                <a:cs typeface="Calibri"/>
              </a:rPr>
              <a:t> </a:t>
            </a:r>
            <a:r>
              <a:rPr sz="1400" b="1" dirty="0">
                <a:solidFill>
                  <a:srgbClr val="FFFFFF"/>
                </a:solidFill>
                <a:latin typeface="Calibri"/>
                <a:cs typeface="Calibri"/>
              </a:rPr>
              <a:t>Balan</a:t>
            </a:r>
            <a:r>
              <a:rPr sz="1400" b="1" spc="-5" dirty="0">
                <a:solidFill>
                  <a:srgbClr val="FFFFFF"/>
                </a:solidFill>
                <a:latin typeface="Calibri"/>
                <a:cs typeface="Calibri"/>
              </a:rPr>
              <a:t>ce</a:t>
            </a:r>
            <a:endParaRPr sz="1400">
              <a:solidFill>
                <a:prstClr val="black"/>
              </a:solidFill>
              <a:latin typeface="Calibri"/>
              <a:cs typeface="Calibri"/>
            </a:endParaRPr>
          </a:p>
        </p:txBody>
      </p:sp>
      <p:sp>
        <p:nvSpPr>
          <p:cNvPr id="11" name="object 11"/>
          <p:cNvSpPr/>
          <p:nvPr/>
        </p:nvSpPr>
        <p:spPr>
          <a:xfrm>
            <a:off x="610747" y="2568762"/>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2" name="object 12"/>
          <p:cNvSpPr/>
          <p:nvPr/>
        </p:nvSpPr>
        <p:spPr>
          <a:xfrm>
            <a:off x="628271" y="2584764"/>
            <a:ext cx="5111391" cy="309858"/>
          </a:xfrm>
          <a:custGeom>
            <a:avLst/>
            <a:gdLst/>
            <a:ahLst/>
            <a:cxnLst/>
            <a:rect l="l" t="t" r="r" b="b"/>
            <a:pathLst>
              <a:path w="5111750" h="309880">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3" name="object 13"/>
          <p:cNvSpPr txBox="1"/>
          <p:nvPr/>
        </p:nvSpPr>
        <p:spPr>
          <a:xfrm>
            <a:off x="677137" y="2642798"/>
            <a:ext cx="3310658"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Notic</a:t>
            </a:r>
            <a:r>
              <a:rPr sz="1400" b="1" spc="10" dirty="0">
                <a:solidFill>
                  <a:srgbClr val="FFFFFF"/>
                </a:solidFill>
                <a:latin typeface="Calibri"/>
                <a:cs typeface="Calibri"/>
              </a:rPr>
              <a:t>e</a:t>
            </a:r>
            <a:r>
              <a:rPr sz="1400" b="1" dirty="0">
                <a:solidFill>
                  <a:srgbClr val="FFFFFF"/>
                </a:solidFill>
                <a:latin typeface="Calibri"/>
                <a:cs typeface="Calibri"/>
              </a:rPr>
              <a:t>-</a:t>
            </a:r>
            <a:r>
              <a:rPr sz="1400" b="1" spc="-15" dirty="0">
                <a:solidFill>
                  <a:srgbClr val="FFFFFF"/>
                </a:solidFill>
                <a:latin typeface="Calibri"/>
                <a:cs typeface="Calibri"/>
              </a:rPr>
              <a:t>c</a:t>
            </a:r>
            <a:r>
              <a:rPr sz="1400" b="1" dirty="0">
                <a:solidFill>
                  <a:srgbClr val="FFFFFF"/>
                </a:solidFill>
                <a:latin typeface="Calibri"/>
                <a:cs typeface="Calibri"/>
              </a:rPr>
              <a:t>oll</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50" dirty="0">
                <a:solidFill>
                  <a:srgbClr val="FFFFFF"/>
                </a:solidFill>
                <a:latin typeface="Calibri"/>
                <a:cs typeface="Calibri"/>
              </a:rPr>
              <a:t> </a:t>
            </a:r>
            <a:r>
              <a:rPr sz="1400" b="1" spc="-15" dirty="0">
                <a:solidFill>
                  <a:srgbClr val="FFFFFF"/>
                </a:solidFill>
                <a:latin typeface="Calibri"/>
                <a:cs typeface="Calibri"/>
              </a:rPr>
              <a:t>c</a:t>
            </a:r>
            <a:r>
              <a:rPr sz="1400" b="1" dirty="0">
                <a:solidFill>
                  <a:srgbClr val="FFFFFF"/>
                </a:solidFill>
                <a:latin typeface="Calibri"/>
                <a:cs typeface="Calibri"/>
              </a:rPr>
              <a:t>all</a:t>
            </a:r>
            <a:endParaRPr sz="1400" dirty="0">
              <a:solidFill>
                <a:prstClr val="black"/>
              </a:solidFill>
              <a:latin typeface="Calibri"/>
              <a:cs typeface="Calibri"/>
            </a:endParaRPr>
          </a:p>
        </p:txBody>
      </p:sp>
      <p:sp>
        <p:nvSpPr>
          <p:cNvPr id="14" name="object 14"/>
          <p:cNvSpPr/>
          <p:nvPr/>
        </p:nvSpPr>
        <p:spPr>
          <a:xfrm>
            <a:off x="610747" y="2993929"/>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5" name="object 15"/>
          <p:cNvSpPr/>
          <p:nvPr/>
        </p:nvSpPr>
        <p:spPr>
          <a:xfrm>
            <a:off x="628271" y="3009930"/>
            <a:ext cx="5111391" cy="309858"/>
          </a:xfrm>
          <a:custGeom>
            <a:avLst/>
            <a:gdLst/>
            <a:ahLst/>
            <a:cxnLst/>
            <a:rect l="l" t="t" r="r" b="b"/>
            <a:pathLst>
              <a:path w="5111750" h="309879">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6" name="object 16"/>
          <p:cNvSpPr txBox="1"/>
          <p:nvPr/>
        </p:nvSpPr>
        <p:spPr>
          <a:xfrm>
            <a:off x="677137" y="3058949"/>
            <a:ext cx="3188849"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3</a:t>
            </a:r>
            <a:r>
              <a:rPr sz="1350" b="1" baseline="24691" dirty="0">
                <a:solidFill>
                  <a:srgbClr val="FFFFFF"/>
                </a:solidFill>
                <a:latin typeface="Calibri"/>
                <a:cs typeface="Calibri"/>
              </a:rPr>
              <a:t>r</a:t>
            </a:r>
            <a:r>
              <a:rPr sz="1350" b="1" spc="22" baseline="24691" dirty="0">
                <a:solidFill>
                  <a:srgbClr val="FFFFFF"/>
                </a:solidFill>
                <a:latin typeface="Calibri"/>
                <a:cs typeface="Calibri"/>
              </a:rPr>
              <a:t>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10"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lang="en-US" sz="1400" b="1" spc="-5" dirty="0">
                <a:solidFill>
                  <a:srgbClr val="FFFFFF"/>
                </a:solidFill>
                <a:latin typeface="Calibri" panose="020F0502020204030204"/>
                <a:cs typeface="Calibri"/>
              </a:rPr>
              <a:t>Court Procedures Commence</a:t>
            </a:r>
            <a:endParaRPr sz="1400" dirty="0">
              <a:solidFill>
                <a:prstClr val="black"/>
              </a:solidFill>
              <a:latin typeface="Calibri"/>
              <a:cs typeface="Calibri"/>
            </a:endParaRPr>
          </a:p>
        </p:txBody>
      </p:sp>
      <p:sp>
        <p:nvSpPr>
          <p:cNvPr id="17" name="object 17"/>
          <p:cNvSpPr/>
          <p:nvPr/>
        </p:nvSpPr>
        <p:spPr>
          <a:xfrm>
            <a:off x="610747" y="3399284"/>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899"/>
                </a:lnTo>
                <a:lnTo>
                  <a:pt x="5096284" y="342653"/>
                </a:lnTo>
                <a:lnTo>
                  <a:pt x="5133089" y="324372"/>
                </a:lnTo>
                <a:lnTo>
                  <a:pt x="5148072" y="285749"/>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8" name="object 18"/>
          <p:cNvSpPr/>
          <p:nvPr/>
        </p:nvSpPr>
        <p:spPr>
          <a:xfrm>
            <a:off x="628271" y="3415285"/>
            <a:ext cx="5111391" cy="309858"/>
          </a:xfrm>
          <a:custGeom>
            <a:avLst/>
            <a:gdLst/>
            <a:ahLst/>
            <a:cxnLst/>
            <a:rect l="l" t="t" r="r" b="b"/>
            <a:pathLst>
              <a:path w="5111750" h="309879">
                <a:moveTo>
                  <a:pt x="0" y="309371"/>
                </a:moveTo>
                <a:lnTo>
                  <a:pt x="5111496" y="309371"/>
                </a:lnTo>
                <a:lnTo>
                  <a:pt x="5111496"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9" name="object 19"/>
          <p:cNvSpPr txBox="1"/>
          <p:nvPr/>
        </p:nvSpPr>
        <p:spPr>
          <a:xfrm>
            <a:off x="677137" y="3464939"/>
            <a:ext cx="4774865"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Cou</a:t>
            </a:r>
            <a:r>
              <a:rPr sz="1400" b="1" spc="5" dirty="0">
                <a:solidFill>
                  <a:srgbClr val="FFFFFF"/>
                </a:solidFill>
                <a:latin typeface="Calibri"/>
                <a:cs typeface="Calibri"/>
              </a:rPr>
              <a:t>r</a:t>
            </a:r>
            <a:r>
              <a:rPr sz="1400" b="1" dirty="0">
                <a:solidFill>
                  <a:srgbClr val="FFFFFF"/>
                </a:solidFill>
                <a:latin typeface="Calibri"/>
                <a:cs typeface="Calibri"/>
              </a:rPr>
              <a:t>t</a:t>
            </a:r>
            <a:r>
              <a:rPr sz="1400" b="1" spc="-40" dirty="0">
                <a:solidFill>
                  <a:srgbClr val="FFFFFF"/>
                </a:solidFill>
                <a:latin typeface="Calibri"/>
                <a:cs typeface="Calibri"/>
              </a:rPr>
              <a:t> </a:t>
            </a:r>
            <a:r>
              <a:rPr sz="1400" b="1" spc="-5" dirty="0">
                <a:solidFill>
                  <a:srgbClr val="FFFFFF"/>
                </a:solidFill>
                <a:latin typeface="Calibri"/>
                <a:cs typeface="Calibri"/>
              </a:rPr>
              <a:t>P</a:t>
            </a:r>
            <a:r>
              <a:rPr sz="1400" b="1" spc="-15" dirty="0">
                <a:solidFill>
                  <a:srgbClr val="FFFFFF"/>
                </a:solidFill>
                <a:latin typeface="Calibri"/>
                <a:cs typeface="Calibri"/>
              </a:rPr>
              <a:t>r</a:t>
            </a:r>
            <a:r>
              <a:rPr sz="1400" b="1" dirty="0">
                <a:solidFill>
                  <a:srgbClr val="FFFFFF"/>
                </a:solidFill>
                <a:latin typeface="Calibri"/>
                <a:cs typeface="Calibri"/>
              </a:rPr>
              <a:t>ocedu</a:t>
            </a:r>
            <a:r>
              <a:rPr sz="1400" b="1" spc="-5" dirty="0">
                <a:solidFill>
                  <a:srgbClr val="FFFFFF"/>
                </a:solidFill>
                <a:latin typeface="Calibri"/>
                <a:cs typeface="Calibri"/>
              </a:rPr>
              <a:t>re</a:t>
            </a:r>
            <a:r>
              <a:rPr sz="1400" b="1" dirty="0">
                <a:solidFill>
                  <a:srgbClr val="FFFFFF"/>
                </a:solidFill>
                <a:latin typeface="Calibri"/>
                <a:cs typeface="Calibri"/>
              </a:rPr>
              <a:t>s</a:t>
            </a:r>
            <a:r>
              <a:rPr sz="1400" b="1" spc="-30" dirty="0">
                <a:solidFill>
                  <a:srgbClr val="FFFFFF"/>
                </a:solidFill>
                <a:latin typeface="Calibri"/>
                <a:cs typeface="Calibri"/>
              </a:rPr>
              <a:t> </a:t>
            </a:r>
            <a:r>
              <a:rPr sz="1400" b="1" dirty="0">
                <a:solidFill>
                  <a:srgbClr val="FFFFFF"/>
                </a:solidFill>
                <a:latin typeface="Calibri"/>
                <a:cs typeface="Calibri"/>
              </a:rPr>
              <a:t>+</a:t>
            </a:r>
            <a:r>
              <a:rPr sz="1400" b="1" spc="-10" dirty="0">
                <a:solidFill>
                  <a:srgbClr val="FFFFFF"/>
                </a:solidFill>
                <a:latin typeface="Calibri"/>
                <a:cs typeface="Calibri"/>
              </a:rPr>
              <a:t> </a:t>
            </a:r>
            <a:r>
              <a:rPr sz="1400" b="1" spc="-5" dirty="0">
                <a:solidFill>
                  <a:srgbClr val="FFFFFF"/>
                </a:solidFill>
                <a:latin typeface="Calibri"/>
                <a:cs typeface="Calibri"/>
              </a:rPr>
              <a:t>4</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spc="-5" dirty="0">
                <a:solidFill>
                  <a:srgbClr val="FFFFFF"/>
                </a:solidFill>
                <a:latin typeface="Calibri"/>
                <a:cs typeface="Calibri"/>
              </a:rPr>
              <a:t>SM</a:t>
            </a:r>
            <a:r>
              <a:rPr sz="1400" b="1" dirty="0">
                <a:solidFill>
                  <a:srgbClr val="FFFFFF"/>
                </a:solidFill>
                <a:latin typeface="Calibri"/>
                <a:cs typeface="Calibri"/>
              </a:rPr>
              <a:t>S</a:t>
            </a:r>
            <a:r>
              <a:rPr sz="1400" b="1" spc="5"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a:t>
            </a:r>
            <a:r>
              <a:rPr sz="1400" b="1" spc="5" dirty="0">
                <a:solidFill>
                  <a:srgbClr val="FFFFFF"/>
                </a:solidFill>
                <a:latin typeface="Calibri"/>
                <a:cs typeface="Calibri"/>
              </a:rPr>
              <a:t>n</a:t>
            </a:r>
            <a:r>
              <a:rPr sz="1400" b="1" dirty="0">
                <a:solidFill>
                  <a:srgbClr val="FFFFFF"/>
                </a:solidFill>
                <a:latin typeface="Calibri"/>
                <a:cs typeface="Calibri"/>
              </a:rPr>
              <a:t>.</a:t>
            </a:r>
            <a:r>
              <a:rPr sz="1400" b="1" spc="-20"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on</a:t>
            </a:r>
            <a:r>
              <a:rPr sz="1400" b="1" spc="5" dirty="0">
                <a:solidFill>
                  <a:srgbClr val="FFFFFF"/>
                </a:solidFill>
                <a:latin typeface="Calibri"/>
                <a:cs typeface="Calibri"/>
              </a:rPr>
              <a:t>n</a:t>
            </a:r>
            <a:r>
              <a:rPr sz="1400" b="1" dirty="0">
                <a:solidFill>
                  <a:srgbClr val="FFFFFF"/>
                </a:solidFill>
                <a:latin typeface="Calibri"/>
                <a:cs typeface="Calibri"/>
              </a:rPr>
              <a:t>.</a:t>
            </a:r>
            <a:r>
              <a:rPr sz="1400" b="1" spc="-20" dirty="0">
                <a:solidFill>
                  <a:srgbClr val="FFFFFF"/>
                </a:solidFill>
                <a:latin typeface="Calibri"/>
                <a:cs typeface="Calibri"/>
              </a:rPr>
              <a:t> </a:t>
            </a:r>
            <a:r>
              <a:rPr sz="1400" b="1"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endParaRPr sz="1400" dirty="0">
              <a:solidFill>
                <a:prstClr val="black"/>
              </a:solidFill>
              <a:latin typeface="Calibri"/>
              <a:cs typeface="Calibri"/>
            </a:endParaRPr>
          </a:p>
        </p:txBody>
      </p:sp>
      <p:sp>
        <p:nvSpPr>
          <p:cNvPr id="20" name="object 20"/>
          <p:cNvSpPr/>
          <p:nvPr/>
        </p:nvSpPr>
        <p:spPr>
          <a:xfrm>
            <a:off x="610747" y="3813782"/>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1" name="object 21"/>
          <p:cNvSpPr/>
          <p:nvPr/>
        </p:nvSpPr>
        <p:spPr>
          <a:xfrm>
            <a:off x="628271" y="3829783"/>
            <a:ext cx="5111391" cy="309858"/>
          </a:xfrm>
          <a:custGeom>
            <a:avLst/>
            <a:gdLst/>
            <a:ahLst/>
            <a:cxnLst/>
            <a:rect l="l" t="t" r="r" b="b"/>
            <a:pathLst>
              <a:path w="5111750" h="309879">
                <a:moveTo>
                  <a:pt x="0" y="309371"/>
                </a:moveTo>
                <a:lnTo>
                  <a:pt x="5111496" y="309371"/>
                </a:lnTo>
                <a:lnTo>
                  <a:pt x="5111496"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2" name="object 22"/>
          <p:cNvSpPr txBox="1"/>
          <p:nvPr/>
        </p:nvSpPr>
        <p:spPr>
          <a:xfrm>
            <a:off x="677137" y="3887820"/>
            <a:ext cx="1967092"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Ex</a:t>
            </a:r>
            <a:r>
              <a:rPr sz="1400" b="1" spc="5" dirty="0">
                <a:solidFill>
                  <a:srgbClr val="FFFFFF"/>
                </a:solidFill>
                <a:latin typeface="Calibri"/>
                <a:cs typeface="Calibri"/>
              </a:rPr>
              <a:t>t</a:t>
            </a:r>
            <a:r>
              <a:rPr sz="1400" b="1" spc="-35" dirty="0">
                <a:solidFill>
                  <a:srgbClr val="FFFFFF"/>
                </a:solidFill>
                <a:latin typeface="Calibri"/>
                <a:cs typeface="Calibri"/>
              </a:rPr>
              <a:t>r</a:t>
            </a:r>
            <a:r>
              <a:rPr sz="1400" b="1" dirty="0">
                <a:solidFill>
                  <a:srgbClr val="FFFFFF"/>
                </a:solidFill>
                <a:latin typeface="Calibri"/>
                <a:cs typeface="Calibri"/>
              </a:rPr>
              <a:t>a</a:t>
            </a:r>
            <a:r>
              <a:rPr sz="1400" b="1" spc="-30" dirty="0">
                <a:solidFill>
                  <a:srgbClr val="FFFFFF"/>
                </a:solidFill>
                <a:latin typeface="Calibri"/>
                <a:cs typeface="Calibri"/>
              </a:rPr>
              <a:t> </a:t>
            </a:r>
            <a:r>
              <a:rPr sz="1400" b="1" dirty="0">
                <a:solidFill>
                  <a:srgbClr val="FFFFFF"/>
                </a:solidFill>
                <a:latin typeface="Calibri"/>
                <a:cs typeface="Calibri"/>
              </a:rPr>
              <a:t>Judi</a:t>
            </a:r>
            <a:r>
              <a:rPr sz="1400" b="1" spc="-5" dirty="0">
                <a:solidFill>
                  <a:srgbClr val="FFFFFF"/>
                </a:solidFill>
                <a:latin typeface="Calibri"/>
                <a:cs typeface="Calibri"/>
              </a:rPr>
              <a:t>ci</a:t>
            </a:r>
            <a:r>
              <a:rPr sz="1400" b="1" spc="5" dirty="0">
                <a:solidFill>
                  <a:srgbClr val="FFFFFF"/>
                </a:solidFill>
                <a:latin typeface="Calibri"/>
                <a:cs typeface="Calibri"/>
              </a:rPr>
              <a:t>a</a:t>
            </a:r>
            <a:r>
              <a:rPr sz="1400" b="1" dirty="0">
                <a:solidFill>
                  <a:srgbClr val="FFFFFF"/>
                </a:solidFill>
                <a:latin typeface="Calibri"/>
                <a:cs typeface="Calibri"/>
              </a:rPr>
              <a:t>l</a:t>
            </a:r>
            <a:r>
              <a:rPr sz="1400" b="1" spc="-1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a:solidFill>
                <a:prstClr val="black"/>
              </a:solidFill>
              <a:latin typeface="Calibri"/>
              <a:cs typeface="Calibri"/>
            </a:endParaRPr>
          </a:p>
        </p:txBody>
      </p:sp>
      <p:sp>
        <p:nvSpPr>
          <p:cNvPr id="23" name="object 23"/>
          <p:cNvSpPr/>
          <p:nvPr/>
        </p:nvSpPr>
        <p:spPr>
          <a:xfrm>
            <a:off x="610747" y="4226758"/>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4" name="object 24"/>
          <p:cNvSpPr/>
          <p:nvPr/>
        </p:nvSpPr>
        <p:spPr>
          <a:xfrm>
            <a:off x="628271" y="4242758"/>
            <a:ext cx="5111391" cy="309858"/>
          </a:xfrm>
          <a:custGeom>
            <a:avLst/>
            <a:gdLst/>
            <a:ahLst/>
            <a:cxnLst/>
            <a:rect l="l" t="t" r="r" b="b"/>
            <a:pathLst>
              <a:path w="5111750" h="309879">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5" name="object 25"/>
          <p:cNvSpPr txBox="1"/>
          <p:nvPr/>
        </p:nvSpPr>
        <p:spPr>
          <a:xfrm>
            <a:off x="677138" y="4292667"/>
            <a:ext cx="157024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5</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10"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endParaRPr sz="1400">
              <a:solidFill>
                <a:prstClr val="black"/>
              </a:solidFill>
              <a:latin typeface="Calibri"/>
              <a:cs typeface="Calibri"/>
            </a:endParaRPr>
          </a:p>
        </p:txBody>
      </p:sp>
      <p:sp>
        <p:nvSpPr>
          <p:cNvPr id="26" name="object 26"/>
          <p:cNvSpPr/>
          <p:nvPr/>
        </p:nvSpPr>
        <p:spPr>
          <a:xfrm>
            <a:off x="610747" y="4642780"/>
            <a:ext cx="5148219" cy="342876"/>
          </a:xfrm>
          <a:custGeom>
            <a:avLst/>
            <a:gdLst/>
            <a:ahLst/>
            <a:cxnLst/>
            <a:rect l="l" t="t" r="r" b="b"/>
            <a:pathLst>
              <a:path w="5148580" h="342900">
                <a:moveTo>
                  <a:pt x="5090922" y="0"/>
                </a:moveTo>
                <a:lnTo>
                  <a:pt x="51797" y="246"/>
                </a:lnTo>
                <a:lnTo>
                  <a:pt x="15004" y="18527"/>
                </a:lnTo>
                <a:lnTo>
                  <a:pt x="0" y="57149"/>
                </a:lnTo>
                <a:lnTo>
                  <a:pt x="247" y="291112"/>
                </a:lnTo>
                <a:lnTo>
                  <a:pt x="18552" y="327917"/>
                </a:lnTo>
                <a:lnTo>
                  <a:pt x="57150" y="342899"/>
                </a:lnTo>
                <a:lnTo>
                  <a:pt x="5096284" y="342653"/>
                </a:lnTo>
                <a:lnTo>
                  <a:pt x="5133089" y="324372"/>
                </a:lnTo>
                <a:lnTo>
                  <a:pt x="5148072" y="285749"/>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7" name="object 27"/>
          <p:cNvSpPr/>
          <p:nvPr/>
        </p:nvSpPr>
        <p:spPr>
          <a:xfrm>
            <a:off x="628271" y="4658781"/>
            <a:ext cx="5111391" cy="309858"/>
          </a:xfrm>
          <a:custGeom>
            <a:avLst/>
            <a:gdLst/>
            <a:ahLst/>
            <a:cxnLst/>
            <a:rect l="l" t="t" r="r" b="b"/>
            <a:pathLst>
              <a:path w="5111750" h="309879">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8" name="object 28"/>
          <p:cNvSpPr txBox="1"/>
          <p:nvPr/>
        </p:nvSpPr>
        <p:spPr>
          <a:xfrm>
            <a:off x="677138" y="4716817"/>
            <a:ext cx="1347375"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 </a:t>
            </a:r>
            <a:r>
              <a:rPr sz="1400" b="1" spc="-15" dirty="0">
                <a:solidFill>
                  <a:srgbClr val="FFFFFF"/>
                </a:solidFill>
                <a:latin typeface="Calibri"/>
                <a:cs typeface="Calibri"/>
              </a:rPr>
              <a:t> </a:t>
            </a:r>
            <a:r>
              <a:rPr sz="1400" b="1" dirty="0">
                <a:solidFill>
                  <a:srgbClr val="FFFFFF"/>
                </a:solidFill>
                <a:latin typeface="Calibri"/>
                <a:cs typeface="Calibri"/>
              </a:rPr>
              <a:t>As</a:t>
            </a:r>
            <a:r>
              <a:rPr sz="1400" b="1" spc="5" dirty="0">
                <a:solidFill>
                  <a:srgbClr val="FFFFFF"/>
                </a:solidFill>
                <a:latin typeface="Calibri"/>
                <a:cs typeface="Calibri"/>
              </a:rPr>
              <a:t>s</a:t>
            </a:r>
            <a:r>
              <a:rPr sz="1400" b="1" dirty="0">
                <a:solidFill>
                  <a:srgbClr val="FFFFFF"/>
                </a:solidFill>
                <a:latin typeface="Calibri"/>
                <a:cs typeface="Calibri"/>
              </a:rPr>
              <a:t>ignme</a:t>
            </a:r>
            <a:r>
              <a:rPr sz="1400" b="1" spc="-15" dirty="0">
                <a:solidFill>
                  <a:srgbClr val="FFFFFF"/>
                </a:solidFill>
                <a:latin typeface="Calibri"/>
                <a:cs typeface="Calibri"/>
              </a:rPr>
              <a:t>n</a:t>
            </a:r>
            <a:r>
              <a:rPr sz="1400" b="1" dirty="0">
                <a:solidFill>
                  <a:srgbClr val="FFFFFF"/>
                </a:solidFill>
                <a:latin typeface="Calibri"/>
                <a:cs typeface="Calibri"/>
              </a:rPr>
              <a:t>t</a:t>
            </a:r>
            <a:endParaRPr sz="1400">
              <a:solidFill>
                <a:prstClr val="black"/>
              </a:solidFill>
              <a:latin typeface="Calibri"/>
              <a:cs typeface="Calibri"/>
            </a:endParaRPr>
          </a:p>
        </p:txBody>
      </p:sp>
      <p:sp>
        <p:nvSpPr>
          <p:cNvPr id="29" name="object 29"/>
          <p:cNvSpPr/>
          <p:nvPr/>
        </p:nvSpPr>
        <p:spPr>
          <a:xfrm>
            <a:off x="610747" y="5048137"/>
            <a:ext cx="5148219" cy="342876"/>
          </a:xfrm>
          <a:custGeom>
            <a:avLst/>
            <a:gdLst/>
            <a:ahLst/>
            <a:cxnLst/>
            <a:rect l="l" t="t" r="r" b="b"/>
            <a:pathLst>
              <a:path w="5148580" h="342900">
                <a:moveTo>
                  <a:pt x="5090922" y="0"/>
                </a:moveTo>
                <a:lnTo>
                  <a:pt x="51797" y="246"/>
                </a:lnTo>
                <a:lnTo>
                  <a:pt x="15004" y="18527"/>
                </a:lnTo>
                <a:lnTo>
                  <a:pt x="0" y="57150"/>
                </a:lnTo>
                <a:lnTo>
                  <a:pt x="247" y="291112"/>
                </a:lnTo>
                <a:lnTo>
                  <a:pt x="18552" y="327917"/>
                </a:lnTo>
                <a:lnTo>
                  <a:pt x="57150" y="342900"/>
                </a:lnTo>
                <a:lnTo>
                  <a:pt x="5096284" y="342653"/>
                </a:lnTo>
                <a:lnTo>
                  <a:pt x="5133089" y="324372"/>
                </a:lnTo>
                <a:lnTo>
                  <a:pt x="5148072" y="285750"/>
                </a:lnTo>
                <a:lnTo>
                  <a:pt x="5147825" y="51787"/>
                </a:lnTo>
                <a:lnTo>
                  <a:pt x="5129544" y="14982"/>
                </a:lnTo>
                <a:lnTo>
                  <a:pt x="5090922"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0" name="object 30"/>
          <p:cNvSpPr/>
          <p:nvPr/>
        </p:nvSpPr>
        <p:spPr>
          <a:xfrm>
            <a:off x="628271" y="5064138"/>
            <a:ext cx="5111391" cy="309858"/>
          </a:xfrm>
          <a:custGeom>
            <a:avLst/>
            <a:gdLst/>
            <a:ahLst/>
            <a:cxnLst/>
            <a:rect l="l" t="t" r="r" b="b"/>
            <a:pathLst>
              <a:path w="5111750" h="309879">
                <a:moveTo>
                  <a:pt x="0" y="309372"/>
                </a:moveTo>
                <a:lnTo>
                  <a:pt x="5111496" y="309372"/>
                </a:lnTo>
                <a:lnTo>
                  <a:pt x="5111496"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1" name="object 31"/>
          <p:cNvSpPr txBox="1"/>
          <p:nvPr/>
        </p:nvSpPr>
        <p:spPr>
          <a:xfrm>
            <a:off x="677138" y="5122808"/>
            <a:ext cx="2017253"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15" dirty="0">
                <a:solidFill>
                  <a:srgbClr val="FFFFFF"/>
                </a:solidFill>
                <a:latin typeface="Calibri"/>
                <a:cs typeface="Calibri"/>
              </a:rPr>
              <a:t> </a:t>
            </a:r>
            <a:r>
              <a:rPr sz="1400" b="1" spc="-110" dirty="0">
                <a:solidFill>
                  <a:srgbClr val="FFFFFF"/>
                </a:solidFill>
                <a:latin typeface="Calibri"/>
                <a:cs typeface="Calibri"/>
              </a:rPr>
              <a:t>T</a:t>
            </a:r>
            <a:r>
              <a:rPr sz="1400" b="1" dirty="0">
                <a:solidFill>
                  <a:srgbClr val="FFFFFF"/>
                </a:solidFill>
                <a:latin typeface="Calibri"/>
                <a:cs typeface="Calibri"/>
              </a:rPr>
              <a:t>a</a:t>
            </a:r>
            <a:r>
              <a:rPr sz="1400" b="1" spc="-35" dirty="0">
                <a:solidFill>
                  <a:srgbClr val="FFFFFF"/>
                </a:solidFill>
                <a:latin typeface="Calibri"/>
                <a:cs typeface="Calibri"/>
              </a:rPr>
              <a:t>k</a:t>
            </a:r>
            <a:r>
              <a:rPr sz="1400" b="1" spc="-5" dirty="0">
                <a:solidFill>
                  <a:srgbClr val="FFFFFF"/>
                </a:solidFill>
                <a:latin typeface="Calibri"/>
                <a:cs typeface="Calibri"/>
              </a:rPr>
              <a:t>e</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in</a:t>
            </a:r>
            <a:r>
              <a:rPr sz="1400" b="1" spc="-5" dirty="0">
                <a:solidFill>
                  <a:srgbClr val="FFFFFF"/>
                </a:solidFill>
                <a:latin typeface="Calibri"/>
                <a:cs typeface="Calibri"/>
              </a:rPr>
              <a:t> Cou</a:t>
            </a:r>
            <a:r>
              <a:rPr sz="1400" b="1" spc="5" dirty="0">
                <a:solidFill>
                  <a:srgbClr val="FFFFFF"/>
                </a:solidFill>
                <a:latin typeface="Calibri"/>
                <a:cs typeface="Calibri"/>
              </a:rPr>
              <a:t>r</a:t>
            </a:r>
            <a:r>
              <a:rPr sz="1400" b="1" dirty="0">
                <a:solidFill>
                  <a:srgbClr val="FFFFFF"/>
                </a:solidFill>
                <a:latin typeface="Calibri"/>
                <a:cs typeface="Calibri"/>
              </a:rPr>
              <a:t>t</a:t>
            </a:r>
            <a:endParaRPr sz="1400">
              <a:solidFill>
                <a:prstClr val="black"/>
              </a:solidFill>
              <a:latin typeface="Calibri"/>
              <a:cs typeface="Calibri"/>
            </a:endParaRPr>
          </a:p>
        </p:txBody>
      </p:sp>
      <p:sp>
        <p:nvSpPr>
          <p:cNvPr id="32" name="object 32"/>
          <p:cNvSpPr/>
          <p:nvPr/>
        </p:nvSpPr>
        <p:spPr>
          <a:xfrm>
            <a:off x="5782077" y="1761861"/>
            <a:ext cx="1079425" cy="342876"/>
          </a:xfrm>
          <a:custGeom>
            <a:avLst/>
            <a:gdLst/>
            <a:ahLst/>
            <a:cxnLst/>
            <a:rect l="l" t="t" r="r" b="b"/>
            <a:pathLst>
              <a:path w="1079500" h="342900">
                <a:moveTo>
                  <a:pt x="907542" y="0"/>
                </a:moveTo>
                <a:lnTo>
                  <a:pt x="907542" y="42798"/>
                </a:lnTo>
                <a:lnTo>
                  <a:pt x="0" y="42798"/>
                </a:lnTo>
                <a:lnTo>
                  <a:pt x="0" y="299973"/>
                </a:lnTo>
                <a:lnTo>
                  <a:pt x="907542" y="299973"/>
                </a:lnTo>
                <a:lnTo>
                  <a:pt x="907542" y="342900"/>
                </a:lnTo>
                <a:lnTo>
                  <a:pt x="1078992" y="171450"/>
                </a:lnTo>
                <a:lnTo>
                  <a:pt x="90754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3" name="object 33"/>
          <p:cNvSpPr/>
          <p:nvPr/>
        </p:nvSpPr>
        <p:spPr>
          <a:xfrm>
            <a:off x="5782077" y="1761861"/>
            <a:ext cx="1079425" cy="342876"/>
          </a:xfrm>
          <a:custGeom>
            <a:avLst/>
            <a:gdLst/>
            <a:ahLst/>
            <a:cxnLst/>
            <a:rect l="l" t="t" r="r" b="b"/>
            <a:pathLst>
              <a:path w="1079500" h="342900">
                <a:moveTo>
                  <a:pt x="0" y="42798"/>
                </a:moveTo>
                <a:lnTo>
                  <a:pt x="907542" y="42798"/>
                </a:lnTo>
                <a:lnTo>
                  <a:pt x="907542" y="0"/>
                </a:lnTo>
                <a:lnTo>
                  <a:pt x="1078992" y="171450"/>
                </a:lnTo>
                <a:lnTo>
                  <a:pt x="907542" y="342900"/>
                </a:lnTo>
                <a:lnTo>
                  <a:pt x="907542" y="299973"/>
                </a:lnTo>
                <a:lnTo>
                  <a:pt x="0" y="299973"/>
                </a:lnTo>
                <a:lnTo>
                  <a:pt x="0" y="42798"/>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34" name="object 34"/>
          <p:cNvSpPr/>
          <p:nvPr/>
        </p:nvSpPr>
        <p:spPr>
          <a:xfrm>
            <a:off x="5782077" y="2155025"/>
            <a:ext cx="1440079" cy="342876"/>
          </a:xfrm>
          <a:custGeom>
            <a:avLst/>
            <a:gdLst/>
            <a:ahLst/>
            <a:cxnLst/>
            <a:rect l="l" t="t" r="r" b="b"/>
            <a:pathLst>
              <a:path w="1440179" h="342900">
                <a:moveTo>
                  <a:pt x="1268729" y="0"/>
                </a:moveTo>
                <a:lnTo>
                  <a:pt x="1268729" y="42799"/>
                </a:lnTo>
                <a:lnTo>
                  <a:pt x="0" y="42799"/>
                </a:lnTo>
                <a:lnTo>
                  <a:pt x="0" y="300100"/>
                </a:lnTo>
                <a:lnTo>
                  <a:pt x="1268729" y="300100"/>
                </a:lnTo>
                <a:lnTo>
                  <a:pt x="1268729" y="342900"/>
                </a:lnTo>
                <a:lnTo>
                  <a:pt x="1440179" y="171450"/>
                </a:lnTo>
                <a:lnTo>
                  <a:pt x="1268729"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5" name="object 35"/>
          <p:cNvSpPr/>
          <p:nvPr/>
        </p:nvSpPr>
        <p:spPr>
          <a:xfrm>
            <a:off x="5782077" y="2155025"/>
            <a:ext cx="1440079" cy="342876"/>
          </a:xfrm>
          <a:custGeom>
            <a:avLst/>
            <a:gdLst/>
            <a:ahLst/>
            <a:cxnLst/>
            <a:rect l="l" t="t" r="r" b="b"/>
            <a:pathLst>
              <a:path w="1440179" h="342900">
                <a:moveTo>
                  <a:pt x="0" y="42799"/>
                </a:moveTo>
                <a:lnTo>
                  <a:pt x="1268729" y="42799"/>
                </a:lnTo>
                <a:lnTo>
                  <a:pt x="1268729" y="0"/>
                </a:lnTo>
                <a:lnTo>
                  <a:pt x="1440179" y="171450"/>
                </a:lnTo>
                <a:lnTo>
                  <a:pt x="1268729" y="342900"/>
                </a:lnTo>
                <a:lnTo>
                  <a:pt x="1268729"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36" name="object 36"/>
          <p:cNvSpPr/>
          <p:nvPr/>
        </p:nvSpPr>
        <p:spPr>
          <a:xfrm>
            <a:off x="5782078" y="2561905"/>
            <a:ext cx="1800099" cy="342876"/>
          </a:xfrm>
          <a:custGeom>
            <a:avLst/>
            <a:gdLst/>
            <a:ahLst/>
            <a:cxnLst/>
            <a:rect l="l" t="t" r="r" b="b"/>
            <a:pathLst>
              <a:path w="1800225" h="342900">
                <a:moveTo>
                  <a:pt x="1628394" y="0"/>
                </a:moveTo>
                <a:lnTo>
                  <a:pt x="1628394" y="42798"/>
                </a:lnTo>
                <a:lnTo>
                  <a:pt x="0" y="42798"/>
                </a:lnTo>
                <a:lnTo>
                  <a:pt x="0" y="299973"/>
                </a:lnTo>
                <a:lnTo>
                  <a:pt x="1628394" y="299973"/>
                </a:lnTo>
                <a:lnTo>
                  <a:pt x="1628394" y="342900"/>
                </a:lnTo>
                <a:lnTo>
                  <a:pt x="1799844" y="171450"/>
                </a:lnTo>
                <a:lnTo>
                  <a:pt x="162839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7" name="object 37"/>
          <p:cNvSpPr/>
          <p:nvPr/>
        </p:nvSpPr>
        <p:spPr>
          <a:xfrm>
            <a:off x="5782078" y="2561905"/>
            <a:ext cx="1800099" cy="342876"/>
          </a:xfrm>
          <a:custGeom>
            <a:avLst/>
            <a:gdLst/>
            <a:ahLst/>
            <a:cxnLst/>
            <a:rect l="l" t="t" r="r" b="b"/>
            <a:pathLst>
              <a:path w="1800225" h="342900">
                <a:moveTo>
                  <a:pt x="0" y="42798"/>
                </a:moveTo>
                <a:lnTo>
                  <a:pt x="1628394" y="42798"/>
                </a:lnTo>
                <a:lnTo>
                  <a:pt x="1628394" y="0"/>
                </a:lnTo>
                <a:lnTo>
                  <a:pt x="1799844" y="171450"/>
                </a:lnTo>
                <a:lnTo>
                  <a:pt x="1628394" y="342900"/>
                </a:lnTo>
                <a:lnTo>
                  <a:pt x="1628394" y="299973"/>
                </a:lnTo>
                <a:lnTo>
                  <a:pt x="0" y="299973"/>
                </a:lnTo>
                <a:lnTo>
                  <a:pt x="0" y="42798"/>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38" name="object 38"/>
          <p:cNvSpPr/>
          <p:nvPr/>
        </p:nvSpPr>
        <p:spPr>
          <a:xfrm>
            <a:off x="5782078" y="3014501"/>
            <a:ext cx="2159483" cy="342876"/>
          </a:xfrm>
          <a:custGeom>
            <a:avLst/>
            <a:gdLst/>
            <a:ahLst/>
            <a:cxnLst/>
            <a:rect l="l" t="t" r="r" b="b"/>
            <a:pathLst>
              <a:path w="2159634" h="342900">
                <a:moveTo>
                  <a:pt x="1988058" y="0"/>
                </a:moveTo>
                <a:lnTo>
                  <a:pt x="1988058" y="42799"/>
                </a:lnTo>
                <a:lnTo>
                  <a:pt x="0" y="42799"/>
                </a:lnTo>
                <a:lnTo>
                  <a:pt x="0" y="300100"/>
                </a:lnTo>
                <a:lnTo>
                  <a:pt x="1988058" y="300100"/>
                </a:lnTo>
                <a:lnTo>
                  <a:pt x="1988058" y="342900"/>
                </a:lnTo>
                <a:lnTo>
                  <a:pt x="2159508" y="171450"/>
                </a:lnTo>
                <a:lnTo>
                  <a:pt x="198805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9" name="object 39"/>
          <p:cNvSpPr/>
          <p:nvPr/>
        </p:nvSpPr>
        <p:spPr>
          <a:xfrm>
            <a:off x="5782078" y="3014501"/>
            <a:ext cx="2159483" cy="342876"/>
          </a:xfrm>
          <a:custGeom>
            <a:avLst/>
            <a:gdLst/>
            <a:ahLst/>
            <a:cxnLst/>
            <a:rect l="l" t="t" r="r" b="b"/>
            <a:pathLst>
              <a:path w="2159634" h="342900">
                <a:moveTo>
                  <a:pt x="0" y="42799"/>
                </a:moveTo>
                <a:lnTo>
                  <a:pt x="1988058" y="42799"/>
                </a:lnTo>
                <a:lnTo>
                  <a:pt x="1988058" y="0"/>
                </a:lnTo>
                <a:lnTo>
                  <a:pt x="2159508" y="171450"/>
                </a:lnTo>
                <a:lnTo>
                  <a:pt x="1988058" y="342900"/>
                </a:lnTo>
                <a:lnTo>
                  <a:pt x="1988058"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0" name="object 40"/>
          <p:cNvSpPr/>
          <p:nvPr/>
        </p:nvSpPr>
        <p:spPr>
          <a:xfrm>
            <a:off x="5782077" y="3398522"/>
            <a:ext cx="2519503" cy="342876"/>
          </a:xfrm>
          <a:custGeom>
            <a:avLst/>
            <a:gdLst/>
            <a:ahLst/>
            <a:cxnLst/>
            <a:rect l="l" t="t" r="r" b="b"/>
            <a:pathLst>
              <a:path w="2519679" h="342900">
                <a:moveTo>
                  <a:pt x="2347722" y="0"/>
                </a:moveTo>
                <a:lnTo>
                  <a:pt x="2347722" y="42799"/>
                </a:lnTo>
                <a:lnTo>
                  <a:pt x="0" y="42799"/>
                </a:lnTo>
                <a:lnTo>
                  <a:pt x="0" y="299973"/>
                </a:lnTo>
                <a:lnTo>
                  <a:pt x="2347722" y="299973"/>
                </a:lnTo>
                <a:lnTo>
                  <a:pt x="2347722" y="342899"/>
                </a:lnTo>
                <a:lnTo>
                  <a:pt x="2519172" y="171450"/>
                </a:lnTo>
                <a:lnTo>
                  <a:pt x="234772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1" name="object 41"/>
          <p:cNvSpPr/>
          <p:nvPr/>
        </p:nvSpPr>
        <p:spPr>
          <a:xfrm>
            <a:off x="5782077" y="3398522"/>
            <a:ext cx="2519503" cy="342876"/>
          </a:xfrm>
          <a:custGeom>
            <a:avLst/>
            <a:gdLst/>
            <a:ahLst/>
            <a:cxnLst/>
            <a:rect l="l" t="t" r="r" b="b"/>
            <a:pathLst>
              <a:path w="2519679" h="342900">
                <a:moveTo>
                  <a:pt x="0" y="42799"/>
                </a:moveTo>
                <a:lnTo>
                  <a:pt x="2347722" y="42799"/>
                </a:lnTo>
                <a:lnTo>
                  <a:pt x="2347722" y="0"/>
                </a:lnTo>
                <a:lnTo>
                  <a:pt x="2519172" y="171450"/>
                </a:lnTo>
                <a:lnTo>
                  <a:pt x="2347722" y="342899"/>
                </a:lnTo>
                <a:lnTo>
                  <a:pt x="2347722" y="299973"/>
                </a:lnTo>
                <a:lnTo>
                  <a:pt x="0" y="299973"/>
                </a:lnTo>
                <a:lnTo>
                  <a:pt x="0" y="42799"/>
                </a:lnTo>
                <a:close/>
              </a:path>
            </a:pathLst>
          </a:custGeom>
          <a:ln w="12191">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2" name="object 42"/>
          <p:cNvSpPr/>
          <p:nvPr/>
        </p:nvSpPr>
        <p:spPr>
          <a:xfrm>
            <a:off x="5782077" y="3797782"/>
            <a:ext cx="2880158" cy="342876"/>
          </a:xfrm>
          <a:custGeom>
            <a:avLst/>
            <a:gdLst/>
            <a:ahLst/>
            <a:cxnLst/>
            <a:rect l="l" t="t" r="r" b="b"/>
            <a:pathLst>
              <a:path w="2880359" h="342900">
                <a:moveTo>
                  <a:pt x="2708910" y="0"/>
                </a:moveTo>
                <a:lnTo>
                  <a:pt x="2708910" y="42799"/>
                </a:lnTo>
                <a:lnTo>
                  <a:pt x="0" y="42799"/>
                </a:lnTo>
                <a:lnTo>
                  <a:pt x="0" y="300101"/>
                </a:lnTo>
                <a:lnTo>
                  <a:pt x="2708910" y="300101"/>
                </a:lnTo>
                <a:lnTo>
                  <a:pt x="2708910" y="342900"/>
                </a:lnTo>
                <a:lnTo>
                  <a:pt x="2880360" y="171450"/>
                </a:lnTo>
                <a:lnTo>
                  <a:pt x="2708910"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3" name="object 43"/>
          <p:cNvSpPr/>
          <p:nvPr/>
        </p:nvSpPr>
        <p:spPr>
          <a:xfrm>
            <a:off x="5782077" y="3797782"/>
            <a:ext cx="2880158" cy="342876"/>
          </a:xfrm>
          <a:custGeom>
            <a:avLst/>
            <a:gdLst/>
            <a:ahLst/>
            <a:cxnLst/>
            <a:rect l="l" t="t" r="r" b="b"/>
            <a:pathLst>
              <a:path w="2880359" h="342900">
                <a:moveTo>
                  <a:pt x="0" y="42799"/>
                </a:moveTo>
                <a:lnTo>
                  <a:pt x="2708910" y="42799"/>
                </a:lnTo>
                <a:lnTo>
                  <a:pt x="2708910" y="0"/>
                </a:lnTo>
                <a:lnTo>
                  <a:pt x="2880360" y="171450"/>
                </a:lnTo>
                <a:lnTo>
                  <a:pt x="2708910" y="342900"/>
                </a:lnTo>
                <a:lnTo>
                  <a:pt x="2708910" y="300101"/>
                </a:lnTo>
                <a:lnTo>
                  <a:pt x="0" y="300101"/>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4" name="object 44"/>
          <p:cNvSpPr/>
          <p:nvPr/>
        </p:nvSpPr>
        <p:spPr>
          <a:xfrm>
            <a:off x="5782078" y="4225996"/>
            <a:ext cx="3240178" cy="342876"/>
          </a:xfrm>
          <a:custGeom>
            <a:avLst/>
            <a:gdLst/>
            <a:ahLst/>
            <a:cxnLst/>
            <a:rect l="l" t="t" r="r" b="b"/>
            <a:pathLst>
              <a:path w="3240404" h="342900">
                <a:moveTo>
                  <a:pt x="3068574" y="0"/>
                </a:moveTo>
                <a:lnTo>
                  <a:pt x="3068574" y="42925"/>
                </a:lnTo>
                <a:lnTo>
                  <a:pt x="0" y="42925"/>
                </a:lnTo>
                <a:lnTo>
                  <a:pt x="0" y="299974"/>
                </a:lnTo>
                <a:lnTo>
                  <a:pt x="3068574" y="299974"/>
                </a:lnTo>
                <a:lnTo>
                  <a:pt x="3068574" y="342900"/>
                </a:lnTo>
                <a:lnTo>
                  <a:pt x="3240024" y="171450"/>
                </a:lnTo>
                <a:lnTo>
                  <a:pt x="306857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5" name="object 45"/>
          <p:cNvSpPr/>
          <p:nvPr/>
        </p:nvSpPr>
        <p:spPr>
          <a:xfrm>
            <a:off x="5782078" y="4225996"/>
            <a:ext cx="3240178" cy="342876"/>
          </a:xfrm>
          <a:custGeom>
            <a:avLst/>
            <a:gdLst/>
            <a:ahLst/>
            <a:cxnLst/>
            <a:rect l="l" t="t" r="r" b="b"/>
            <a:pathLst>
              <a:path w="3240404" h="342900">
                <a:moveTo>
                  <a:pt x="0" y="42925"/>
                </a:moveTo>
                <a:lnTo>
                  <a:pt x="3068574" y="42925"/>
                </a:lnTo>
                <a:lnTo>
                  <a:pt x="3068574" y="0"/>
                </a:lnTo>
                <a:lnTo>
                  <a:pt x="3240024" y="171450"/>
                </a:lnTo>
                <a:lnTo>
                  <a:pt x="3068574" y="342900"/>
                </a:lnTo>
                <a:lnTo>
                  <a:pt x="3068574" y="299974"/>
                </a:lnTo>
                <a:lnTo>
                  <a:pt x="0" y="299974"/>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6" name="object 46"/>
          <p:cNvSpPr/>
          <p:nvPr/>
        </p:nvSpPr>
        <p:spPr>
          <a:xfrm>
            <a:off x="5782078" y="4625256"/>
            <a:ext cx="3599562" cy="342876"/>
          </a:xfrm>
          <a:custGeom>
            <a:avLst/>
            <a:gdLst/>
            <a:ahLst/>
            <a:cxnLst/>
            <a:rect l="l" t="t" r="r" b="b"/>
            <a:pathLst>
              <a:path w="3599815" h="342900">
                <a:moveTo>
                  <a:pt x="3428238" y="0"/>
                </a:moveTo>
                <a:lnTo>
                  <a:pt x="3428238" y="42799"/>
                </a:lnTo>
                <a:lnTo>
                  <a:pt x="0" y="42799"/>
                </a:lnTo>
                <a:lnTo>
                  <a:pt x="0" y="299974"/>
                </a:lnTo>
                <a:lnTo>
                  <a:pt x="3428238" y="299974"/>
                </a:lnTo>
                <a:lnTo>
                  <a:pt x="3428238" y="342900"/>
                </a:lnTo>
                <a:lnTo>
                  <a:pt x="3599688" y="171450"/>
                </a:lnTo>
                <a:lnTo>
                  <a:pt x="342823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7" name="object 47"/>
          <p:cNvSpPr/>
          <p:nvPr/>
        </p:nvSpPr>
        <p:spPr>
          <a:xfrm>
            <a:off x="5782078" y="4625256"/>
            <a:ext cx="3599562" cy="342876"/>
          </a:xfrm>
          <a:custGeom>
            <a:avLst/>
            <a:gdLst/>
            <a:ahLst/>
            <a:cxnLst/>
            <a:rect l="l" t="t" r="r" b="b"/>
            <a:pathLst>
              <a:path w="3599815" h="342900">
                <a:moveTo>
                  <a:pt x="0" y="42799"/>
                </a:moveTo>
                <a:lnTo>
                  <a:pt x="3428238" y="42799"/>
                </a:lnTo>
                <a:lnTo>
                  <a:pt x="3428238" y="0"/>
                </a:lnTo>
                <a:lnTo>
                  <a:pt x="3599688" y="171450"/>
                </a:lnTo>
                <a:lnTo>
                  <a:pt x="3428238" y="342900"/>
                </a:lnTo>
                <a:lnTo>
                  <a:pt x="3428238"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8" name="object 48"/>
          <p:cNvSpPr/>
          <p:nvPr/>
        </p:nvSpPr>
        <p:spPr>
          <a:xfrm>
            <a:off x="5782077" y="5047374"/>
            <a:ext cx="3959582" cy="342876"/>
          </a:xfrm>
          <a:custGeom>
            <a:avLst/>
            <a:gdLst/>
            <a:ahLst/>
            <a:cxnLst/>
            <a:rect l="l" t="t" r="r" b="b"/>
            <a:pathLst>
              <a:path w="3959859" h="342900">
                <a:moveTo>
                  <a:pt x="3787902" y="0"/>
                </a:moveTo>
                <a:lnTo>
                  <a:pt x="3787902" y="42799"/>
                </a:lnTo>
                <a:lnTo>
                  <a:pt x="0" y="42799"/>
                </a:lnTo>
                <a:lnTo>
                  <a:pt x="0" y="299974"/>
                </a:lnTo>
                <a:lnTo>
                  <a:pt x="3787902" y="299974"/>
                </a:lnTo>
                <a:lnTo>
                  <a:pt x="3787902" y="342900"/>
                </a:lnTo>
                <a:lnTo>
                  <a:pt x="3959352" y="171450"/>
                </a:lnTo>
                <a:lnTo>
                  <a:pt x="378790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9" name="object 49"/>
          <p:cNvSpPr/>
          <p:nvPr/>
        </p:nvSpPr>
        <p:spPr>
          <a:xfrm>
            <a:off x="5782077" y="5047374"/>
            <a:ext cx="3959582" cy="342876"/>
          </a:xfrm>
          <a:custGeom>
            <a:avLst/>
            <a:gdLst/>
            <a:ahLst/>
            <a:cxnLst/>
            <a:rect l="l" t="t" r="r" b="b"/>
            <a:pathLst>
              <a:path w="3959859" h="342900">
                <a:moveTo>
                  <a:pt x="0" y="42799"/>
                </a:moveTo>
                <a:lnTo>
                  <a:pt x="3787902" y="42799"/>
                </a:lnTo>
                <a:lnTo>
                  <a:pt x="3787902" y="0"/>
                </a:lnTo>
                <a:lnTo>
                  <a:pt x="3959352" y="171450"/>
                </a:lnTo>
                <a:lnTo>
                  <a:pt x="3787902" y="342900"/>
                </a:lnTo>
                <a:lnTo>
                  <a:pt x="378790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0" name="object 50"/>
          <p:cNvSpPr txBox="1"/>
          <p:nvPr/>
        </p:nvSpPr>
        <p:spPr>
          <a:xfrm>
            <a:off x="5802650" y="1411010"/>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5"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0</a:t>
            </a:r>
            <a:endParaRPr sz="1400">
              <a:solidFill>
                <a:prstClr val="black"/>
              </a:solidFill>
              <a:latin typeface="Calibri"/>
              <a:cs typeface="Calibri"/>
            </a:endParaRPr>
          </a:p>
        </p:txBody>
      </p:sp>
      <p:sp>
        <p:nvSpPr>
          <p:cNvPr id="51" name="object 51"/>
          <p:cNvSpPr txBox="1"/>
          <p:nvPr/>
        </p:nvSpPr>
        <p:spPr>
          <a:xfrm>
            <a:off x="7002463" y="1851009"/>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a:t>
            </a:r>
            <a:endParaRPr sz="1400">
              <a:solidFill>
                <a:prstClr val="black"/>
              </a:solidFill>
              <a:latin typeface="Calibri"/>
              <a:cs typeface="Calibri"/>
            </a:endParaRPr>
          </a:p>
        </p:txBody>
      </p:sp>
      <p:sp>
        <p:nvSpPr>
          <p:cNvPr id="52" name="object 52"/>
          <p:cNvSpPr txBox="1"/>
          <p:nvPr/>
        </p:nvSpPr>
        <p:spPr>
          <a:xfrm>
            <a:off x="7338099" y="2230230"/>
            <a:ext cx="525743"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5"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10" dirty="0">
                <a:solidFill>
                  <a:srgbClr val="6C6D70"/>
                </a:solidFill>
                <a:latin typeface="Calibri"/>
                <a:cs typeface="Calibri"/>
              </a:rPr>
              <a:t>1</a:t>
            </a:r>
            <a:r>
              <a:rPr sz="1400" b="1" dirty="0">
                <a:solidFill>
                  <a:srgbClr val="6C6D70"/>
                </a:solidFill>
                <a:latin typeface="Calibri"/>
                <a:cs typeface="Calibri"/>
              </a:rPr>
              <a:t>0</a:t>
            </a:r>
            <a:endParaRPr sz="1400">
              <a:solidFill>
                <a:prstClr val="black"/>
              </a:solidFill>
              <a:latin typeface="Calibri"/>
              <a:cs typeface="Calibri"/>
            </a:endParaRPr>
          </a:p>
        </p:txBody>
      </p:sp>
      <p:sp>
        <p:nvSpPr>
          <p:cNvPr id="53" name="object 53"/>
          <p:cNvSpPr txBox="1"/>
          <p:nvPr/>
        </p:nvSpPr>
        <p:spPr>
          <a:xfrm>
            <a:off x="7702564" y="2632511"/>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15</a:t>
            </a:r>
            <a:endParaRPr sz="1400">
              <a:solidFill>
                <a:prstClr val="black"/>
              </a:solidFill>
              <a:latin typeface="Calibri"/>
              <a:cs typeface="Calibri"/>
            </a:endParaRPr>
          </a:p>
        </p:txBody>
      </p:sp>
      <p:sp>
        <p:nvSpPr>
          <p:cNvPr id="54" name="object 54"/>
          <p:cNvSpPr txBox="1"/>
          <p:nvPr/>
        </p:nvSpPr>
        <p:spPr>
          <a:xfrm>
            <a:off x="8066775" y="3086632"/>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20</a:t>
            </a:r>
            <a:endParaRPr sz="1400">
              <a:solidFill>
                <a:prstClr val="black"/>
              </a:solidFill>
              <a:latin typeface="Calibri"/>
              <a:cs typeface="Calibri"/>
            </a:endParaRPr>
          </a:p>
        </p:txBody>
      </p:sp>
      <p:sp>
        <p:nvSpPr>
          <p:cNvPr id="55" name="object 55"/>
          <p:cNvSpPr txBox="1"/>
          <p:nvPr/>
        </p:nvSpPr>
        <p:spPr>
          <a:xfrm>
            <a:off x="8394411" y="3483733"/>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30</a:t>
            </a:r>
            <a:endParaRPr sz="1400">
              <a:solidFill>
                <a:prstClr val="black"/>
              </a:solidFill>
              <a:latin typeface="Calibri"/>
              <a:cs typeface="Calibri"/>
            </a:endParaRPr>
          </a:p>
        </p:txBody>
      </p:sp>
      <p:sp>
        <p:nvSpPr>
          <p:cNvPr id="56" name="object 56"/>
          <p:cNvSpPr txBox="1"/>
          <p:nvPr/>
        </p:nvSpPr>
        <p:spPr>
          <a:xfrm>
            <a:off x="8783385" y="3879057"/>
            <a:ext cx="525743"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5" dirty="0">
                <a:solidFill>
                  <a:srgbClr val="6C6D70"/>
                </a:solidFill>
                <a:latin typeface="Calibri"/>
                <a:cs typeface="Calibri"/>
              </a:rPr>
              <a:t>4</a:t>
            </a:r>
            <a:r>
              <a:rPr sz="1400" b="1" dirty="0">
                <a:solidFill>
                  <a:srgbClr val="6C6D70"/>
                </a:solidFill>
                <a:latin typeface="Calibri"/>
                <a:cs typeface="Calibri"/>
              </a:rPr>
              <a:t>5</a:t>
            </a:r>
            <a:endParaRPr sz="1400">
              <a:solidFill>
                <a:prstClr val="black"/>
              </a:solidFill>
              <a:latin typeface="Calibri"/>
              <a:cs typeface="Calibri"/>
            </a:endParaRPr>
          </a:p>
        </p:txBody>
      </p:sp>
      <p:sp>
        <p:nvSpPr>
          <p:cNvPr id="57" name="object 57"/>
          <p:cNvSpPr txBox="1"/>
          <p:nvPr/>
        </p:nvSpPr>
        <p:spPr>
          <a:xfrm>
            <a:off x="9127785" y="4311461"/>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5" dirty="0">
                <a:solidFill>
                  <a:srgbClr val="6C6D70"/>
                </a:solidFill>
                <a:latin typeface="Calibri"/>
                <a:cs typeface="Calibri"/>
              </a:rPr>
              <a:t>65</a:t>
            </a:r>
            <a:endParaRPr sz="1400">
              <a:solidFill>
                <a:prstClr val="black"/>
              </a:solidFill>
              <a:latin typeface="Calibri"/>
              <a:cs typeface="Calibri"/>
            </a:endParaRPr>
          </a:p>
        </p:txBody>
      </p:sp>
      <p:sp>
        <p:nvSpPr>
          <p:cNvPr id="58" name="object 58"/>
          <p:cNvSpPr txBox="1"/>
          <p:nvPr/>
        </p:nvSpPr>
        <p:spPr>
          <a:xfrm>
            <a:off x="9482471" y="4715674"/>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5" dirty="0">
                <a:solidFill>
                  <a:srgbClr val="6C6D70"/>
                </a:solidFill>
                <a:latin typeface="Calibri"/>
                <a:cs typeface="Calibri"/>
              </a:rPr>
              <a:t>70</a:t>
            </a:r>
            <a:endParaRPr sz="1400">
              <a:solidFill>
                <a:prstClr val="black"/>
              </a:solidFill>
              <a:latin typeface="Calibri"/>
              <a:cs typeface="Calibri"/>
            </a:endParaRPr>
          </a:p>
        </p:txBody>
      </p:sp>
      <p:sp>
        <p:nvSpPr>
          <p:cNvPr id="59" name="object 59"/>
          <p:cNvSpPr txBox="1"/>
          <p:nvPr/>
        </p:nvSpPr>
        <p:spPr>
          <a:xfrm>
            <a:off x="9865604" y="5123214"/>
            <a:ext cx="525743"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5"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10" dirty="0">
                <a:solidFill>
                  <a:srgbClr val="6C6D70"/>
                </a:solidFill>
                <a:latin typeface="Calibri"/>
                <a:cs typeface="Calibri"/>
              </a:rPr>
              <a:t>8</a:t>
            </a:r>
            <a:r>
              <a:rPr sz="1400" b="1" dirty="0">
                <a:solidFill>
                  <a:srgbClr val="6C6D70"/>
                </a:solidFill>
                <a:latin typeface="Calibri"/>
                <a:cs typeface="Calibri"/>
              </a:rPr>
              <a:t>5</a:t>
            </a:r>
            <a:endParaRPr sz="1400">
              <a:solidFill>
                <a:prstClr val="black"/>
              </a:solidFill>
              <a:latin typeface="Calibri"/>
              <a:cs typeface="Calibri"/>
            </a:endParaRPr>
          </a:p>
        </p:txBody>
      </p:sp>
      <p:sp>
        <p:nvSpPr>
          <p:cNvPr id="60" name="object 60"/>
          <p:cNvSpPr txBox="1">
            <a:spLocks noGrp="1"/>
          </p:cNvSpPr>
          <p:nvPr>
            <p:ph type="title"/>
          </p:nvPr>
        </p:nvSpPr>
        <p:spPr>
          <a:xfrm>
            <a:off x="545218" y="566844"/>
            <a:ext cx="11419166" cy="430887"/>
          </a:xfrm>
          <a:prstGeom prst="rect">
            <a:avLst/>
          </a:prstGeom>
        </p:spPr>
        <p:txBody>
          <a:bodyPr vert="horz" wrap="square" lIns="0" tIns="0" rIns="0" bIns="0" rtlCol="0" anchor="ctr">
            <a:spAutoFit/>
          </a:bodyPr>
          <a:lstStyle/>
          <a:p>
            <a:pPr marL="152393">
              <a:lnSpc>
                <a:spcPct val="100000"/>
              </a:lnSpc>
            </a:pPr>
            <a:r>
              <a:rPr sz="2800" dirty="0">
                <a:solidFill>
                  <a:srgbClr val="CF003D"/>
                </a:solidFill>
                <a:latin typeface="Corbel" panose="020B0503020204020204" pitchFamily="34" charset="0"/>
                <a:cs typeface="Arial" panose="020B0604020202020204" pitchFamily="34" charset="0"/>
              </a:rPr>
              <a:t>Gas |</a:t>
            </a:r>
            <a:r>
              <a:rPr sz="2500" i="1" spc="15" dirty="0">
                <a:solidFill>
                  <a:srgbClr val="C00000"/>
                </a:solidFill>
              </a:rPr>
              <a:t> </a:t>
            </a:r>
            <a:r>
              <a:rPr lang="en-US" sz="2700" dirty="0">
                <a:solidFill>
                  <a:srgbClr val="6D6E77"/>
                </a:solidFill>
                <a:latin typeface="Corbel" panose="020B0503020204020204" pitchFamily="34" charset="0"/>
                <a:cs typeface="Arial" panose="020B0604020202020204" pitchFamily="34" charset="0"/>
              </a:rPr>
              <a:t>Collection flow </a:t>
            </a:r>
            <a:r>
              <a:rPr sz="2700" dirty="0">
                <a:solidFill>
                  <a:srgbClr val="6D6E77"/>
                </a:solidFill>
                <a:latin typeface="Corbel" panose="020B0503020204020204" pitchFamily="34" charset="0"/>
                <a:cs typeface="Arial" panose="020B0604020202020204" pitchFamily="34" charset="0"/>
              </a:rPr>
              <a:t>for </a:t>
            </a:r>
            <a:r>
              <a:rPr lang="en-GB" sz="2700" dirty="0">
                <a:solidFill>
                  <a:srgbClr val="6D6E77"/>
                </a:solidFill>
                <a:latin typeface="Corbel" panose="020B0503020204020204" pitchFamily="34" charset="0"/>
                <a:cs typeface="Arial" panose="020B0604020202020204" pitchFamily="34" charset="0"/>
              </a:rPr>
              <a:t>small – medium </a:t>
            </a:r>
            <a:r>
              <a:rPr sz="2700" dirty="0">
                <a:solidFill>
                  <a:srgbClr val="6D6E77"/>
                </a:solidFill>
                <a:latin typeface="Corbel" panose="020B0503020204020204" pitchFamily="34" charset="0"/>
                <a:cs typeface="Arial" panose="020B0604020202020204" pitchFamily="34" charset="0"/>
              </a:rPr>
              <a:t>commercials</a:t>
            </a:r>
            <a:r>
              <a:rPr lang="en-GB" sz="2700" dirty="0">
                <a:solidFill>
                  <a:srgbClr val="6D6E77"/>
                </a:solidFill>
                <a:latin typeface="Corbel" panose="020B0503020204020204" pitchFamily="34" charset="0"/>
                <a:cs typeface="Arial" panose="020B0604020202020204" pitchFamily="34" charset="0"/>
              </a:rPr>
              <a:t> (T3) &amp; central heating</a:t>
            </a:r>
            <a:endParaRPr sz="2700" dirty="0">
              <a:solidFill>
                <a:srgbClr val="6D6E77"/>
              </a:solidFill>
              <a:latin typeface="Corbel" panose="020B0503020204020204" pitchFamily="34" charset="0"/>
              <a:cs typeface="Arial" panose="020B0604020202020204" pitchFamily="34" charset="0"/>
            </a:endParaRPr>
          </a:p>
        </p:txBody>
      </p:sp>
      <p:sp>
        <p:nvSpPr>
          <p:cNvPr id="62" name="Slide Number Placeholder 5">
            <a:extLst>
              <a:ext uri="{FF2B5EF4-FFF2-40B4-BE49-F238E27FC236}">
                <a16:creationId xmlns:a16="http://schemas.microsoft.com/office/drawing/2014/main" id="{A03A4C45-187D-4958-9062-A91DF20B15C0}"/>
              </a:ext>
            </a:extLst>
          </p:cNvPr>
          <p:cNvSpPr txBox="1">
            <a:spLocks/>
          </p:cNvSpPr>
          <p:nvPr/>
        </p:nvSpPr>
        <p:spPr>
          <a:xfrm>
            <a:off x="9447124" y="6492661"/>
            <a:ext cx="2743008" cy="365099"/>
          </a:xfrm>
          <a:prstGeom prst="rect">
            <a:avLst/>
          </a:prstGeom>
        </p:spPr>
        <p:txBody>
          <a:bodyPr vert="horz" lIns="91434" tIns="45717" rIns="91434" bIns="45717"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8">
              <a:defRPr/>
            </a:pPr>
            <a:fld id="{E8E25DB1-D53F-4AB2-BA69-F77CB49D32A0}" type="slidenum">
              <a:rPr lang="en-US" sz="1050">
                <a:solidFill>
                  <a:prstClr val="white"/>
                </a:solidFill>
              </a:rPr>
              <a:pPr defTabSz="914358">
                <a:defRPr/>
              </a:pPr>
              <a:t>42</a:t>
            </a:fld>
            <a:endParaRPr lang="en-US" sz="1050" dirty="0">
              <a:solidFill>
                <a:prstClr val="white"/>
              </a:solidFill>
            </a:endParaRPr>
          </a:p>
        </p:txBody>
      </p:sp>
      <p:pic>
        <p:nvPicPr>
          <p:cNvPr id="66" name="Graphic 65" descr="Fire">
            <a:extLst>
              <a:ext uri="{FF2B5EF4-FFF2-40B4-BE49-F238E27FC236}">
                <a16:creationId xmlns:a16="http://schemas.microsoft.com/office/drawing/2014/main" id="{B6074516-F624-4CDE-A8AC-650BA8BCF3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2" y="455170"/>
            <a:ext cx="600732" cy="56598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9816" y="112258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 name="object 3"/>
          <p:cNvSpPr/>
          <p:nvPr/>
        </p:nvSpPr>
        <p:spPr>
          <a:xfrm>
            <a:off x="1045818" y="113858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4" name="object 4"/>
          <p:cNvSpPr/>
          <p:nvPr/>
        </p:nvSpPr>
        <p:spPr>
          <a:xfrm>
            <a:off x="1029816" y="1538610"/>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5" name="object 5"/>
          <p:cNvSpPr/>
          <p:nvPr/>
        </p:nvSpPr>
        <p:spPr>
          <a:xfrm>
            <a:off x="1045818" y="1554612"/>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7" name="object 7"/>
          <p:cNvSpPr/>
          <p:nvPr/>
        </p:nvSpPr>
        <p:spPr>
          <a:xfrm>
            <a:off x="1029816" y="1943965"/>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8" name="object 8"/>
          <p:cNvSpPr/>
          <p:nvPr/>
        </p:nvSpPr>
        <p:spPr>
          <a:xfrm>
            <a:off x="1045818" y="195996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0" name="object 10"/>
          <p:cNvSpPr/>
          <p:nvPr/>
        </p:nvSpPr>
        <p:spPr>
          <a:xfrm>
            <a:off x="1029816" y="2349322"/>
            <a:ext cx="4617396" cy="344781"/>
          </a:xfrm>
          <a:custGeom>
            <a:avLst/>
            <a:gdLst/>
            <a:ahLst/>
            <a:cxnLst/>
            <a:rect l="l" t="t" r="r" b="b"/>
            <a:pathLst>
              <a:path w="4617720" h="344805">
                <a:moveTo>
                  <a:pt x="4560316" y="0"/>
                </a:moveTo>
                <a:lnTo>
                  <a:pt x="51640" y="285"/>
                </a:lnTo>
                <a:lnTo>
                  <a:pt x="14947" y="18751"/>
                </a:lnTo>
                <a:lnTo>
                  <a:pt x="0" y="57403"/>
                </a:lnTo>
                <a:lnTo>
                  <a:pt x="285" y="292791"/>
                </a:lnTo>
                <a:lnTo>
                  <a:pt x="18771" y="329494"/>
                </a:lnTo>
                <a:lnTo>
                  <a:pt x="57403" y="344424"/>
                </a:lnTo>
                <a:lnTo>
                  <a:pt x="4566087" y="344138"/>
                </a:lnTo>
                <a:lnTo>
                  <a:pt x="4602790" y="325672"/>
                </a:lnTo>
                <a:lnTo>
                  <a:pt x="4617720" y="287019"/>
                </a:lnTo>
                <a:lnTo>
                  <a:pt x="4617434" y="51632"/>
                </a:lnTo>
                <a:lnTo>
                  <a:pt x="4598968" y="14929"/>
                </a:lnTo>
                <a:lnTo>
                  <a:pt x="4560316"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1" name="object 11"/>
          <p:cNvSpPr/>
          <p:nvPr/>
        </p:nvSpPr>
        <p:spPr>
          <a:xfrm>
            <a:off x="1045818" y="2365323"/>
            <a:ext cx="4584378" cy="311128"/>
          </a:xfrm>
          <a:custGeom>
            <a:avLst/>
            <a:gdLst/>
            <a:ahLst/>
            <a:cxnLst/>
            <a:rect l="l" t="t" r="r" b="b"/>
            <a:pathLst>
              <a:path w="4584700" h="311150">
                <a:moveTo>
                  <a:pt x="0" y="310896"/>
                </a:moveTo>
                <a:lnTo>
                  <a:pt x="4584192" y="310896"/>
                </a:lnTo>
                <a:lnTo>
                  <a:pt x="4584192" y="0"/>
                </a:lnTo>
                <a:lnTo>
                  <a:pt x="0" y="0"/>
                </a:lnTo>
                <a:lnTo>
                  <a:pt x="0" y="310896"/>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3" name="object 13"/>
          <p:cNvSpPr/>
          <p:nvPr/>
        </p:nvSpPr>
        <p:spPr>
          <a:xfrm>
            <a:off x="1029816" y="2774488"/>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4" name="object 14"/>
          <p:cNvSpPr/>
          <p:nvPr/>
        </p:nvSpPr>
        <p:spPr>
          <a:xfrm>
            <a:off x="1045818" y="2790489"/>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6" name="object 16"/>
          <p:cNvSpPr/>
          <p:nvPr/>
        </p:nvSpPr>
        <p:spPr>
          <a:xfrm>
            <a:off x="1029816" y="318136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7" name="object 17"/>
          <p:cNvSpPr/>
          <p:nvPr/>
        </p:nvSpPr>
        <p:spPr>
          <a:xfrm>
            <a:off x="1045818" y="3197368"/>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0" name="object 20"/>
          <p:cNvSpPr/>
          <p:nvPr/>
        </p:nvSpPr>
        <p:spPr>
          <a:xfrm>
            <a:off x="1045818" y="3605517"/>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2" name="object 22"/>
          <p:cNvSpPr/>
          <p:nvPr/>
        </p:nvSpPr>
        <p:spPr>
          <a:xfrm>
            <a:off x="1029816" y="4008841"/>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3" name="object 23"/>
          <p:cNvSpPr/>
          <p:nvPr/>
        </p:nvSpPr>
        <p:spPr>
          <a:xfrm>
            <a:off x="1045818" y="4024843"/>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4" name="object 24"/>
          <p:cNvSpPr txBox="1"/>
          <p:nvPr/>
        </p:nvSpPr>
        <p:spPr>
          <a:xfrm>
            <a:off x="1110584" y="2843508"/>
            <a:ext cx="2375184"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dirty="0">
              <a:solidFill>
                <a:prstClr val="black"/>
              </a:solidFill>
              <a:latin typeface="Calibri"/>
              <a:cs typeface="Calibri"/>
            </a:endParaRPr>
          </a:p>
        </p:txBody>
      </p:sp>
      <p:sp>
        <p:nvSpPr>
          <p:cNvPr id="25" name="object 25"/>
          <p:cNvSpPr/>
          <p:nvPr/>
        </p:nvSpPr>
        <p:spPr>
          <a:xfrm>
            <a:off x="1029816" y="4423339"/>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6" name="object 26"/>
          <p:cNvSpPr/>
          <p:nvPr/>
        </p:nvSpPr>
        <p:spPr>
          <a:xfrm>
            <a:off x="1045818" y="443934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7" name="object 27"/>
          <p:cNvSpPr txBox="1"/>
          <p:nvPr/>
        </p:nvSpPr>
        <p:spPr>
          <a:xfrm>
            <a:off x="1092095" y="4099046"/>
            <a:ext cx="2547668"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Ex</a:t>
            </a:r>
            <a:r>
              <a:rPr sz="1400" b="1" spc="5" dirty="0">
                <a:solidFill>
                  <a:srgbClr val="FFFFFF"/>
                </a:solidFill>
                <a:latin typeface="Calibri"/>
                <a:cs typeface="Calibri"/>
              </a:rPr>
              <a:t>t</a:t>
            </a:r>
            <a:r>
              <a:rPr sz="1400" b="1" spc="-35" dirty="0">
                <a:solidFill>
                  <a:srgbClr val="FFFFFF"/>
                </a:solidFill>
                <a:latin typeface="Calibri"/>
                <a:cs typeface="Calibri"/>
              </a:rPr>
              <a:t>r</a:t>
            </a:r>
            <a:r>
              <a:rPr sz="1400" b="1" dirty="0">
                <a:solidFill>
                  <a:srgbClr val="FFFFFF"/>
                </a:solidFill>
                <a:latin typeface="Calibri"/>
                <a:cs typeface="Calibri"/>
              </a:rPr>
              <a:t>a</a:t>
            </a:r>
            <a:r>
              <a:rPr sz="1400" b="1" spc="-30" dirty="0">
                <a:solidFill>
                  <a:srgbClr val="FFFFFF"/>
                </a:solidFill>
                <a:latin typeface="Calibri"/>
                <a:cs typeface="Calibri"/>
              </a:rPr>
              <a:t> </a:t>
            </a:r>
            <a:r>
              <a:rPr sz="1400" b="1" dirty="0">
                <a:solidFill>
                  <a:srgbClr val="FFFFFF"/>
                </a:solidFill>
                <a:latin typeface="Calibri"/>
                <a:cs typeface="Calibri"/>
              </a:rPr>
              <a:t>Judi</a:t>
            </a:r>
            <a:r>
              <a:rPr sz="1400" b="1" spc="-5" dirty="0">
                <a:solidFill>
                  <a:srgbClr val="FFFFFF"/>
                </a:solidFill>
                <a:latin typeface="Calibri"/>
                <a:cs typeface="Calibri"/>
              </a:rPr>
              <a:t>ci</a:t>
            </a:r>
            <a:r>
              <a:rPr sz="1400" b="1" spc="5" dirty="0">
                <a:solidFill>
                  <a:srgbClr val="FFFFFF"/>
                </a:solidFill>
                <a:latin typeface="Calibri"/>
                <a:cs typeface="Calibri"/>
              </a:rPr>
              <a:t>a</a:t>
            </a:r>
            <a:r>
              <a:rPr sz="1400" b="1" dirty="0">
                <a:solidFill>
                  <a:srgbClr val="FFFFFF"/>
                </a:solidFill>
                <a:latin typeface="Calibri"/>
                <a:cs typeface="Calibri"/>
              </a:rPr>
              <a:t>l</a:t>
            </a:r>
            <a:r>
              <a:rPr sz="1400" b="1" spc="-1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dirty="0">
              <a:solidFill>
                <a:prstClr val="black"/>
              </a:solidFill>
              <a:latin typeface="Calibri"/>
              <a:cs typeface="Calibri"/>
            </a:endParaRPr>
          </a:p>
        </p:txBody>
      </p:sp>
      <p:sp>
        <p:nvSpPr>
          <p:cNvPr id="28" name="object 28"/>
          <p:cNvSpPr/>
          <p:nvPr/>
        </p:nvSpPr>
        <p:spPr>
          <a:xfrm>
            <a:off x="1029816" y="4830218"/>
            <a:ext cx="4617396" cy="342876"/>
          </a:xfrm>
          <a:custGeom>
            <a:avLst/>
            <a:gdLst/>
            <a:ahLst/>
            <a:cxnLst/>
            <a:rect l="l" t="t" r="r" b="b"/>
            <a:pathLst>
              <a:path w="4617720" h="342900">
                <a:moveTo>
                  <a:pt x="4560570" y="0"/>
                </a:moveTo>
                <a:lnTo>
                  <a:pt x="51797" y="246"/>
                </a:lnTo>
                <a:lnTo>
                  <a:pt x="15004" y="18527"/>
                </a:lnTo>
                <a:lnTo>
                  <a:pt x="0" y="57149"/>
                </a:lnTo>
                <a:lnTo>
                  <a:pt x="247" y="291112"/>
                </a:lnTo>
                <a:lnTo>
                  <a:pt x="18552" y="327917"/>
                </a:lnTo>
                <a:lnTo>
                  <a:pt x="57150" y="342899"/>
                </a:lnTo>
                <a:lnTo>
                  <a:pt x="4565932" y="342653"/>
                </a:lnTo>
                <a:lnTo>
                  <a:pt x="4602737" y="324372"/>
                </a:lnTo>
                <a:lnTo>
                  <a:pt x="4617720" y="285749"/>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9" name="object 29"/>
          <p:cNvSpPr/>
          <p:nvPr/>
        </p:nvSpPr>
        <p:spPr>
          <a:xfrm>
            <a:off x="1045818" y="484622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0" name="object 30"/>
          <p:cNvSpPr txBox="1"/>
          <p:nvPr/>
        </p:nvSpPr>
        <p:spPr>
          <a:xfrm>
            <a:off x="1094074" y="4496487"/>
            <a:ext cx="2049124"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5</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Action</a:t>
            </a:r>
            <a:endParaRPr sz="1400" dirty="0">
              <a:solidFill>
                <a:prstClr val="black"/>
              </a:solidFill>
              <a:latin typeface="Calibri"/>
              <a:cs typeface="Calibri"/>
            </a:endParaRPr>
          </a:p>
        </p:txBody>
      </p:sp>
      <p:sp>
        <p:nvSpPr>
          <p:cNvPr id="31" name="object 31"/>
          <p:cNvSpPr/>
          <p:nvPr/>
        </p:nvSpPr>
        <p:spPr>
          <a:xfrm>
            <a:off x="1029816" y="5226432"/>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2" name="object 32"/>
          <p:cNvSpPr/>
          <p:nvPr/>
        </p:nvSpPr>
        <p:spPr>
          <a:xfrm>
            <a:off x="1045818" y="5242432"/>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3" name="object 33"/>
          <p:cNvSpPr txBox="1"/>
          <p:nvPr/>
        </p:nvSpPr>
        <p:spPr>
          <a:xfrm>
            <a:off x="1094075" y="4883885"/>
            <a:ext cx="1812312"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 </a:t>
            </a:r>
            <a:r>
              <a:rPr sz="1400" b="1" spc="-15" dirty="0">
                <a:solidFill>
                  <a:srgbClr val="FFFFFF"/>
                </a:solidFill>
                <a:latin typeface="Calibri"/>
                <a:cs typeface="Calibri"/>
              </a:rPr>
              <a:t> </a:t>
            </a:r>
            <a:r>
              <a:rPr sz="1400" b="1" dirty="0">
                <a:solidFill>
                  <a:srgbClr val="FFFFFF"/>
                </a:solidFill>
                <a:latin typeface="Calibri"/>
                <a:cs typeface="Calibri"/>
              </a:rPr>
              <a:t>As</a:t>
            </a:r>
            <a:r>
              <a:rPr sz="1400" b="1" spc="5" dirty="0">
                <a:solidFill>
                  <a:srgbClr val="FFFFFF"/>
                </a:solidFill>
                <a:latin typeface="Calibri"/>
                <a:cs typeface="Calibri"/>
              </a:rPr>
              <a:t>s</a:t>
            </a:r>
            <a:r>
              <a:rPr sz="1400" b="1" dirty="0">
                <a:solidFill>
                  <a:srgbClr val="FFFFFF"/>
                </a:solidFill>
                <a:latin typeface="Calibri"/>
                <a:cs typeface="Calibri"/>
              </a:rPr>
              <a:t>ignme</a:t>
            </a:r>
            <a:r>
              <a:rPr sz="1400" b="1" spc="-15" dirty="0">
                <a:solidFill>
                  <a:srgbClr val="FFFFFF"/>
                </a:solidFill>
                <a:latin typeface="Calibri"/>
                <a:cs typeface="Calibri"/>
              </a:rPr>
              <a:t>n</a:t>
            </a:r>
            <a:r>
              <a:rPr sz="1400" b="1" dirty="0">
                <a:solidFill>
                  <a:srgbClr val="FFFFFF"/>
                </a:solidFill>
                <a:latin typeface="Calibri"/>
                <a:cs typeface="Calibri"/>
              </a:rPr>
              <a:t>t</a:t>
            </a:r>
            <a:endParaRPr sz="1400" dirty="0">
              <a:solidFill>
                <a:prstClr val="black"/>
              </a:solidFill>
              <a:latin typeface="Calibri"/>
              <a:cs typeface="Calibri"/>
            </a:endParaRPr>
          </a:p>
        </p:txBody>
      </p:sp>
      <p:sp>
        <p:nvSpPr>
          <p:cNvPr id="37" name="object 37"/>
          <p:cNvSpPr txBox="1"/>
          <p:nvPr/>
        </p:nvSpPr>
        <p:spPr>
          <a:xfrm>
            <a:off x="1065037" y="5271799"/>
            <a:ext cx="2601786"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15" dirty="0">
                <a:solidFill>
                  <a:srgbClr val="FFFFFF"/>
                </a:solidFill>
                <a:latin typeface="Calibri"/>
                <a:cs typeface="Calibri"/>
              </a:rPr>
              <a:t> </a:t>
            </a:r>
            <a:r>
              <a:rPr sz="1400" b="1" spc="-110" dirty="0">
                <a:solidFill>
                  <a:srgbClr val="FFFFFF"/>
                </a:solidFill>
                <a:latin typeface="Calibri"/>
                <a:cs typeface="Calibri"/>
              </a:rPr>
              <a:t>T</a:t>
            </a:r>
            <a:r>
              <a:rPr sz="1400" b="1" dirty="0">
                <a:solidFill>
                  <a:srgbClr val="FFFFFF"/>
                </a:solidFill>
                <a:latin typeface="Calibri"/>
                <a:cs typeface="Calibri"/>
              </a:rPr>
              <a:t>a</a:t>
            </a:r>
            <a:r>
              <a:rPr sz="1400" b="1" spc="-35" dirty="0">
                <a:solidFill>
                  <a:srgbClr val="FFFFFF"/>
                </a:solidFill>
                <a:latin typeface="Calibri"/>
                <a:cs typeface="Calibri"/>
              </a:rPr>
              <a:t>k</a:t>
            </a:r>
            <a:r>
              <a:rPr sz="1400" b="1" spc="-5" dirty="0">
                <a:solidFill>
                  <a:srgbClr val="FFFFFF"/>
                </a:solidFill>
                <a:latin typeface="Calibri"/>
                <a:cs typeface="Calibri"/>
              </a:rPr>
              <a:t>e</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in</a:t>
            </a:r>
            <a:r>
              <a:rPr sz="1400" b="1" spc="-5" dirty="0">
                <a:solidFill>
                  <a:srgbClr val="FFFFFF"/>
                </a:solidFill>
                <a:latin typeface="Calibri"/>
                <a:cs typeface="Calibri"/>
              </a:rPr>
              <a:t> Cou</a:t>
            </a:r>
            <a:r>
              <a:rPr sz="1400" b="1" spc="5" dirty="0">
                <a:solidFill>
                  <a:srgbClr val="FFFFFF"/>
                </a:solidFill>
                <a:latin typeface="Calibri"/>
                <a:cs typeface="Calibri"/>
              </a:rPr>
              <a:t>r</a:t>
            </a:r>
            <a:r>
              <a:rPr sz="1400" b="1" dirty="0">
                <a:solidFill>
                  <a:srgbClr val="FFFFFF"/>
                </a:solidFill>
                <a:latin typeface="Calibri"/>
                <a:cs typeface="Calibri"/>
              </a:rPr>
              <a:t>t</a:t>
            </a:r>
            <a:endParaRPr sz="1400" dirty="0">
              <a:solidFill>
                <a:prstClr val="black"/>
              </a:solidFill>
              <a:latin typeface="Calibri"/>
              <a:cs typeface="Calibri"/>
            </a:endParaRPr>
          </a:p>
        </p:txBody>
      </p:sp>
      <p:sp>
        <p:nvSpPr>
          <p:cNvPr id="38" name="object 38"/>
          <p:cNvSpPr/>
          <p:nvPr/>
        </p:nvSpPr>
        <p:spPr>
          <a:xfrm>
            <a:off x="5782077" y="1543943"/>
            <a:ext cx="1079425" cy="342876"/>
          </a:xfrm>
          <a:custGeom>
            <a:avLst/>
            <a:gdLst/>
            <a:ahLst/>
            <a:cxnLst/>
            <a:rect l="l" t="t" r="r" b="b"/>
            <a:pathLst>
              <a:path w="1079500" h="342900">
                <a:moveTo>
                  <a:pt x="907542" y="0"/>
                </a:moveTo>
                <a:lnTo>
                  <a:pt x="907542" y="42799"/>
                </a:lnTo>
                <a:lnTo>
                  <a:pt x="0" y="42799"/>
                </a:lnTo>
                <a:lnTo>
                  <a:pt x="0" y="299974"/>
                </a:lnTo>
                <a:lnTo>
                  <a:pt x="907542" y="299974"/>
                </a:lnTo>
                <a:lnTo>
                  <a:pt x="907542" y="342900"/>
                </a:lnTo>
                <a:lnTo>
                  <a:pt x="1078992" y="171450"/>
                </a:lnTo>
                <a:lnTo>
                  <a:pt x="90754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9" name="object 39"/>
          <p:cNvSpPr/>
          <p:nvPr/>
        </p:nvSpPr>
        <p:spPr>
          <a:xfrm>
            <a:off x="5782077" y="1543943"/>
            <a:ext cx="1079425" cy="342876"/>
          </a:xfrm>
          <a:custGeom>
            <a:avLst/>
            <a:gdLst/>
            <a:ahLst/>
            <a:cxnLst/>
            <a:rect l="l" t="t" r="r" b="b"/>
            <a:pathLst>
              <a:path w="1079500" h="342900">
                <a:moveTo>
                  <a:pt x="0" y="42799"/>
                </a:moveTo>
                <a:lnTo>
                  <a:pt x="907542" y="42799"/>
                </a:lnTo>
                <a:lnTo>
                  <a:pt x="907542" y="0"/>
                </a:lnTo>
                <a:lnTo>
                  <a:pt x="1078992" y="171450"/>
                </a:lnTo>
                <a:lnTo>
                  <a:pt x="907542" y="342900"/>
                </a:lnTo>
                <a:lnTo>
                  <a:pt x="90754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0" name="object 40"/>
          <p:cNvSpPr/>
          <p:nvPr/>
        </p:nvSpPr>
        <p:spPr>
          <a:xfrm>
            <a:off x="5782077" y="1937109"/>
            <a:ext cx="1440079" cy="342876"/>
          </a:xfrm>
          <a:custGeom>
            <a:avLst/>
            <a:gdLst/>
            <a:ahLst/>
            <a:cxnLst/>
            <a:rect l="l" t="t" r="r" b="b"/>
            <a:pathLst>
              <a:path w="1440179" h="342900">
                <a:moveTo>
                  <a:pt x="1268729" y="0"/>
                </a:moveTo>
                <a:lnTo>
                  <a:pt x="1268729" y="42799"/>
                </a:lnTo>
                <a:lnTo>
                  <a:pt x="0" y="42799"/>
                </a:lnTo>
                <a:lnTo>
                  <a:pt x="0" y="300100"/>
                </a:lnTo>
                <a:lnTo>
                  <a:pt x="1268729" y="300100"/>
                </a:lnTo>
                <a:lnTo>
                  <a:pt x="1268729" y="342900"/>
                </a:lnTo>
                <a:lnTo>
                  <a:pt x="1440179" y="171450"/>
                </a:lnTo>
                <a:lnTo>
                  <a:pt x="1268729"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1" name="object 41"/>
          <p:cNvSpPr/>
          <p:nvPr/>
        </p:nvSpPr>
        <p:spPr>
          <a:xfrm>
            <a:off x="5782077" y="1937109"/>
            <a:ext cx="1440079" cy="342876"/>
          </a:xfrm>
          <a:custGeom>
            <a:avLst/>
            <a:gdLst/>
            <a:ahLst/>
            <a:cxnLst/>
            <a:rect l="l" t="t" r="r" b="b"/>
            <a:pathLst>
              <a:path w="1440179" h="342900">
                <a:moveTo>
                  <a:pt x="0" y="42799"/>
                </a:moveTo>
                <a:lnTo>
                  <a:pt x="1268729" y="42799"/>
                </a:lnTo>
                <a:lnTo>
                  <a:pt x="1268729" y="0"/>
                </a:lnTo>
                <a:lnTo>
                  <a:pt x="1440179" y="171450"/>
                </a:lnTo>
                <a:lnTo>
                  <a:pt x="1268729" y="342900"/>
                </a:lnTo>
                <a:lnTo>
                  <a:pt x="1268729"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2" name="object 42"/>
          <p:cNvSpPr/>
          <p:nvPr/>
        </p:nvSpPr>
        <p:spPr>
          <a:xfrm>
            <a:off x="5782078" y="2342464"/>
            <a:ext cx="1800099" cy="342876"/>
          </a:xfrm>
          <a:custGeom>
            <a:avLst/>
            <a:gdLst/>
            <a:ahLst/>
            <a:cxnLst/>
            <a:rect l="l" t="t" r="r" b="b"/>
            <a:pathLst>
              <a:path w="1800225" h="342900">
                <a:moveTo>
                  <a:pt x="1628394" y="0"/>
                </a:moveTo>
                <a:lnTo>
                  <a:pt x="1628394" y="42799"/>
                </a:lnTo>
                <a:lnTo>
                  <a:pt x="0" y="42799"/>
                </a:lnTo>
                <a:lnTo>
                  <a:pt x="0" y="299974"/>
                </a:lnTo>
                <a:lnTo>
                  <a:pt x="1628394" y="299974"/>
                </a:lnTo>
                <a:lnTo>
                  <a:pt x="1628394" y="342900"/>
                </a:lnTo>
                <a:lnTo>
                  <a:pt x="1799844" y="171450"/>
                </a:lnTo>
                <a:lnTo>
                  <a:pt x="162839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3" name="object 43"/>
          <p:cNvSpPr/>
          <p:nvPr/>
        </p:nvSpPr>
        <p:spPr>
          <a:xfrm>
            <a:off x="5782078" y="2342464"/>
            <a:ext cx="1800099" cy="342876"/>
          </a:xfrm>
          <a:custGeom>
            <a:avLst/>
            <a:gdLst/>
            <a:ahLst/>
            <a:cxnLst/>
            <a:rect l="l" t="t" r="r" b="b"/>
            <a:pathLst>
              <a:path w="1800225" h="342900">
                <a:moveTo>
                  <a:pt x="0" y="42799"/>
                </a:moveTo>
                <a:lnTo>
                  <a:pt x="1628394" y="42799"/>
                </a:lnTo>
                <a:lnTo>
                  <a:pt x="1628394" y="0"/>
                </a:lnTo>
                <a:lnTo>
                  <a:pt x="1799844" y="171450"/>
                </a:lnTo>
                <a:lnTo>
                  <a:pt x="1628394" y="342900"/>
                </a:lnTo>
                <a:lnTo>
                  <a:pt x="1628394"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4" name="object 44"/>
          <p:cNvSpPr/>
          <p:nvPr/>
        </p:nvSpPr>
        <p:spPr>
          <a:xfrm>
            <a:off x="5782078" y="2795061"/>
            <a:ext cx="2159483" cy="342876"/>
          </a:xfrm>
          <a:custGeom>
            <a:avLst/>
            <a:gdLst/>
            <a:ahLst/>
            <a:cxnLst/>
            <a:rect l="l" t="t" r="r" b="b"/>
            <a:pathLst>
              <a:path w="2159634" h="342900">
                <a:moveTo>
                  <a:pt x="1988058" y="0"/>
                </a:moveTo>
                <a:lnTo>
                  <a:pt x="1988058" y="42799"/>
                </a:lnTo>
                <a:lnTo>
                  <a:pt x="0" y="42799"/>
                </a:lnTo>
                <a:lnTo>
                  <a:pt x="0" y="300100"/>
                </a:lnTo>
                <a:lnTo>
                  <a:pt x="1988058" y="300100"/>
                </a:lnTo>
                <a:lnTo>
                  <a:pt x="1988058" y="342900"/>
                </a:lnTo>
                <a:lnTo>
                  <a:pt x="2159508" y="171450"/>
                </a:lnTo>
                <a:lnTo>
                  <a:pt x="198805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5" name="object 45"/>
          <p:cNvSpPr/>
          <p:nvPr/>
        </p:nvSpPr>
        <p:spPr>
          <a:xfrm>
            <a:off x="5782078" y="2795061"/>
            <a:ext cx="2159483" cy="342876"/>
          </a:xfrm>
          <a:custGeom>
            <a:avLst/>
            <a:gdLst/>
            <a:ahLst/>
            <a:cxnLst/>
            <a:rect l="l" t="t" r="r" b="b"/>
            <a:pathLst>
              <a:path w="2159634" h="342900">
                <a:moveTo>
                  <a:pt x="0" y="42799"/>
                </a:moveTo>
                <a:lnTo>
                  <a:pt x="1988058" y="42799"/>
                </a:lnTo>
                <a:lnTo>
                  <a:pt x="1988058" y="0"/>
                </a:lnTo>
                <a:lnTo>
                  <a:pt x="2159508" y="171450"/>
                </a:lnTo>
                <a:lnTo>
                  <a:pt x="1988058" y="342900"/>
                </a:lnTo>
                <a:lnTo>
                  <a:pt x="1988058"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6" name="object 46"/>
          <p:cNvSpPr/>
          <p:nvPr/>
        </p:nvSpPr>
        <p:spPr>
          <a:xfrm>
            <a:off x="5782077" y="3180605"/>
            <a:ext cx="2519503" cy="342876"/>
          </a:xfrm>
          <a:custGeom>
            <a:avLst/>
            <a:gdLst/>
            <a:ahLst/>
            <a:cxnLst/>
            <a:rect l="l" t="t" r="r" b="b"/>
            <a:pathLst>
              <a:path w="2519679" h="342900">
                <a:moveTo>
                  <a:pt x="2347722" y="0"/>
                </a:moveTo>
                <a:lnTo>
                  <a:pt x="2347722" y="42799"/>
                </a:lnTo>
                <a:lnTo>
                  <a:pt x="0" y="42799"/>
                </a:lnTo>
                <a:lnTo>
                  <a:pt x="0" y="299974"/>
                </a:lnTo>
                <a:lnTo>
                  <a:pt x="2347722" y="299974"/>
                </a:lnTo>
                <a:lnTo>
                  <a:pt x="2347722" y="342900"/>
                </a:lnTo>
                <a:lnTo>
                  <a:pt x="2519172" y="171450"/>
                </a:lnTo>
                <a:lnTo>
                  <a:pt x="234772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7" name="object 47"/>
          <p:cNvSpPr/>
          <p:nvPr/>
        </p:nvSpPr>
        <p:spPr>
          <a:xfrm>
            <a:off x="5782077" y="3180605"/>
            <a:ext cx="2519503" cy="342876"/>
          </a:xfrm>
          <a:custGeom>
            <a:avLst/>
            <a:gdLst/>
            <a:ahLst/>
            <a:cxnLst/>
            <a:rect l="l" t="t" r="r" b="b"/>
            <a:pathLst>
              <a:path w="2519679" h="342900">
                <a:moveTo>
                  <a:pt x="0" y="42799"/>
                </a:moveTo>
                <a:lnTo>
                  <a:pt x="2347722" y="42799"/>
                </a:lnTo>
                <a:lnTo>
                  <a:pt x="2347722" y="0"/>
                </a:lnTo>
                <a:lnTo>
                  <a:pt x="2519172" y="171450"/>
                </a:lnTo>
                <a:lnTo>
                  <a:pt x="2347722" y="342900"/>
                </a:lnTo>
                <a:lnTo>
                  <a:pt x="234772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8" name="object 48"/>
          <p:cNvSpPr/>
          <p:nvPr/>
        </p:nvSpPr>
        <p:spPr>
          <a:xfrm>
            <a:off x="5782077" y="3578341"/>
            <a:ext cx="2880158" cy="342876"/>
          </a:xfrm>
          <a:custGeom>
            <a:avLst/>
            <a:gdLst/>
            <a:ahLst/>
            <a:cxnLst/>
            <a:rect l="l" t="t" r="r" b="b"/>
            <a:pathLst>
              <a:path w="2880359" h="342900">
                <a:moveTo>
                  <a:pt x="2708910" y="0"/>
                </a:moveTo>
                <a:lnTo>
                  <a:pt x="2708910" y="42799"/>
                </a:lnTo>
                <a:lnTo>
                  <a:pt x="0" y="42799"/>
                </a:lnTo>
                <a:lnTo>
                  <a:pt x="0" y="300100"/>
                </a:lnTo>
                <a:lnTo>
                  <a:pt x="2708910" y="300100"/>
                </a:lnTo>
                <a:lnTo>
                  <a:pt x="2708910" y="342900"/>
                </a:lnTo>
                <a:lnTo>
                  <a:pt x="2880360" y="171450"/>
                </a:lnTo>
                <a:lnTo>
                  <a:pt x="2708910"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9" name="object 49"/>
          <p:cNvSpPr/>
          <p:nvPr/>
        </p:nvSpPr>
        <p:spPr>
          <a:xfrm>
            <a:off x="5782077" y="3578341"/>
            <a:ext cx="2880158" cy="342876"/>
          </a:xfrm>
          <a:custGeom>
            <a:avLst/>
            <a:gdLst/>
            <a:ahLst/>
            <a:cxnLst/>
            <a:rect l="l" t="t" r="r" b="b"/>
            <a:pathLst>
              <a:path w="2880359" h="342900">
                <a:moveTo>
                  <a:pt x="0" y="42799"/>
                </a:moveTo>
                <a:lnTo>
                  <a:pt x="2708910" y="42799"/>
                </a:lnTo>
                <a:lnTo>
                  <a:pt x="2708910" y="0"/>
                </a:lnTo>
                <a:lnTo>
                  <a:pt x="2880360" y="171450"/>
                </a:lnTo>
                <a:lnTo>
                  <a:pt x="2708910" y="342900"/>
                </a:lnTo>
                <a:lnTo>
                  <a:pt x="2708910"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0" name="object 50"/>
          <p:cNvSpPr/>
          <p:nvPr/>
        </p:nvSpPr>
        <p:spPr>
          <a:xfrm>
            <a:off x="5782078" y="4006556"/>
            <a:ext cx="3240178" cy="342876"/>
          </a:xfrm>
          <a:custGeom>
            <a:avLst/>
            <a:gdLst/>
            <a:ahLst/>
            <a:cxnLst/>
            <a:rect l="l" t="t" r="r" b="b"/>
            <a:pathLst>
              <a:path w="3240404" h="342900">
                <a:moveTo>
                  <a:pt x="3068574" y="0"/>
                </a:moveTo>
                <a:lnTo>
                  <a:pt x="3068574" y="42925"/>
                </a:lnTo>
                <a:lnTo>
                  <a:pt x="0" y="42925"/>
                </a:lnTo>
                <a:lnTo>
                  <a:pt x="0" y="299973"/>
                </a:lnTo>
                <a:lnTo>
                  <a:pt x="3068574" y="299973"/>
                </a:lnTo>
                <a:lnTo>
                  <a:pt x="3068574" y="342899"/>
                </a:lnTo>
                <a:lnTo>
                  <a:pt x="3240024" y="171449"/>
                </a:lnTo>
                <a:lnTo>
                  <a:pt x="306857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1" name="object 51"/>
          <p:cNvSpPr/>
          <p:nvPr/>
        </p:nvSpPr>
        <p:spPr>
          <a:xfrm>
            <a:off x="5782078" y="4006556"/>
            <a:ext cx="3240178" cy="342876"/>
          </a:xfrm>
          <a:custGeom>
            <a:avLst/>
            <a:gdLst/>
            <a:ahLst/>
            <a:cxnLst/>
            <a:rect l="l" t="t" r="r" b="b"/>
            <a:pathLst>
              <a:path w="3240404" h="342900">
                <a:moveTo>
                  <a:pt x="0" y="42925"/>
                </a:moveTo>
                <a:lnTo>
                  <a:pt x="3068574" y="42925"/>
                </a:lnTo>
                <a:lnTo>
                  <a:pt x="3068574" y="0"/>
                </a:lnTo>
                <a:lnTo>
                  <a:pt x="3240024" y="171449"/>
                </a:lnTo>
                <a:lnTo>
                  <a:pt x="3068574" y="342899"/>
                </a:lnTo>
                <a:lnTo>
                  <a:pt x="3068574"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2" name="object 52"/>
          <p:cNvSpPr/>
          <p:nvPr/>
        </p:nvSpPr>
        <p:spPr>
          <a:xfrm>
            <a:off x="5782078" y="4405815"/>
            <a:ext cx="3599562" cy="342876"/>
          </a:xfrm>
          <a:custGeom>
            <a:avLst/>
            <a:gdLst/>
            <a:ahLst/>
            <a:cxnLst/>
            <a:rect l="l" t="t" r="r" b="b"/>
            <a:pathLst>
              <a:path w="3599815" h="342900">
                <a:moveTo>
                  <a:pt x="3428238" y="0"/>
                </a:moveTo>
                <a:lnTo>
                  <a:pt x="3428238" y="42799"/>
                </a:lnTo>
                <a:lnTo>
                  <a:pt x="0" y="42799"/>
                </a:lnTo>
                <a:lnTo>
                  <a:pt x="0" y="299974"/>
                </a:lnTo>
                <a:lnTo>
                  <a:pt x="3428238" y="299974"/>
                </a:lnTo>
                <a:lnTo>
                  <a:pt x="3428238" y="342900"/>
                </a:lnTo>
                <a:lnTo>
                  <a:pt x="3599688" y="171450"/>
                </a:lnTo>
                <a:lnTo>
                  <a:pt x="342823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3" name="object 53"/>
          <p:cNvSpPr/>
          <p:nvPr/>
        </p:nvSpPr>
        <p:spPr>
          <a:xfrm>
            <a:off x="5782078" y="4405815"/>
            <a:ext cx="3599562" cy="342876"/>
          </a:xfrm>
          <a:custGeom>
            <a:avLst/>
            <a:gdLst/>
            <a:ahLst/>
            <a:cxnLst/>
            <a:rect l="l" t="t" r="r" b="b"/>
            <a:pathLst>
              <a:path w="3599815" h="342900">
                <a:moveTo>
                  <a:pt x="0" y="42799"/>
                </a:moveTo>
                <a:lnTo>
                  <a:pt x="3428238" y="42799"/>
                </a:lnTo>
                <a:lnTo>
                  <a:pt x="3428238" y="0"/>
                </a:lnTo>
                <a:lnTo>
                  <a:pt x="3599688" y="171450"/>
                </a:lnTo>
                <a:lnTo>
                  <a:pt x="3428238" y="342900"/>
                </a:lnTo>
                <a:lnTo>
                  <a:pt x="3428238"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4" name="object 54"/>
          <p:cNvSpPr/>
          <p:nvPr/>
        </p:nvSpPr>
        <p:spPr>
          <a:xfrm>
            <a:off x="5782077" y="4827934"/>
            <a:ext cx="3959582" cy="342876"/>
          </a:xfrm>
          <a:custGeom>
            <a:avLst/>
            <a:gdLst/>
            <a:ahLst/>
            <a:cxnLst/>
            <a:rect l="l" t="t" r="r" b="b"/>
            <a:pathLst>
              <a:path w="3959859" h="342900">
                <a:moveTo>
                  <a:pt x="3787902" y="0"/>
                </a:moveTo>
                <a:lnTo>
                  <a:pt x="3787902" y="42799"/>
                </a:lnTo>
                <a:lnTo>
                  <a:pt x="0" y="42799"/>
                </a:lnTo>
                <a:lnTo>
                  <a:pt x="0" y="299974"/>
                </a:lnTo>
                <a:lnTo>
                  <a:pt x="3787902" y="299974"/>
                </a:lnTo>
                <a:lnTo>
                  <a:pt x="3787902" y="342900"/>
                </a:lnTo>
                <a:lnTo>
                  <a:pt x="3959352" y="171450"/>
                </a:lnTo>
                <a:lnTo>
                  <a:pt x="378790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5" name="object 55"/>
          <p:cNvSpPr/>
          <p:nvPr/>
        </p:nvSpPr>
        <p:spPr>
          <a:xfrm>
            <a:off x="5782077" y="4827934"/>
            <a:ext cx="3959582" cy="342876"/>
          </a:xfrm>
          <a:custGeom>
            <a:avLst/>
            <a:gdLst/>
            <a:ahLst/>
            <a:cxnLst/>
            <a:rect l="l" t="t" r="r" b="b"/>
            <a:pathLst>
              <a:path w="3959859" h="342900">
                <a:moveTo>
                  <a:pt x="0" y="42799"/>
                </a:moveTo>
                <a:lnTo>
                  <a:pt x="3787902" y="42799"/>
                </a:lnTo>
                <a:lnTo>
                  <a:pt x="3787902" y="0"/>
                </a:lnTo>
                <a:lnTo>
                  <a:pt x="3959352" y="171450"/>
                </a:lnTo>
                <a:lnTo>
                  <a:pt x="3787902" y="342900"/>
                </a:lnTo>
                <a:lnTo>
                  <a:pt x="378790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6" name="object 56"/>
          <p:cNvSpPr/>
          <p:nvPr/>
        </p:nvSpPr>
        <p:spPr>
          <a:xfrm>
            <a:off x="5782077" y="5242432"/>
            <a:ext cx="4318967" cy="342876"/>
          </a:xfrm>
          <a:custGeom>
            <a:avLst/>
            <a:gdLst/>
            <a:ahLst/>
            <a:cxnLst/>
            <a:rect l="l" t="t" r="r" b="b"/>
            <a:pathLst>
              <a:path w="4319270" h="342900">
                <a:moveTo>
                  <a:pt x="4147566" y="0"/>
                </a:moveTo>
                <a:lnTo>
                  <a:pt x="4147566" y="42925"/>
                </a:lnTo>
                <a:lnTo>
                  <a:pt x="0" y="42925"/>
                </a:lnTo>
                <a:lnTo>
                  <a:pt x="0" y="299973"/>
                </a:lnTo>
                <a:lnTo>
                  <a:pt x="4147566" y="299973"/>
                </a:lnTo>
                <a:lnTo>
                  <a:pt x="4147566" y="342899"/>
                </a:lnTo>
                <a:lnTo>
                  <a:pt x="4319016" y="171449"/>
                </a:lnTo>
                <a:lnTo>
                  <a:pt x="4147566"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7" name="object 57"/>
          <p:cNvSpPr/>
          <p:nvPr/>
        </p:nvSpPr>
        <p:spPr>
          <a:xfrm>
            <a:off x="5782077" y="5242432"/>
            <a:ext cx="4318967" cy="342876"/>
          </a:xfrm>
          <a:custGeom>
            <a:avLst/>
            <a:gdLst/>
            <a:ahLst/>
            <a:cxnLst/>
            <a:rect l="l" t="t" r="r" b="b"/>
            <a:pathLst>
              <a:path w="4319270" h="342900">
                <a:moveTo>
                  <a:pt x="0" y="42925"/>
                </a:moveTo>
                <a:lnTo>
                  <a:pt x="4147566" y="42925"/>
                </a:lnTo>
                <a:lnTo>
                  <a:pt x="4147566" y="0"/>
                </a:lnTo>
                <a:lnTo>
                  <a:pt x="4319016" y="171449"/>
                </a:lnTo>
                <a:lnTo>
                  <a:pt x="4147566" y="342899"/>
                </a:lnTo>
                <a:lnTo>
                  <a:pt x="4147566"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60" name="object 60"/>
          <p:cNvSpPr txBox="1"/>
          <p:nvPr/>
        </p:nvSpPr>
        <p:spPr>
          <a:xfrm>
            <a:off x="1094075" y="1205132"/>
            <a:ext cx="5144409" cy="215444"/>
          </a:xfrm>
          <a:prstGeom prst="rect">
            <a:avLst/>
          </a:prstGeom>
        </p:spPr>
        <p:txBody>
          <a:bodyPr vert="horz" wrap="square" lIns="0" tIns="0" rIns="0" bIns="0" rtlCol="0">
            <a:spAutoFit/>
          </a:bodyPr>
          <a:lstStyle/>
          <a:p>
            <a:pPr marL="12699" defTabSz="914358">
              <a:tabLst>
                <a:tab pos="4721006" algn="l"/>
              </a:tabLst>
              <a:defRPr/>
            </a:pPr>
            <a:r>
              <a:rPr lang="en-US" sz="1400" b="1" dirty="0">
                <a:solidFill>
                  <a:srgbClr val="FFFFFF"/>
                </a:solidFill>
                <a:latin typeface="Calibri" panose="020F0502020204030204"/>
                <a:cs typeface="Calibri"/>
              </a:rPr>
              <a:t>Bill Expi</a:t>
            </a:r>
            <a:r>
              <a:rPr lang="en-US" sz="1400" b="1" spc="-35" dirty="0">
                <a:solidFill>
                  <a:srgbClr val="FFFFFF"/>
                </a:solidFill>
                <a:latin typeface="Calibri" panose="020F0502020204030204"/>
                <a:cs typeface="Calibri"/>
              </a:rPr>
              <a:t>r</a:t>
            </a:r>
            <a:r>
              <a:rPr lang="en-US" sz="1400" b="1" spc="-10" dirty="0">
                <a:solidFill>
                  <a:srgbClr val="FFFFFF"/>
                </a:solidFill>
                <a:latin typeface="Calibri" panose="020F0502020204030204"/>
                <a:cs typeface="Calibri"/>
              </a:rPr>
              <a:t>a</a:t>
            </a:r>
            <a:r>
              <a:rPr lang="en-US" sz="1400" b="1" dirty="0">
                <a:solidFill>
                  <a:srgbClr val="FFFFFF"/>
                </a:solidFill>
                <a:latin typeface="Calibri" panose="020F0502020204030204"/>
                <a:cs typeface="Calibri"/>
              </a:rPr>
              <a:t>tion</a:t>
            </a:r>
            <a:r>
              <a:rPr lang="en-US" sz="1400" b="1" spc="-35" dirty="0">
                <a:solidFill>
                  <a:srgbClr val="FFFFFF"/>
                </a:solidFill>
                <a:latin typeface="Calibri" panose="020F0502020204030204"/>
                <a:cs typeface="Calibri"/>
              </a:rPr>
              <a:t> </a:t>
            </a:r>
            <a:r>
              <a:rPr lang="en-US" sz="1400" b="1" spc="-10" dirty="0">
                <a:solidFill>
                  <a:srgbClr val="FFFFFF"/>
                </a:solidFill>
                <a:latin typeface="Calibri" panose="020F0502020204030204"/>
                <a:cs typeface="Calibri"/>
              </a:rPr>
              <a:t>Date (20 days after the issue date)</a:t>
            </a:r>
            <a:r>
              <a:rPr sz="1400" b="1" dirty="0">
                <a:solidFill>
                  <a:srgbClr val="FFFFFF"/>
                </a:solidFill>
                <a:latin typeface="Calibri"/>
                <a:cs typeface="Calibri"/>
              </a:rPr>
              <a:t>	</a:t>
            </a:r>
            <a:r>
              <a:rPr sz="2100" b="1" spc="-7" baseline="1984" dirty="0">
                <a:solidFill>
                  <a:srgbClr val="6C6D70"/>
                </a:solidFill>
                <a:latin typeface="Calibri"/>
                <a:cs typeface="Calibri"/>
              </a:rPr>
              <a:t>D</a:t>
            </a:r>
            <a:r>
              <a:rPr sz="2100" b="1" spc="-30" baseline="1984" dirty="0">
                <a:solidFill>
                  <a:srgbClr val="6C6D70"/>
                </a:solidFill>
                <a:latin typeface="Calibri"/>
                <a:cs typeface="Calibri"/>
              </a:rPr>
              <a:t>a</a:t>
            </a:r>
            <a:r>
              <a:rPr sz="2100" b="1" baseline="1984" dirty="0">
                <a:solidFill>
                  <a:srgbClr val="6C6D70"/>
                </a:solidFill>
                <a:latin typeface="Calibri"/>
                <a:cs typeface="Calibri"/>
              </a:rPr>
              <a:t>y</a:t>
            </a:r>
            <a:r>
              <a:rPr sz="2100" b="1" spc="-37" baseline="1984" dirty="0">
                <a:solidFill>
                  <a:srgbClr val="6C6D70"/>
                </a:solidFill>
                <a:latin typeface="Calibri"/>
                <a:cs typeface="Calibri"/>
              </a:rPr>
              <a:t> </a:t>
            </a:r>
            <a:r>
              <a:rPr sz="2100" b="1" baseline="1984" dirty="0">
                <a:solidFill>
                  <a:srgbClr val="6C6D70"/>
                </a:solidFill>
                <a:latin typeface="Calibri"/>
                <a:cs typeface="Calibri"/>
              </a:rPr>
              <a:t>0</a:t>
            </a:r>
            <a:endParaRPr sz="2100" baseline="1984" dirty="0">
              <a:solidFill>
                <a:prstClr val="black"/>
              </a:solidFill>
              <a:latin typeface="Calibri"/>
              <a:cs typeface="Calibri"/>
            </a:endParaRPr>
          </a:p>
        </p:txBody>
      </p:sp>
      <p:sp>
        <p:nvSpPr>
          <p:cNvPr id="61" name="object 61"/>
          <p:cNvSpPr txBox="1"/>
          <p:nvPr/>
        </p:nvSpPr>
        <p:spPr>
          <a:xfrm>
            <a:off x="7002463" y="1631950"/>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lang="en-US"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a:t>
            </a:r>
            <a:endParaRPr sz="1400" dirty="0">
              <a:solidFill>
                <a:prstClr val="black"/>
              </a:solidFill>
              <a:latin typeface="Calibri"/>
              <a:cs typeface="Calibri"/>
            </a:endParaRPr>
          </a:p>
        </p:txBody>
      </p:sp>
      <p:sp>
        <p:nvSpPr>
          <p:cNvPr id="62" name="object 62"/>
          <p:cNvSpPr txBox="1"/>
          <p:nvPr/>
        </p:nvSpPr>
        <p:spPr>
          <a:xfrm>
            <a:off x="7338099" y="2011652"/>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a:t>
            </a:r>
            <a:r>
              <a:rPr lang="en-US" sz="1400" b="1" dirty="0">
                <a:solidFill>
                  <a:srgbClr val="6C6D70"/>
                </a:solidFill>
                <a:latin typeface="Calibri"/>
                <a:cs typeface="Calibri"/>
              </a:rPr>
              <a:t>5</a:t>
            </a:r>
            <a:endParaRPr sz="1400" dirty="0">
              <a:solidFill>
                <a:prstClr val="black"/>
              </a:solidFill>
              <a:latin typeface="Calibri"/>
              <a:cs typeface="Calibri"/>
            </a:endParaRPr>
          </a:p>
        </p:txBody>
      </p:sp>
      <p:sp>
        <p:nvSpPr>
          <p:cNvPr id="63" name="object 63"/>
          <p:cNvSpPr txBox="1"/>
          <p:nvPr/>
        </p:nvSpPr>
        <p:spPr>
          <a:xfrm>
            <a:off x="7702564" y="2413326"/>
            <a:ext cx="526378" cy="215444"/>
          </a:xfrm>
          <a:prstGeom prst="rect">
            <a:avLst/>
          </a:prstGeom>
        </p:spPr>
        <p:txBody>
          <a:bodyPr vert="horz" wrap="square" lIns="0" tIns="0" rIns="0" bIns="0" rtlCol="0">
            <a:spAutoFit/>
          </a:bodyPr>
          <a:lstStyle/>
          <a:p>
            <a:pPr marL="12699" defTabSz="914358">
              <a:defRPr/>
            </a:pPr>
            <a:r>
              <a:rPr lang="en-US"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25</a:t>
            </a:r>
            <a:endParaRPr sz="1400" dirty="0">
              <a:solidFill>
                <a:prstClr val="black"/>
              </a:solidFill>
              <a:latin typeface="Calibri"/>
              <a:cs typeface="Calibri"/>
            </a:endParaRPr>
          </a:p>
        </p:txBody>
      </p:sp>
      <p:sp>
        <p:nvSpPr>
          <p:cNvPr id="64" name="object 64"/>
          <p:cNvSpPr txBox="1"/>
          <p:nvPr/>
        </p:nvSpPr>
        <p:spPr>
          <a:xfrm>
            <a:off x="8066775" y="2867445"/>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40</a:t>
            </a:r>
            <a:endParaRPr sz="1400" dirty="0">
              <a:solidFill>
                <a:prstClr val="black"/>
              </a:solidFill>
              <a:latin typeface="Calibri"/>
              <a:cs typeface="Calibri"/>
            </a:endParaRPr>
          </a:p>
        </p:txBody>
      </p:sp>
      <p:sp>
        <p:nvSpPr>
          <p:cNvPr id="65" name="object 65"/>
          <p:cNvSpPr txBox="1"/>
          <p:nvPr/>
        </p:nvSpPr>
        <p:spPr>
          <a:xfrm>
            <a:off x="8394411" y="3264546"/>
            <a:ext cx="526378" cy="215444"/>
          </a:xfrm>
          <a:prstGeom prst="rect">
            <a:avLst/>
          </a:prstGeom>
        </p:spPr>
        <p:txBody>
          <a:bodyPr vert="horz" wrap="square" lIns="0" tIns="0" rIns="0" bIns="0" rtlCol="0">
            <a:spAutoFit/>
          </a:bodyPr>
          <a:lstStyle/>
          <a:p>
            <a:pPr marL="12699" defTabSz="914358">
              <a:defRPr/>
            </a:pPr>
            <a:r>
              <a:rPr lang="en-US"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50</a:t>
            </a:r>
            <a:endParaRPr sz="1400" dirty="0">
              <a:solidFill>
                <a:prstClr val="black"/>
              </a:solidFill>
              <a:latin typeface="Calibri"/>
              <a:cs typeface="Calibri"/>
            </a:endParaRPr>
          </a:p>
        </p:txBody>
      </p:sp>
      <p:sp>
        <p:nvSpPr>
          <p:cNvPr id="66" name="object 66"/>
          <p:cNvSpPr txBox="1"/>
          <p:nvPr/>
        </p:nvSpPr>
        <p:spPr>
          <a:xfrm>
            <a:off x="8783385" y="3659870"/>
            <a:ext cx="526378" cy="430887"/>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55</a:t>
            </a:r>
          </a:p>
          <a:p>
            <a:pPr marL="12699" defTabSz="914358">
              <a:defRPr/>
            </a:pPr>
            <a:endParaRPr sz="1400" dirty="0">
              <a:solidFill>
                <a:prstClr val="black"/>
              </a:solidFill>
              <a:latin typeface="Calibri"/>
              <a:cs typeface="Calibri"/>
            </a:endParaRPr>
          </a:p>
        </p:txBody>
      </p:sp>
      <p:sp>
        <p:nvSpPr>
          <p:cNvPr id="67" name="object 67"/>
          <p:cNvSpPr txBox="1"/>
          <p:nvPr/>
        </p:nvSpPr>
        <p:spPr>
          <a:xfrm>
            <a:off x="9127785" y="4092401"/>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65</a:t>
            </a:r>
            <a:endParaRPr sz="1400" dirty="0">
              <a:solidFill>
                <a:prstClr val="black"/>
              </a:solidFill>
              <a:latin typeface="Calibri"/>
              <a:cs typeface="Calibri"/>
            </a:endParaRPr>
          </a:p>
        </p:txBody>
      </p:sp>
      <p:sp>
        <p:nvSpPr>
          <p:cNvPr id="68" name="object 68"/>
          <p:cNvSpPr txBox="1"/>
          <p:nvPr/>
        </p:nvSpPr>
        <p:spPr>
          <a:xfrm>
            <a:off x="9482471" y="449648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70</a:t>
            </a:r>
            <a:endParaRPr sz="1400" dirty="0">
              <a:solidFill>
                <a:prstClr val="black"/>
              </a:solidFill>
              <a:latin typeface="Calibri"/>
              <a:cs typeface="Calibri"/>
            </a:endParaRPr>
          </a:p>
        </p:txBody>
      </p:sp>
      <p:sp>
        <p:nvSpPr>
          <p:cNvPr id="69" name="object 69"/>
          <p:cNvSpPr txBox="1"/>
          <p:nvPr/>
        </p:nvSpPr>
        <p:spPr>
          <a:xfrm>
            <a:off x="9865604" y="490463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75</a:t>
            </a:r>
            <a:endParaRPr sz="1400" dirty="0">
              <a:solidFill>
                <a:prstClr val="black"/>
              </a:solidFill>
              <a:latin typeface="Calibri"/>
              <a:cs typeface="Calibri"/>
            </a:endParaRPr>
          </a:p>
        </p:txBody>
      </p:sp>
      <p:sp>
        <p:nvSpPr>
          <p:cNvPr id="70" name="object 70"/>
          <p:cNvSpPr txBox="1"/>
          <p:nvPr/>
        </p:nvSpPr>
        <p:spPr>
          <a:xfrm>
            <a:off x="10220417" y="5308469"/>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n-US" sz="1400" b="1" dirty="0">
                <a:solidFill>
                  <a:srgbClr val="6C6D70"/>
                </a:solidFill>
                <a:latin typeface="Calibri"/>
                <a:cs typeface="Calibri"/>
              </a:rPr>
              <a:t>85</a:t>
            </a:r>
            <a:endParaRPr sz="1400" dirty="0">
              <a:solidFill>
                <a:prstClr val="black"/>
              </a:solidFill>
              <a:latin typeface="Calibri"/>
              <a:cs typeface="Calibri"/>
            </a:endParaRPr>
          </a:p>
        </p:txBody>
      </p:sp>
      <p:sp>
        <p:nvSpPr>
          <p:cNvPr id="72" name="object 72"/>
          <p:cNvSpPr txBox="1">
            <a:spLocks noGrp="1"/>
          </p:cNvSpPr>
          <p:nvPr>
            <p:ph type="title"/>
          </p:nvPr>
        </p:nvSpPr>
        <p:spPr>
          <a:xfrm>
            <a:off x="607696" y="566386"/>
            <a:ext cx="11045849" cy="384721"/>
          </a:xfrm>
          <a:prstGeom prst="rect">
            <a:avLst/>
          </a:prstGeom>
        </p:spPr>
        <p:txBody>
          <a:bodyPr vert="horz" wrap="square" lIns="0" tIns="0" rIns="0" bIns="0" rtlCol="0" anchor="ctr">
            <a:spAutoFit/>
          </a:bodyPr>
          <a:lstStyle/>
          <a:p>
            <a:pPr marL="152393">
              <a:lnSpc>
                <a:spcPts val="2975"/>
              </a:lnSpc>
            </a:pPr>
            <a:r>
              <a:rPr sz="2800" dirty="0">
                <a:solidFill>
                  <a:srgbClr val="CF003D"/>
                </a:solidFill>
                <a:latin typeface="Corbel" panose="020B0503020204020204" pitchFamily="34" charset="0"/>
                <a:cs typeface="Arial" panose="020B0604020202020204" pitchFamily="34" charset="0"/>
              </a:rPr>
              <a:t>Gas |</a:t>
            </a:r>
            <a:r>
              <a:rPr sz="2500" i="1" spc="15" dirty="0">
                <a:solidFill>
                  <a:srgbClr val="C00000"/>
                </a:solidFill>
              </a:rPr>
              <a:t> </a:t>
            </a:r>
            <a:r>
              <a:rPr lang="en-US" sz="2700" dirty="0">
                <a:solidFill>
                  <a:srgbClr val="6D6E77"/>
                </a:solidFill>
                <a:latin typeface="Corbel" panose="020B0503020204020204" pitchFamily="34" charset="0"/>
                <a:cs typeface="Arial" panose="020B0604020202020204" pitchFamily="34" charset="0"/>
              </a:rPr>
              <a:t>Collection flow </a:t>
            </a:r>
            <a:r>
              <a:rPr sz="2700" dirty="0">
                <a:solidFill>
                  <a:srgbClr val="6D6E77"/>
                </a:solidFill>
                <a:latin typeface="Corbel" panose="020B0503020204020204" pitchFamily="34" charset="0"/>
                <a:cs typeface="Arial" panose="020B0604020202020204" pitchFamily="34" charset="0"/>
              </a:rPr>
              <a:t>for </a:t>
            </a:r>
            <a:r>
              <a:rPr lang="en-US" sz="2700" dirty="0">
                <a:solidFill>
                  <a:srgbClr val="6D6E77"/>
                </a:solidFill>
                <a:latin typeface="Corbel" panose="020B0503020204020204" pitchFamily="34" charset="0"/>
                <a:cs typeface="Arial" panose="020B0604020202020204" pitchFamily="34" charset="0"/>
              </a:rPr>
              <a:t>churn (T1,T2,T3)</a:t>
            </a:r>
            <a:endParaRPr sz="2700" dirty="0">
              <a:solidFill>
                <a:srgbClr val="C00000"/>
              </a:solidFill>
              <a:latin typeface="Corbel" panose="020B0503020204020204" pitchFamily="34" charset="0"/>
              <a:cs typeface="Arial" panose="020B0604020202020204" pitchFamily="34" charset="0"/>
            </a:endParaRPr>
          </a:p>
        </p:txBody>
      </p:sp>
      <p:sp>
        <p:nvSpPr>
          <p:cNvPr id="74" name="Slide Number Placeholder 5">
            <a:extLst>
              <a:ext uri="{FF2B5EF4-FFF2-40B4-BE49-F238E27FC236}">
                <a16:creationId xmlns:a16="http://schemas.microsoft.com/office/drawing/2014/main" id="{496C3CE8-859C-40D4-8BFB-B9ACC0AB11C1}"/>
              </a:ext>
            </a:extLst>
          </p:cNvPr>
          <p:cNvSpPr txBox="1">
            <a:spLocks/>
          </p:cNvSpPr>
          <p:nvPr/>
        </p:nvSpPr>
        <p:spPr>
          <a:xfrm>
            <a:off x="9447124" y="6492661"/>
            <a:ext cx="2743008" cy="365099"/>
          </a:xfrm>
          <a:prstGeom prst="rect">
            <a:avLst/>
          </a:prstGeom>
        </p:spPr>
        <p:txBody>
          <a:bodyPr vert="horz" lIns="91434" tIns="45717" rIns="91434" bIns="45717"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8">
              <a:defRPr/>
            </a:pPr>
            <a:fld id="{E8E25DB1-D53F-4AB2-BA69-F77CB49D32A0}" type="slidenum">
              <a:rPr lang="en-US" sz="1050">
                <a:solidFill>
                  <a:prstClr val="white"/>
                </a:solidFill>
              </a:rPr>
              <a:pPr defTabSz="914358">
                <a:defRPr/>
              </a:pPr>
              <a:t>43</a:t>
            </a:fld>
            <a:endParaRPr lang="en-US" sz="1050" dirty="0">
              <a:solidFill>
                <a:prstClr val="white"/>
              </a:solidFill>
            </a:endParaRPr>
          </a:p>
        </p:txBody>
      </p:sp>
      <p:sp>
        <p:nvSpPr>
          <p:cNvPr id="77" name="object 9">
            <a:extLst>
              <a:ext uri="{FF2B5EF4-FFF2-40B4-BE49-F238E27FC236}">
                <a16:creationId xmlns:a16="http://schemas.microsoft.com/office/drawing/2014/main" id="{1A847988-548E-4BC6-9C93-EDDAA4AEE481}"/>
              </a:ext>
            </a:extLst>
          </p:cNvPr>
          <p:cNvSpPr txBox="1"/>
          <p:nvPr/>
        </p:nvSpPr>
        <p:spPr>
          <a:xfrm>
            <a:off x="1110583" y="1628423"/>
            <a:ext cx="2556241"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2</a:t>
            </a:r>
            <a:r>
              <a:rPr sz="1350" b="1" spc="15" baseline="24691" dirty="0">
                <a:solidFill>
                  <a:srgbClr val="FFFFFF"/>
                </a:solidFill>
                <a:latin typeface="Calibri"/>
                <a:cs typeface="Calibri"/>
              </a:rPr>
              <a:t>nd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a:t>
            </a:r>
            <a:r>
              <a:rPr sz="1400" b="1" dirty="0">
                <a:solidFill>
                  <a:srgbClr val="FFFFFF"/>
                </a:solidFill>
                <a:latin typeface="Calibri"/>
                <a:cs typeface="Calibri"/>
              </a:rPr>
              <a:t>ut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n</a:t>
            </a:r>
            <a:r>
              <a:rPr sz="1400" b="1" dirty="0">
                <a:solidFill>
                  <a:srgbClr val="FFFFFF"/>
                </a:solidFill>
                <a:latin typeface="Calibri"/>
                <a:cs typeface="Calibri"/>
              </a:rPr>
              <a:t>g</a:t>
            </a:r>
            <a:r>
              <a:rPr sz="1400" b="1" spc="-50" dirty="0">
                <a:solidFill>
                  <a:srgbClr val="FFFFFF"/>
                </a:solidFill>
                <a:latin typeface="Calibri"/>
                <a:cs typeface="Calibri"/>
              </a:rPr>
              <a:t> </a:t>
            </a:r>
            <a:r>
              <a:rPr sz="1400" b="1" spc="5" dirty="0">
                <a:solidFill>
                  <a:srgbClr val="FFFFFF"/>
                </a:solidFill>
                <a:latin typeface="Calibri"/>
                <a:cs typeface="Calibri"/>
              </a:rPr>
              <a:t>B</a:t>
            </a:r>
            <a:r>
              <a:rPr sz="1400" b="1" dirty="0">
                <a:solidFill>
                  <a:srgbClr val="FFFFFF"/>
                </a:solidFill>
                <a:latin typeface="Calibri"/>
                <a:cs typeface="Calibri"/>
              </a:rPr>
              <a:t>al</a:t>
            </a:r>
            <a:r>
              <a:rPr sz="1400" b="1" spc="5" dirty="0">
                <a:solidFill>
                  <a:srgbClr val="FFFFFF"/>
                </a:solidFill>
                <a:latin typeface="Calibri"/>
                <a:cs typeface="Calibri"/>
              </a:rPr>
              <a:t>a</a:t>
            </a:r>
            <a:r>
              <a:rPr sz="1400" b="1" dirty="0">
                <a:solidFill>
                  <a:srgbClr val="FFFFFF"/>
                </a:solidFill>
                <a:latin typeface="Calibri"/>
                <a:cs typeface="Calibri"/>
              </a:rPr>
              <a:t>n</a:t>
            </a:r>
            <a:r>
              <a:rPr sz="1400" b="1" spc="-5" dirty="0">
                <a:solidFill>
                  <a:srgbClr val="FFFFFF"/>
                </a:solidFill>
                <a:latin typeface="Calibri"/>
                <a:cs typeface="Calibri"/>
              </a:rPr>
              <a:t>ce</a:t>
            </a:r>
            <a:endParaRPr sz="1400" dirty="0">
              <a:solidFill>
                <a:prstClr val="black"/>
              </a:solidFill>
              <a:latin typeface="Calibri"/>
              <a:cs typeface="Calibri"/>
            </a:endParaRPr>
          </a:p>
        </p:txBody>
      </p:sp>
      <p:sp>
        <p:nvSpPr>
          <p:cNvPr id="78" name="object 12">
            <a:extLst>
              <a:ext uri="{FF2B5EF4-FFF2-40B4-BE49-F238E27FC236}">
                <a16:creationId xmlns:a16="http://schemas.microsoft.com/office/drawing/2014/main" id="{B51E6A27-DF71-4C92-8460-59D5ED3CDCF2}"/>
              </a:ext>
            </a:extLst>
          </p:cNvPr>
          <p:cNvSpPr txBox="1"/>
          <p:nvPr/>
        </p:nvSpPr>
        <p:spPr>
          <a:xfrm>
            <a:off x="1094076" y="1988437"/>
            <a:ext cx="4419526"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lang="en-US" sz="1400" b="1" dirty="0">
                <a:solidFill>
                  <a:srgbClr val="FFFFFF"/>
                </a:solidFill>
                <a:latin typeface="Calibri" panose="020F0502020204030204"/>
                <a:cs typeface="Calibri"/>
              </a:rPr>
              <a:t>Notic</a:t>
            </a:r>
            <a:r>
              <a:rPr lang="en-US" sz="1400" b="1" spc="10" dirty="0">
                <a:solidFill>
                  <a:srgbClr val="FFFFFF"/>
                </a:solidFill>
                <a:latin typeface="Calibri" panose="020F0502020204030204"/>
                <a:cs typeface="Calibri"/>
              </a:rPr>
              <a:t>e</a:t>
            </a:r>
            <a:r>
              <a:rPr lang="en-US" sz="1400" b="1" dirty="0">
                <a:solidFill>
                  <a:srgbClr val="FFFFFF"/>
                </a:solidFill>
                <a:latin typeface="Calibri" panose="020F0502020204030204"/>
                <a:cs typeface="Calibri"/>
              </a:rPr>
              <a:t>-</a:t>
            </a:r>
            <a:r>
              <a:rPr lang="en-US" sz="1400" b="1" spc="-15" dirty="0">
                <a:solidFill>
                  <a:srgbClr val="FFFFFF"/>
                </a:solidFill>
                <a:latin typeface="Calibri" panose="020F0502020204030204"/>
                <a:cs typeface="Calibri"/>
              </a:rPr>
              <a:t>c</a:t>
            </a:r>
            <a:r>
              <a:rPr lang="en-US" sz="1400" b="1" dirty="0">
                <a:solidFill>
                  <a:srgbClr val="FFFFFF"/>
                </a:solidFill>
                <a:latin typeface="Calibri" panose="020F0502020204030204"/>
                <a:cs typeface="Calibri"/>
              </a:rPr>
              <a:t>oll</a:t>
            </a:r>
            <a:r>
              <a:rPr lang="en-US" sz="1400" b="1" spc="-5" dirty="0">
                <a:solidFill>
                  <a:srgbClr val="FFFFFF"/>
                </a:solidFill>
                <a:latin typeface="Calibri" panose="020F0502020204030204"/>
                <a:cs typeface="Calibri"/>
              </a:rPr>
              <a:t>ec</a:t>
            </a:r>
            <a:r>
              <a:rPr lang="en-US" sz="1400" b="1" spc="5" dirty="0">
                <a:solidFill>
                  <a:srgbClr val="FFFFFF"/>
                </a:solidFill>
                <a:latin typeface="Calibri" panose="020F0502020204030204"/>
                <a:cs typeface="Calibri"/>
              </a:rPr>
              <a:t>t</a:t>
            </a:r>
            <a:r>
              <a:rPr lang="en-US" sz="1400" b="1" dirty="0">
                <a:solidFill>
                  <a:srgbClr val="FFFFFF"/>
                </a:solidFill>
                <a:latin typeface="Calibri" panose="020F0502020204030204"/>
                <a:cs typeface="Calibri"/>
              </a:rPr>
              <a:t>ion</a:t>
            </a:r>
            <a:r>
              <a:rPr lang="en-US" sz="1400" b="1" spc="-50" dirty="0">
                <a:solidFill>
                  <a:srgbClr val="FFFFFF"/>
                </a:solidFill>
                <a:latin typeface="Calibri" panose="020F0502020204030204"/>
                <a:cs typeface="Calibri"/>
              </a:rPr>
              <a:t> </a:t>
            </a:r>
            <a:r>
              <a:rPr lang="en-US" sz="1400" b="1" spc="-15" dirty="0">
                <a:solidFill>
                  <a:srgbClr val="FFFFFF"/>
                </a:solidFill>
                <a:latin typeface="Calibri" panose="020F0502020204030204"/>
                <a:cs typeface="Calibri"/>
              </a:rPr>
              <a:t>c</a:t>
            </a:r>
            <a:r>
              <a:rPr lang="en-US" sz="1400" b="1" dirty="0">
                <a:solidFill>
                  <a:srgbClr val="FFFFFF"/>
                </a:solidFill>
                <a:latin typeface="Calibri" panose="020F0502020204030204"/>
                <a:cs typeface="Calibri"/>
              </a:rPr>
              <a:t>all</a:t>
            </a:r>
            <a:endParaRPr sz="1400" dirty="0">
              <a:solidFill>
                <a:prstClr val="black"/>
              </a:solidFill>
              <a:latin typeface="Calibri"/>
              <a:cs typeface="Calibri"/>
            </a:endParaRPr>
          </a:p>
        </p:txBody>
      </p:sp>
      <p:sp>
        <p:nvSpPr>
          <p:cNvPr id="79" name="object 21">
            <a:extLst>
              <a:ext uri="{FF2B5EF4-FFF2-40B4-BE49-F238E27FC236}">
                <a16:creationId xmlns:a16="http://schemas.microsoft.com/office/drawing/2014/main" id="{B63D8B9A-BFC7-4323-9FE4-6097D1042D3E}"/>
              </a:ext>
            </a:extLst>
          </p:cNvPr>
          <p:cNvSpPr txBox="1"/>
          <p:nvPr/>
        </p:nvSpPr>
        <p:spPr>
          <a:xfrm>
            <a:off x="1094074" y="2410329"/>
            <a:ext cx="2572749"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4</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dirty="0">
                <a:solidFill>
                  <a:srgbClr val="FFFFFF"/>
                </a:solidFill>
                <a:latin typeface="Calibri"/>
                <a:cs typeface="Calibri"/>
              </a:rPr>
              <a:t>Di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a:t>
            </a:r>
            <a:r>
              <a:rPr sz="1400" b="1" spc="5" dirty="0">
                <a:solidFill>
                  <a:srgbClr val="FFFFFF"/>
                </a:solidFill>
                <a:latin typeface="Calibri"/>
                <a:cs typeface="Calibri"/>
              </a:rPr>
              <a:t>n</a:t>
            </a:r>
            <a:r>
              <a:rPr sz="1400" b="1" dirty="0">
                <a:solidFill>
                  <a:srgbClr val="FFFFFF"/>
                </a:solidFill>
                <a:latin typeface="Calibri"/>
                <a:cs typeface="Calibri"/>
              </a:rPr>
              <a:t>n</a:t>
            </a:r>
            <a:r>
              <a:rPr sz="1400" b="1" spc="-5" dirty="0">
                <a:solidFill>
                  <a:srgbClr val="FFFFFF"/>
                </a:solidFill>
                <a:latin typeface="Calibri"/>
                <a:cs typeface="Calibri"/>
              </a:rPr>
              <a:t>e</a:t>
            </a:r>
            <a:r>
              <a:rPr sz="1400" b="1" dirty="0">
                <a:solidFill>
                  <a:srgbClr val="FFFFFF"/>
                </a:solidFill>
                <a:latin typeface="Calibri"/>
                <a:cs typeface="Calibri"/>
              </a:rPr>
              <a:t>ction</a:t>
            </a:r>
            <a:r>
              <a:rPr sz="1400" b="1" spc="-40"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ice</a:t>
            </a:r>
            <a:endParaRPr sz="1400" dirty="0">
              <a:solidFill>
                <a:prstClr val="black"/>
              </a:solidFill>
              <a:latin typeface="Calibri"/>
              <a:cs typeface="Calibri"/>
            </a:endParaRPr>
          </a:p>
        </p:txBody>
      </p:sp>
      <p:sp>
        <p:nvSpPr>
          <p:cNvPr id="80" name="object 15">
            <a:extLst>
              <a:ext uri="{FF2B5EF4-FFF2-40B4-BE49-F238E27FC236}">
                <a16:creationId xmlns:a16="http://schemas.microsoft.com/office/drawing/2014/main" id="{BDAFA04D-8A01-4F92-8EED-D185B1DD2C2E}"/>
              </a:ext>
            </a:extLst>
          </p:cNvPr>
          <p:cNvSpPr txBox="1"/>
          <p:nvPr/>
        </p:nvSpPr>
        <p:spPr>
          <a:xfrm>
            <a:off x="1116003" y="3249000"/>
            <a:ext cx="466133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3</a:t>
            </a:r>
            <a:r>
              <a:rPr sz="1350" b="1" baseline="24691" dirty="0">
                <a:solidFill>
                  <a:srgbClr val="FFFFFF"/>
                </a:solidFill>
                <a:latin typeface="Calibri"/>
                <a:cs typeface="Calibri"/>
              </a:rPr>
              <a:t>r</a:t>
            </a:r>
            <a:r>
              <a:rPr sz="1350" b="1" spc="22" baseline="24691" dirty="0">
                <a:solidFill>
                  <a:srgbClr val="FFFFFF"/>
                </a:solidFill>
                <a:latin typeface="Calibri"/>
                <a:cs typeface="Calibri"/>
              </a:rPr>
              <a:t>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lang="en-US" sz="1400" b="1" dirty="0">
                <a:solidFill>
                  <a:srgbClr val="FFFFFF"/>
                </a:solidFill>
                <a:latin typeface="Calibri"/>
                <a:cs typeface="Calibri"/>
              </a:rPr>
              <a:t> </a:t>
            </a:r>
            <a:r>
              <a:rPr lang="en-US" sz="1400" b="1" spc="-5" dirty="0">
                <a:solidFill>
                  <a:srgbClr val="FFFFFF"/>
                </a:solidFill>
                <a:latin typeface="Calibri" panose="020F0502020204030204"/>
                <a:cs typeface="Calibri"/>
              </a:rPr>
              <a:t>Court Procedures Commence</a:t>
            </a:r>
            <a:endParaRPr sz="1400" dirty="0">
              <a:solidFill>
                <a:prstClr val="black"/>
              </a:solidFill>
              <a:latin typeface="Calibri"/>
              <a:cs typeface="Calibri"/>
            </a:endParaRPr>
          </a:p>
        </p:txBody>
      </p:sp>
      <p:sp>
        <p:nvSpPr>
          <p:cNvPr id="81" name="object 18">
            <a:extLst>
              <a:ext uri="{FF2B5EF4-FFF2-40B4-BE49-F238E27FC236}">
                <a16:creationId xmlns:a16="http://schemas.microsoft.com/office/drawing/2014/main" id="{9CA83B9C-2F87-4D78-810A-72AF56A6DA2B}"/>
              </a:ext>
            </a:extLst>
          </p:cNvPr>
          <p:cNvSpPr txBox="1"/>
          <p:nvPr/>
        </p:nvSpPr>
        <p:spPr>
          <a:xfrm>
            <a:off x="1110965" y="3644494"/>
            <a:ext cx="4595171" cy="215444"/>
          </a:xfrm>
          <a:prstGeom prst="rect">
            <a:avLst/>
          </a:prstGeom>
        </p:spPr>
        <p:txBody>
          <a:bodyPr vert="horz" wrap="square" lIns="0" tIns="0" rIns="0" bIns="0" rtlCol="0">
            <a:spAutoFit/>
          </a:bodyPr>
          <a:lstStyle/>
          <a:p>
            <a:pPr marL="12699" defTabSz="914358">
              <a:defRPr/>
            </a:pPr>
            <a:r>
              <a:rPr lang="en-US"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Cou</a:t>
            </a:r>
            <a:r>
              <a:rPr sz="1400" b="1" spc="5" dirty="0">
                <a:solidFill>
                  <a:srgbClr val="FFFFFF"/>
                </a:solidFill>
                <a:latin typeface="Calibri"/>
                <a:cs typeface="Calibri"/>
              </a:rPr>
              <a:t>r</a:t>
            </a:r>
            <a:r>
              <a:rPr sz="1400" b="1" dirty="0">
                <a:solidFill>
                  <a:srgbClr val="FFFFFF"/>
                </a:solidFill>
                <a:latin typeface="Calibri"/>
                <a:cs typeface="Calibri"/>
              </a:rPr>
              <a:t>t</a:t>
            </a:r>
            <a:r>
              <a:rPr sz="1400" b="1" spc="-40" dirty="0">
                <a:solidFill>
                  <a:srgbClr val="FFFFFF"/>
                </a:solidFill>
                <a:latin typeface="Calibri"/>
                <a:cs typeface="Calibri"/>
              </a:rPr>
              <a:t> </a:t>
            </a:r>
            <a:r>
              <a:rPr sz="1400" b="1" spc="-5" dirty="0">
                <a:solidFill>
                  <a:srgbClr val="FFFFFF"/>
                </a:solidFill>
                <a:latin typeface="Calibri"/>
                <a:cs typeface="Calibri"/>
              </a:rPr>
              <a:t>P</a:t>
            </a:r>
            <a:r>
              <a:rPr sz="1400" b="1" spc="-15" dirty="0">
                <a:solidFill>
                  <a:srgbClr val="FFFFFF"/>
                </a:solidFill>
                <a:latin typeface="Calibri"/>
                <a:cs typeface="Calibri"/>
              </a:rPr>
              <a:t>r</a:t>
            </a:r>
            <a:r>
              <a:rPr sz="1400" b="1" dirty="0">
                <a:solidFill>
                  <a:srgbClr val="FFFFFF"/>
                </a:solidFill>
                <a:latin typeface="Calibri"/>
                <a:cs typeface="Calibri"/>
              </a:rPr>
              <a:t>ocedu</a:t>
            </a:r>
            <a:r>
              <a:rPr sz="1400" b="1" spc="-5" dirty="0">
                <a:solidFill>
                  <a:srgbClr val="FFFFFF"/>
                </a:solidFill>
                <a:latin typeface="Calibri"/>
                <a:cs typeface="Calibri"/>
              </a:rPr>
              <a:t>re</a:t>
            </a:r>
            <a:r>
              <a:rPr sz="1400" b="1" dirty="0">
                <a:solidFill>
                  <a:srgbClr val="FFFFFF"/>
                </a:solidFill>
                <a:latin typeface="Calibri"/>
                <a:cs typeface="Calibri"/>
              </a:rPr>
              <a:t>s</a:t>
            </a:r>
            <a:r>
              <a:rPr sz="1400" b="1" spc="-40" dirty="0">
                <a:solidFill>
                  <a:srgbClr val="FFFFFF"/>
                </a:solidFill>
                <a:latin typeface="Calibri"/>
                <a:cs typeface="Calibri"/>
              </a:rPr>
              <a:t> </a:t>
            </a:r>
            <a:r>
              <a:rPr sz="1400" b="1" spc="-5" dirty="0">
                <a:solidFill>
                  <a:srgbClr val="FFFFFF"/>
                </a:solidFill>
                <a:latin typeface="Calibri"/>
                <a:cs typeface="Calibri"/>
              </a:rPr>
              <a:t>Commence</a:t>
            </a:r>
            <a:endParaRPr sz="1400" dirty="0">
              <a:solidFill>
                <a:prstClr val="black"/>
              </a:solidFill>
              <a:latin typeface="Calibri"/>
              <a:cs typeface="Calibri"/>
            </a:endParaRPr>
          </a:p>
        </p:txBody>
      </p:sp>
      <p:pic>
        <p:nvPicPr>
          <p:cNvPr id="85" name="Graphic 84" descr="Fire">
            <a:extLst>
              <a:ext uri="{FF2B5EF4-FFF2-40B4-BE49-F238E27FC236}">
                <a16:creationId xmlns:a16="http://schemas.microsoft.com/office/drawing/2014/main" id="{2F80B33C-0FF3-4522-AC00-C24D67469B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2" y="455170"/>
            <a:ext cx="600732" cy="565982"/>
          </a:xfrm>
          <a:prstGeom prst="rect">
            <a:avLst/>
          </a:prstGeom>
        </p:spPr>
      </p:pic>
    </p:spTree>
    <p:extLst>
      <p:ext uri="{BB962C8B-B14F-4D97-AF65-F5344CB8AC3E}">
        <p14:creationId xmlns:p14="http://schemas.microsoft.com/office/powerpoint/2010/main" val="288337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Κείμενα </a:t>
            </a:r>
            <a:r>
              <a:rPr lang="en-US" sz="3000" dirty="0">
                <a:latin typeface="Trebuchet MS" panose="020B0603020202020204" pitchFamily="34" charset="0"/>
              </a:rPr>
              <a:t>VIBER - SMS </a:t>
            </a:r>
          </a:p>
        </p:txBody>
      </p:sp>
      <p:sp>
        <p:nvSpPr>
          <p:cNvPr id="28" name="Rectangle 27">
            <a:extLst>
              <a:ext uri="{FF2B5EF4-FFF2-40B4-BE49-F238E27FC236}">
                <a16:creationId xmlns:a16="http://schemas.microsoft.com/office/drawing/2014/main" id="{37DDB022-779E-470C-A5C4-F9C5D7570D94}"/>
              </a:ext>
            </a:extLst>
          </p:cNvPr>
          <p:cNvSpPr/>
          <p:nvPr/>
        </p:nvSpPr>
        <p:spPr>
          <a:xfrm>
            <a:off x="862402" y="2419751"/>
            <a:ext cx="4767602" cy="1487832"/>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Αγαπητέ πελάτη,</a:t>
            </a:r>
          </a:p>
          <a:p>
            <a:pPr algn="ctr"/>
            <a:r>
              <a:rPr lang="el-GR" sz="1200" dirty="0">
                <a:solidFill>
                  <a:schemeClr val="tx1"/>
                </a:solidFill>
              </a:rPr>
              <a:t>H παροχή αερίου ΧΠΕΧΧΧΧΧΧ έχει ληξιπρόθεσμη οφειλή Χ.ΧΧΧ,ΧΧ €.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33" name="Rectangle: Top Corners Rounded 32">
            <a:extLst>
              <a:ext uri="{FF2B5EF4-FFF2-40B4-BE49-F238E27FC236}">
                <a16:creationId xmlns:a16="http://schemas.microsoft.com/office/drawing/2014/main" id="{D611A8C7-DAC9-43F2-A180-63A6EA049A0A}"/>
              </a:ext>
            </a:extLst>
          </p:cNvPr>
          <p:cNvSpPr/>
          <p:nvPr/>
        </p:nvSpPr>
        <p:spPr>
          <a:xfrm>
            <a:off x="86240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35" name="Rectangle 34">
            <a:extLst>
              <a:ext uri="{FF2B5EF4-FFF2-40B4-BE49-F238E27FC236}">
                <a16:creationId xmlns:a16="http://schemas.microsoft.com/office/drawing/2014/main" id="{202C55F3-8ACA-48E0-87EA-A9A845930A6C}"/>
              </a:ext>
            </a:extLst>
          </p:cNvPr>
          <p:cNvSpPr/>
          <p:nvPr/>
        </p:nvSpPr>
        <p:spPr>
          <a:xfrm>
            <a:off x="6389781" y="2412557"/>
            <a:ext cx="4767603" cy="1487831"/>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Η ΠΑΡΟΧΗ ΑΕΡΙΟΥ ΧΠΕΧΧΧΧΧΧ ΕΧΕΙ ΛΗΞΙΠΡΟΘΕΣΜΗ ΟΦΕΙΛΗ ΧΧΧΧ,ΧΧ€. ΠΑΡΑΚΑΛΟΥΜΕ ΕΞΟΦΛΗΣΤΕ Ή ΑΓΝΟΗΣΤΕ ΤΟ ΠΑΡΟΝ ΕΦΟΣΟΝ ΕΞΟΦΛΗΣΑΤΕ. ΠΛΗΡΟΦΟΡΙΕΣ: 18321</a:t>
            </a:r>
          </a:p>
        </p:txBody>
      </p:sp>
      <p:sp>
        <p:nvSpPr>
          <p:cNvPr id="36" name="Rectangle: Top Corners Rounded 35">
            <a:extLst>
              <a:ext uri="{FF2B5EF4-FFF2-40B4-BE49-F238E27FC236}">
                <a16:creationId xmlns:a16="http://schemas.microsoft.com/office/drawing/2014/main" id="{719A28BC-0447-4535-A173-D574D765688F}"/>
              </a:ext>
            </a:extLst>
          </p:cNvPr>
          <p:cNvSpPr/>
          <p:nvPr/>
        </p:nvSpPr>
        <p:spPr>
          <a:xfrm>
            <a:off x="638978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Messages</a:t>
            </a:r>
            <a:endParaRPr lang="el-GR" sz="1600" b="1" dirty="0"/>
          </a:p>
        </p:txBody>
      </p:sp>
      <p:sp>
        <p:nvSpPr>
          <p:cNvPr id="7" name="Rectangle: Top Corners Rounded 6">
            <a:extLst>
              <a:ext uri="{FF2B5EF4-FFF2-40B4-BE49-F238E27FC236}">
                <a16:creationId xmlns:a16="http://schemas.microsoft.com/office/drawing/2014/main" id="{97D86090-7E4C-4AF7-8A3E-846C6B5FBB2A}"/>
              </a:ext>
            </a:extLst>
          </p:cNvPr>
          <p:cNvSpPr/>
          <p:nvPr/>
        </p:nvSpPr>
        <p:spPr>
          <a:xfrm>
            <a:off x="862401" y="1972719"/>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1</a:t>
            </a:r>
            <a:r>
              <a:rPr lang="en-US" sz="1600" b="1" baseline="30000" dirty="0"/>
              <a:t>st</a:t>
            </a:r>
            <a:r>
              <a:rPr lang="en-US" sz="1600" b="1" dirty="0"/>
              <a:t>  </a:t>
            </a:r>
            <a:endParaRPr lang="el-GR" sz="1600" b="1" dirty="0"/>
          </a:p>
        </p:txBody>
      </p:sp>
      <p:sp>
        <p:nvSpPr>
          <p:cNvPr id="8" name="Rectangle: Top Corners Rounded 7">
            <a:extLst>
              <a:ext uri="{FF2B5EF4-FFF2-40B4-BE49-F238E27FC236}">
                <a16:creationId xmlns:a16="http://schemas.microsoft.com/office/drawing/2014/main" id="{7CCF6C64-823F-4C23-9B0A-4B74DD3C86D6}"/>
              </a:ext>
            </a:extLst>
          </p:cNvPr>
          <p:cNvSpPr/>
          <p:nvPr/>
        </p:nvSpPr>
        <p:spPr>
          <a:xfrm>
            <a:off x="6389781" y="1945273"/>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1</a:t>
            </a:r>
            <a:r>
              <a:rPr lang="en-US" sz="1600" b="1" baseline="30000" dirty="0"/>
              <a:t>st</a:t>
            </a:r>
            <a:r>
              <a:rPr lang="en-US" sz="1600" b="1" dirty="0"/>
              <a:t>  </a:t>
            </a:r>
            <a:endParaRPr lang="el-GR" sz="1600" b="1" dirty="0"/>
          </a:p>
        </p:txBody>
      </p:sp>
      <p:sp>
        <p:nvSpPr>
          <p:cNvPr id="16" name="Rectangle: Top Corners Rounded 15">
            <a:extLst>
              <a:ext uri="{FF2B5EF4-FFF2-40B4-BE49-F238E27FC236}">
                <a16:creationId xmlns:a16="http://schemas.microsoft.com/office/drawing/2014/main" id="{1B409B4B-31B2-485D-86FB-D87611C7B0EA}"/>
              </a:ext>
            </a:extLst>
          </p:cNvPr>
          <p:cNvSpPr/>
          <p:nvPr/>
        </p:nvSpPr>
        <p:spPr>
          <a:xfrm>
            <a:off x="860736" y="3966624"/>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2</a:t>
            </a:r>
            <a:r>
              <a:rPr lang="en-US" sz="1600" b="1" baseline="30000" dirty="0"/>
              <a:t>nd</a:t>
            </a:r>
            <a:r>
              <a:rPr lang="en-US" sz="1600" b="1" dirty="0"/>
              <a:t>  </a:t>
            </a:r>
            <a:endParaRPr lang="el-GR" sz="1600" b="1" dirty="0"/>
          </a:p>
        </p:txBody>
      </p:sp>
      <p:sp>
        <p:nvSpPr>
          <p:cNvPr id="17" name="Rectangle: Top Corners Rounded 16">
            <a:extLst>
              <a:ext uri="{FF2B5EF4-FFF2-40B4-BE49-F238E27FC236}">
                <a16:creationId xmlns:a16="http://schemas.microsoft.com/office/drawing/2014/main" id="{0DE8AAD9-F609-4705-94CC-F21427127938}"/>
              </a:ext>
            </a:extLst>
          </p:cNvPr>
          <p:cNvSpPr/>
          <p:nvPr/>
        </p:nvSpPr>
        <p:spPr>
          <a:xfrm>
            <a:off x="6389780" y="3961820"/>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2</a:t>
            </a:r>
            <a:r>
              <a:rPr lang="en-US" sz="1600" b="1" baseline="30000" dirty="0"/>
              <a:t>nd</a:t>
            </a:r>
            <a:r>
              <a:rPr lang="en-US" sz="1600" b="1" dirty="0"/>
              <a:t>  </a:t>
            </a:r>
            <a:endParaRPr lang="el-GR" sz="1600" b="1" dirty="0"/>
          </a:p>
        </p:txBody>
      </p:sp>
      <p:sp>
        <p:nvSpPr>
          <p:cNvPr id="18" name="Rectangle 17">
            <a:extLst>
              <a:ext uri="{FF2B5EF4-FFF2-40B4-BE49-F238E27FC236}">
                <a16:creationId xmlns:a16="http://schemas.microsoft.com/office/drawing/2014/main" id="{C4D284AC-0AF9-4D87-9154-075E05A19538}"/>
              </a:ext>
            </a:extLst>
          </p:cNvPr>
          <p:cNvSpPr/>
          <p:nvPr/>
        </p:nvSpPr>
        <p:spPr>
          <a:xfrm>
            <a:off x="860736" y="4421115"/>
            <a:ext cx="4767602" cy="1607779"/>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Αγαπητέ πελάτη,</a:t>
            </a:r>
          </a:p>
          <a:p>
            <a:pPr algn="ctr"/>
            <a:r>
              <a:rPr lang="el-GR" sz="1200" dirty="0">
                <a:solidFill>
                  <a:schemeClr val="tx1"/>
                </a:solidFill>
              </a:rPr>
              <a:t>H παροχή αερίου ΧΠΕΧΧΧΧΧΧ έχει ληξιπρόθεσμη οφειλή Χ.ΧΧΧ,ΧΧ €. Παρακαλούμε για άμεση εξόφληση για την αποφυγή διακοπής.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19" name="Rectangle 18">
            <a:extLst>
              <a:ext uri="{FF2B5EF4-FFF2-40B4-BE49-F238E27FC236}">
                <a16:creationId xmlns:a16="http://schemas.microsoft.com/office/drawing/2014/main" id="{87CDC771-16CF-4B9F-A155-989A3A4B7326}"/>
              </a:ext>
            </a:extLst>
          </p:cNvPr>
          <p:cNvSpPr/>
          <p:nvPr/>
        </p:nvSpPr>
        <p:spPr>
          <a:xfrm>
            <a:off x="6389780" y="4407127"/>
            <a:ext cx="4767603" cy="1607778"/>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Η ΠΑΡΟΧΗ ΑΕΡΙΟΥ ΧΠΕΧΧΧΧΧΧ ΕΧΕΙ ΛΗΞΙΠΡΟΘΕΣΜΗ ΟΦΕΙΛΗ ΧΧΧΧ,ΧΧ€. ΠΑΡΑΚΑΛΟΥΜΕ ΓΙΑ ΑΜΕΣΗ ΕΞΟΦΛΗΣΗ ΓΙΑ ΤΗΝ ΑΠΟΦΥΓΗ ΔΙΑΚΟΠΗΣ. ΠΛΗΡΟΦΟΡΙΕΣ: 18321</a:t>
            </a:r>
          </a:p>
        </p:txBody>
      </p:sp>
      <p:sp>
        <p:nvSpPr>
          <p:cNvPr id="20" name="Slide Number Placeholder 5">
            <a:extLst>
              <a:ext uri="{FF2B5EF4-FFF2-40B4-BE49-F238E27FC236}">
                <a16:creationId xmlns:a16="http://schemas.microsoft.com/office/drawing/2014/main" id="{BA1B2F7C-5AF0-45AD-8951-20158D63B39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Graphic 20" descr="Fire">
            <a:extLst>
              <a:ext uri="{FF2B5EF4-FFF2-40B4-BE49-F238E27FC236}">
                <a16:creationId xmlns:a16="http://schemas.microsoft.com/office/drawing/2014/main" id="{A42C6955-7D40-4E66-8FCB-B4ACD67D0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4304" y="3109"/>
            <a:ext cx="1006158" cy="947957"/>
          </a:xfrm>
          <a:prstGeom prst="rect">
            <a:avLst/>
          </a:prstGeom>
        </p:spPr>
      </p:pic>
    </p:spTree>
    <p:extLst>
      <p:ext uri="{BB962C8B-B14F-4D97-AF65-F5344CB8AC3E}">
        <p14:creationId xmlns:p14="http://schemas.microsoft.com/office/powerpoint/2010/main" val="4244586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Κείμενα </a:t>
            </a:r>
            <a:r>
              <a:rPr lang="en-US" sz="3000" dirty="0">
                <a:latin typeface="Trebuchet MS" panose="020B0603020202020204" pitchFamily="34" charset="0"/>
              </a:rPr>
              <a:t>VIBER - SMS </a:t>
            </a:r>
          </a:p>
        </p:txBody>
      </p:sp>
      <p:sp>
        <p:nvSpPr>
          <p:cNvPr id="28" name="Rectangle 27">
            <a:extLst>
              <a:ext uri="{FF2B5EF4-FFF2-40B4-BE49-F238E27FC236}">
                <a16:creationId xmlns:a16="http://schemas.microsoft.com/office/drawing/2014/main" id="{37DDB022-779E-470C-A5C4-F9C5D7570D94}"/>
              </a:ext>
            </a:extLst>
          </p:cNvPr>
          <p:cNvSpPr/>
          <p:nvPr/>
        </p:nvSpPr>
        <p:spPr>
          <a:xfrm>
            <a:off x="862402" y="2419751"/>
            <a:ext cx="4767602" cy="1487832"/>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tx1"/>
                </a:solidFill>
              </a:rPr>
              <a:t>Αγαπητέ πελάτη,</a:t>
            </a:r>
          </a:p>
          <a:p>
            <a:pPr algn="ctr"/>
            <a:r>
              <a:rPr lang="el-GR" sz="1100" dirty="0">
                <a:solidFill>
                  <a:schemeClr val="tx1"/>
                </a:solidFill>
              </a:rPr>
              <a:t>H παροχή αερίου ΧΠΕΧΧΧΧΧΧ έχει ληξιπρόθεσμη οφειλή Χ.ΧΧΧ,ΧΧ €. Παρακαλούμε για άμεση εξόφληση για αποφυγή δικαστικών ενεργειών. Κωδικός Πληρωμής ΧΧΧΧΧΧΧΧΧΧΧΧΧΧΧΧΧΧΧΧΧΧΧΧΧ. Μπορείτε να κάνετε την πληρωμή σας </a:t>
            </a:r>
            <a:r>
              <a:rPr lang="el-GR" sz="1100" dirty="0" err="1">
                <a:solidFill>
                  <a:schemeClr val="tx1"/>
                </a:solidFill>
              </a:rPr>
              <a:t>online</a:t>
            </a:r>
            <a:r>
              <a:rPr lang="el-GR" sz="1100" dirty="0">
                <a:solidFill>
                  <a:schemeClr val="tx1"/>
                </a:solidFill>
              </a:rPr>
              <a:t> εύκολα, με ασφάλεια από το </a:t>
            </a:r>
            <a:r>
              <a:rPr lang="el-GR" sz="1100" dirty="0" err="1">
                <a:solidFill>
                  <a:schemeClr val="tx1"/>
                </a:solidFill>
              </a:rPr>
              <a:t>site</a:t>
            </a:r>
            <a:r>
              <a:rPr lang="el-GR" sz="1100" dirty="0">
                <a:solidFill>
                  <a:schemeClr val="tx1"/>
                </a:solidFill>
              </a:rPr>
              <a:t> μας https://www.zenith.gr/pliromi-logariasmou/ ή το </a:t>
            </a:r>
            <a:r>
              <a:rPr lang="el-GR" sz="1100" dirty="0" err="1">
                <a:solidFill>
                  <a:schemeClr val="tx1"/>
                </a:solidFill>
              </a:rPr>
              <a:t>myZeniΘ</a:t>
            </a:r>
            <a:r>
              <a:rPr lang="el-GR" sz="11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33" name="Rectangle: Top Corners Rounded 32">
            <a:extLst>
              <a:ext uri="{FF2B5EF4-FFF2-40B4-BE49-F238E27FC236}">
                <a16:creationId xmlns:a16="http://schemas.microsoft.com/office/drawing/2014/main" id="{D611A8C7-DAC9-43F2-A180-63A6EA049A0A}"/>
              </a:ext>
            </a:extLst>
          </p:cNvPr>
          <p:cNvSpPr/>
          <p:nvPr/>
        </p:nvSpPr>
        <p:spPr>
          <a:xfrm>
            <a:off x="86240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35" name="Rectangle 34">
            <a:extLst>
              <a:ext uri="{FF2B5EF4-FFF2-40B4-BE49-F238E27FC236}">
                <a16:creationId xmlns:a16="http://schemas.microsoft.com/office/drawing/2014/main" id="{202C55F3-8ACA-48E0-87EA-A9A845930A6C}"/>
              </a:ext>
            </a:extLst>
          </p:cNvPr>
          <p:cNvSpPr/>
          <p:nvPr/>
        </p:nvSpPr>
        <p:spPr>
          <a:xfrm>
            <a:off x="6389781" y="2412557"/>
            <a:ext cx="4767603" cy="1487831"/>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Η ΠΑΡΟΧΗ ΑΕΡΙΟΥ ΧΠΕΧΧΧΧΧΧ ΕΧΕΙ ΥΠΕΡΗΜΕΡΗ ΟΦΕΙΛΗ ΧΧΧΧ,ΧΧ€. ΠΑΡΑΚΑΛΟΥΜΕ ΓΙΑ ΑΜΕΣΗ ΕΞΟΦΛΗΣΗ ΓΙΑ ΑΠΟΦΥΓΗ ΔΙΚΑΣΤΙΚΩΝ ΕΝΕΡΓΕΙΩΝ. ΠΛΗΡΟΦΟΡΙΕΣ: 18321</a:t>
            </a:r>
          </a:p>
        </p:txBody>
      </p:sp>
      <p:sp>
        <p:nvSpPr>
          <p:cNvPr id="36" name="Rectangle: Top Corners Rounded 35">
            <a:extLst>
              <a:ext uri="{FF2B5EF4-FFF2-40B4-BE49-F238E27FC236}">
                <a16:creationId xmlns:a16="http://schemas.microsoft.com/office/drawing/2014/main" id="{719A28BC-0447-4535-A173-D574D765688F}"/>
              </a:ext>
            </a:extLst>
          </p:cNvPr>
          <p:cNvSpPr/>
          <p:nvPr/>
        </p:nvSpPr>
        <p:spPr>
          <a:xfrm>
            <a:off x="638978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Messages</a:t>
            </a:r>
            <a:endParaRPr lang="el-GR" sz="1600" b="1" dirty="0"/>
          </a:p>
        </p:txBody>
      </p:sp>
      <p:sp>
        <p:nvSpPr>
          <p:cNvPr id="7" name="Rectangle: Top Corners Rounded 6">
            <a:extLst>
              <a:ext uri="{FF2B5EF4-FFF2-40B4-BE49-F238E27FC236}">
                <a16:creationId xmlns:a16="http://schemas.microsoft.com/office/drawing/2014/main" id="{97D86090-7E4C-4AF7-8A3E-846C6B5FBB2A}"/>
              </a:ext>
            </a:extLst>
          </p:cNvPr>
          <p:cNvSpPr/>
          <p:nvPr/>
        </p:nvSpPr>
        <p:spPr>
          <a:xfrm>
            <a:off x="862401" y="1972719"/>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3</a:t>
            </a:r>
            <a:r>
              <a:rPr lang="en-US" sz="1600" b="1" baseline="30000" dirty="0"/>
              <a:t>nd</a:t>
            </a:r>
            <a:r>
              <a:rPr lang="en-US" sz="1600" b="1" dirty="0"/>
              <a:t>   </a:t>
            </a:r>
            <a:endParaRPr lang="el-GR" sz="1600" b="1" dirty="0"/>
          </a:p>
        </p:txBody>
      </p:sp>
      <p:sp>
        <p:nvSpPr>
          <p:cNvPr id="8" name="Rectangle: Top Corners Rounded 7">
            <a:extLst>
              <a:ext uri="{FF2B5EF4-FFF2-40B4-BE49-F238E27FC236}">
                <a16:creationId xmlns:a16="http://schemas.microsoft.com/office/drawing/2014/main" id="{7CCF6C64-823F-4C23-9B0A-4B74DD3C86D6}"/>
              </a:ext>
            </a:extLst>
          </p:cNvPr>
          <p:cNvSpPr/>
          <p:nvPr/>
        </p:nvSpPr>
        <p:spPr>
          <a:xfrm>
            <a:off x="6389781" y="1945273"/>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3</a:t>
            </a:r>
            <a:r>
              <a:rPr lang="en-US" sz="1600" b="1" baseline="30000" dirty="0"/>
              <a:t>nd</a:t>
            </a:r>
            <a:r>
              <a:rPr lang="en-US" sz="1600" b="1" dirty="0"/>
              <a:t>  </a:t>
            </a:r>
            <a:endParaRPr lang="el-GR" sz="1600" b="1" dirty="0"/>
          </a:p>
        </p:txBody>
      </p:sp>
      <p:sp>
        <p:nvSpPr>
          <p:cNvPr id="16" name="Rectangle: Top Corners Rounded 15">
            <a:extLst>
              <a:ext uri="{FF2B5EF4-FFF2-40B4-BE49-F238E27FC236}">
                <a16:creationId xmlns:a16="http://schemas.microsoft.com/office/drawing/2014/main" id="{1B409B4B-31B2-485D-86FB-D87611C7B0EA}"/>
              </a:ext>
            </a:extLst>
          </p:cNvPr>
          <p:cNvSpPr/>
          <p:nvPr/>
        </p:nvSpPr>
        <p:spPr>
          <a:xfrm>
            <a:off x="860736" y="3966624"/>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4</a:t>
            </a:r>
            <a:r>
              <a:rPr lang="en-US" sz="1600" b="1" baseline="30000" dirty="0"/>
              <a:t>th</a:t>
            </a:r>
            <a:r>
              <a:rPr lang="en-US" sz="1600" b="1" dirty="0"/>
              <a:t>  </a:t>
            </a:r>
            <a:endParaRPr lang="el-GR" sz="1600" b="1" dirty="0"/>
          </a:p>
        </p:txBody>
      </p:sp>
      <p:sp>
        <p:nvSpPr>
          <p:cNvPr id="17" name="Rectangle: Top Corners Rounded 16">
            <a:extLst>
              <a:ext uri="{FF2B5EF4-FFF2-40B4-BE49-F238E27FC236}">
                <a16:creationId xmlns:a16="http://schemas.microsoft.com/office/drawing/2014/main" id="{0DE8AAD9-F609-4705-94CC-F21427127938}"/>
              </a:ext>
            </a:extLst>
          </p:cNvPr>
          <p:cNvSpPr/>
          <p:nvPr/>
        </p:nvSpPr>
        <p:spPr>
          <a:xfrm>
            <a:off x="6389780" y="3961820"/>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4</a:t>
            </a:r>
            <a:r>
              <a:rPr lang="en-US" sz="1600" b="1" baseline="30000" dirty="0"/>
              <a:t>th</a:t>
            </a:r>
            <a:r>
              <a:rPr lang="en-US" sz="1600" b="1" dirty="0"/>
              <a:t>  </a:t>
            </a:r>
            <a:endParaRPr lang="el-GR" sz="1600" b="1" dirty="0"/>
          </a:p>
        </p:txBody>
      </p:sp>
      <p:sp>
        <p:nvSpPr>
          <p:cNvPr id="18" name="Rectangle 17">
            <a:extLst>
              <a:ext uri="{FF2B5EF4-FFF2-40B4-BE49-F238E27FC236}">
                <a16:creationId xmlns:a16="http://schemas.microsoft.com/office/drawing/2014/main" id="{C4D284AC-0AF9-4D87-9154-075E05A19538}"/>
              </a:ext>
            </a:extLst>
          </p:cNvPr>
          <p:cNvSpPr/>
          <p:nvPr/>
        </p:nvSpPr>
        <p:spPr>
          <a:xfrm>
            <a:off x="860736" y="4421115"/>
            <a:ext cx="4767602" cy="1607779"/>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Αγαπητέ πελάτη,</a:t>
            </a:r>
          </a:p>
          <a:p>
            <a:pPr algn="ctr"/>
            <a:r>
              <a:rPr lang="el-GR" sz="1200" dirty="0">
                <a:solidFill>
                  <a:schemeClr val="tx1"/>
                </a:solidFill>
              </a:rPr>
              <a:t>Για την παροχή αερίου ΧΠΕΧΧΧΧΧΧ έχει προγραμματιστεί διακοπή λόγω ληξιπρόθεσμης οφειλής ΧΧΧΧ,ΧΧ€. Παρακαλούμε για άμεση εξόφληση.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19" name="Rectangle 18">
            <a:extLst>
              <a:ext uri="{FF2B5EF4-FFF2-40B4-BE49-F238E27FC236}">
                <a16:creationId xmlns:a16="http://schemas.microsoft.com/office/drawing/2014/main" id="{87CDC771-16CF-4B9F-A155-989A3A4B7326}"/>
              </a:ext>
            </a:extLst>
          </p:cNvPr>
          <p:cNvSpPr/>
          <p:nvPr/>
        </p:nvSpPr>
        <p:spPr>
          <a:xfrm>
            <a:off x="6389780" y="4407127"/>
            <a:ext cx="4767603" cy="1607778"/>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ΓΙΑ ΤΗΝ ΠΑΡΟΧΗ ΑΕΡΙΟΥ ΧΠΕΧΧΧΧΧΧ ΕΧΕΙ ΠΡΟΓΡΑΜΜΑΤΙΣΤΕΙ ΔΙΑΚΟΠΗ ΛΟΓΩ ΥΠΕΡΗΜΕΡΗΣ ΟΦΕΙΛΗΣ ΧΧΧΧ,ΧΧ€. ΠΑΡΑΚΑΛΟΥΜΕ ΑΜΕΣΗ ΕΞΟΦΛΗΣΗ. ΠΛΗΡΟΦΟΡΙΕΣ: 18321</a:t>
            </a:r>
          </a:p>
        </p:txBody>
      </p:sp>
      <p:sp>
        <p:nvSpPr>
          <p:cNvPr id="13" name="Slide Number Placeholder 5">
            <a:extLst>
              <a:ext uri="{FF2B5EF4-FFF2-40B4-BE49-F238E27FC236}">
                <a16:creationId xmlns:a16="http://schemas.microsoft.com/office/drawing/2014/main" id="{13ADF764-83DB-4FD8-9F04-6493B0A33C5F}"/>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Graphic 14" descr="Fire">
            <a:extLst>
              <a:ext uri="{FF2B5EF4-FFF2-40B4-BE49-F238E27FC236}">
                <a16:creationId xmlns:a16="http://schemas.microsoft.com/office/drawing/2014/main" id="{5AA98A1F-E671-4503-B7B9-458FB2E5BC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4304" y="3109"/>
            <a:ext cx="1006158" cy="947957"/>
          </a:xfrm>
          <a:prstGeom prst="rect">
            <a:avLst/>
          </a:prstGeom>
        </p:spPr>
      </p:pic>
    </p:spTree>
    <p:extLst>
      <p:ext uri="{BB962C8B-B14F-4D97-AF65-F5344CB8AC3E}">
        <p14:creationId xmlns:p14="http://schemas.microsoft.com/office/powerpoint/2010/main" val="141111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Κείμενα </a:t>
            </a:r>
            <a:r>
              <a:rPr lang="en-US" sz="3000" dirty="0">
                <a:latin typeface="Trebuchet MS" panose="020B0603020202020204" pitchFamily="34" charset="0"/>
              </a:rPr>
              <a:t>Viber - SMS </a:t>
            </a:r>
          </a:p>
        </p:txBody>
      </p:sp>
      <p:sp>
        <p:nvSpPr>
          <p:cNvPr id="28" name="Rectangle 27">
            <a:extLst>
              <a:ext uri="{FF2B5EF4-FFF2-40B4-BE49-F238E27FC236}">
                <a16:creationId xmlns:a16="http://schemas.microsoft.com/office/drawing/2014/main" id="{37DDB022-779E-470C-A5C4-F9C5D7570D94}"/>
              </a:ext>
            </a:extLst>
          </p:cNvPr>
          <p:cNvSpPr/>
          <p:nvPr/>
        </p:nvSpPr>
        <p:spPr>
          <a:xfrm>
            <a:off x="862402" y="2419751"/>
            <a:ext cx="4767602" cy="1487832"/>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tx1"/>
                </a:solidFill>
              </a:rPr>
              <a:t>Αγαπητέ πελάτη,</a:t>
            </a:r>
          </a:p>
          <a:p>
            <a:pPr algn="ctr"/>
            <a:r>
              <a:rPr lang="el-GR" sz="1100" dirty="0">
                <a:solidFill>
                  <a:schemeClr val="tx1"/>
                </a:solidFill>
              </a:rPr>
              <a:t>Για την παροχή αερίου ΧΠΕΧΧΧΧΧΧ με ληξιπρόθεσμη οφειλή ΧΧΧΧ,ΧΧ€, ξεκίνησαν δικαστικές ενέργειες. Παρακαλούμε για άμεση εξόφληση. Κωδικός Πληρωμής ΧΧΧΧΧΧΧΧΧΧΧΧΧΧΧΧΧΧΧΧΧΧΧΧΧ. Μπορείτε να κάνετε την πληρωμή σας </a:t>
            </a:r>
            <a:r>
              <a:rPr lang="el-GR" sz="1100" dirty="0" err="1">
                <a:solidFill>
                  <a:schemeClr val="tx1"/>
                </a:solidFill>
              </a:rPr>
              <a:t>online</a:t>
            </a:r>
            <a:r>
              <a:rPr lang="el-GR" sz="1100" dirty="0">
                <a:solidFill>
                  <a:schemeClr val="tx1"/>
                </a:solidFill>
              </a:rPr>
              <a:t> εύκολα, με ασφάλεια από το </a:t>
            </a:r>
            <a:r>
              <a:rPr lang="el-GR" sz="1100" dirty="0" err="1">
                <a:solidFill>
                  <a:schemeClr val="tx1"/>
                </a:solidFill>
              </a:rPr>
              <a:t>site</a:t>
            </a:r>
            <a:r>
              <a:rPr lang="el-GR" sz="1100" dirty="0">
                <a:solidFill>
                  <a:schemeClr val="tx1"/>
                </a:solidFill>
              </a:rPr>
              <a:t> μας https://www.zenith.gr/pliromi-logariasmou/ ή το </a:t>
            </a:r>
            <a:r>
              <a:rPr lang="el-GR" sz="1100" dirty="0" err="1">
                <a:solidFill>
                  <a:schemeClr val="tx1"/>
                </a:solidFill>
              </a:rPr>
              <a:t>myZeniΘ</a:t>
            </a:r>
            <a:r>
              <a:rPr lang="el-GR" sz="11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33" name="Rectangle: Top Corners Rounded 32">
            <a:extLst>
              <a:ext uri="{FF2B5EF4-FFF2-40B4-BE49-F238E27FC236}">
                <a16:creationId xmlns:a16="http://schemas.microsoft.com/office/drawing/2014/main" id="{D611A8C7-DAC9-43F2-A180-63A6EA049A0A}"/>
              </a:ext>
            </a:extLst>
          </p:cNvPr>
          <p:cNvSpPr/>
          <p:nvPr/>
        </p:nvSpPr>
        <p:spPr>
          <a:xfrm>
            <a:off x="86240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35" name="Rectangle 34">
            <a:extLst>
              <a:ext uri="{FF2B5EF4-FFF2-40B4-BE49-F238E27FC236}">
                <a16:creationId xmlns:a16="http://schemas.microsoft.com/office/drawing/2014/main" id="{202C55F3-8ACA-48E0-87EA-A9A845930A6C}"/>
              </a:ext>
            </a:extLst>
          </p:cNvPr>
          <p:cNvSpPr/>
          <p:nvPr/>
        </p:nvSpPr>
        <p:spPr>
          <a:xfrm>
            <a:off x="6389781" y="2412557"/>
            <a:ext cx="4767603" cy="1487831"/>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ΓΙΑ ΤΗΝ ΠΑΡΟΧΗ ΑΕΡΙΟΥ ΧΠΕΧΧΧΧΧΧ ΜΕ ΥΠΕΡΗΜΕΡΗ ΟΦΕΙΛΗ ΧΧΧΧ,ΧΧ€, ΞΕΚΙΝΗΣΑΝ ΔΙΚΑΣΤΙΚΕΣ ΕΝΕΡΓΕΙΕΣ. ΠΑΡΑΚΑΛΟΥΜΕ ΑΜΕΣΗ ΕΞΟΦΛΗΣΗ. ΠΛΗΡΟΦΟΡΙΕΣ: 18321</a:t>
            </a:r>
          </a:p>
        </p:txBody>
      </p:sp>
      <p:sp>
        <p:nvSpPr>
          <p:cNvPr id="36" name="Rectangle: Top Corners Rounded 35">
            <a:extLst>
              <a:ext uri="{FF2B5EF4-FFF2-40B4-BE49-F238E27FC236}">
                <a16:creationId xmlns:a16="http://schemas.microsoft.com/office/drawing/2014/main" id="{719A28BC-0447-4535-A173-D574D765688F}"/>
              </a:ext>
            </a:extLst>
          </p:cNvPr>
          <p:cNvSpPr/>
          <p:nvPr/>
        </p:nvSpPr>
        <p:spPr>
          <a:xfrm>
            <a:off x="638978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Messages</a:t>
            </a:r>
            <a:endParaRPr lang="el-GR" sz="1600" b="1" dirty="0"/>
          </a:p>
        </p:txBody>
      </p:sp>
      <p:sp>
        <p:nvSpPr>
          <p:cNvPr id="7" name="Rectangle: Top Corners Rounded 6">
            <a:extLst>
              <a:ext uri="{FF2B5EF4-FFF2-40B4-BE49-F238E27FC236}">
                <a16:creationId xmlns:a16="http://schemas.microsoft.com/office/drawing/2014/main" id="{97D86090-7E4C-4AF7-8A3E-846C6B5FBB2A}"/>
              </a:ext>
            </a:extLst>
          </p:cNvPr>
          <p:cNvSpPr/>
          <p:nvPr/>
        </p:nvSpPr>
        <p:spPr>
          <a:xfrm>
            <a:off x="862401" y="1972719"/>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5</a:t>
            </a:r>
            <a:r>
              <a:rPr lang="en-US" sz="1600" b="1" baseline="30000" dirty="0"/>
              <a:t>th</a:t>
            </a:r>
            <a:r>
              <a:rPr lang="en-US" sz="1600" b="1" dirty="0"/>
              <a:t>   </a:t>
            </a:r>
            <a:endParaRPr lang="el-GR" sz="1600" b="1" dirty="0"/>
          </a:p>
        </p:txBody>
      </p:sp>
      <p:sp>
        <p:nvSpPr>
          <p:cNvPr id="8" name="Rectangle: Top Corners Rounded 7">
            <a:extLst>
              <a:ext uri="{FF2B5EF4-FFF2-40B4-BE49-F238E27FC236}">
                <a16:creationId xmlns:a16="http://schemas.microsoft.com/office/drawing/2014/main" id="{7CCF6C64-823F-4C23-9B0A-4B74DD3C86D6}"/>
              </a:ext>
            </a:extLst>
          </p:cNvPr>
          <p:cNvSpPr/>
          <p:nvPr/>
        </p:nvSpPr>
        <p:spPr>
          <a:xfrm>
            <a:off x="6389781" y="1945273"/>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5</a:t>
            </a:r>
            <a:r>
              <a:rPr lang="en-US" sz="1600" b="1" baseline="30000" dirty="0"/>
              <a:t>th</a:t>
            </a:r>
            <a:r>
              <a:rPr lang="en-US" sz="1600" b="1" dirty="0"/>
              <a:t>  </a:t>
            </a:r>
            <a:endParaRPr lang="el-GR" sz="1600" b="1" dirty="0"/>
          </a:p>
        </p:txBody>
      </p:sp>
      <p:sp>
        <p:nvSpPr>
          <p:cNvPr id="13" name="Rectangle: Top Corners Rounded 12">
            <a:extLst>
              <a:ext uri="{FF2B5EF4-FFF2-40B4-BE49-F238E27FC236}">
                <a16:creationId xmlns:a16="http://schemas.microsoft.com/office/drawing/2014/main" id="{7417DDD6-6521-49A8-9E12-430117195BDB}"/>
              </a:ext>
            </a:extLst>
          </p:cNvPr>
          <p:cNvSpPr/>
          <p:nvPr/>
        </p:nvSpPr>
        <p:spPr>
          <a:xfrm>
            <a:off x="862401" y="4022325"/>
            <a:ext cx="10294983" cy="345347"/>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14" name="Rectangle 13">
            <a:extLst>
              <a:ext uri="{FF2B5EF4-FFF2-40B4-BE49-F238E27FC236}">
                <a16:creationId xmlns:a16="http://schemas.microsoft.com/office/drawing/2014/main" id="{2DB0B008-43FE-484F-8017-09C852913C35}"/>
              </a:ext>
            </a:extLst>
          </p:cNvPr>
          <p:cNvSpPr/>
          <p:nvPr/>
        </p:nvSpPr>
        <p:spPr>
          <a:xfrm>
            <a:off x="862401" y="4482414"/>
            <a:ext cx="10294983" cy="1848653"/>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l-GR" sz="1400" dirty="0">
                <a:solidFill>
                  <a:schemeClr val="tx1"/>
                </a:solidFill>
              </a:rPr>
              <a:t>Αυτόματη αποστολή </a:t>
            </a:r>
            <a:r>
              <a:rPr lang="el-GR" sz="1400" dirty="0" err="1">
                <a:solidFill>
                  <a:schemeClr val="tx1"/>
                </a:solidFill>
              </a:rPr>
              <a:t>viber</a:t>
            </a:r>
            <a:r>
              <a:rPr lang="el-GR" sz="1400" dirty="0">
                <a:solidFill>
                  <a:schemeClr val="tx1"/>
                </a:solidFill>
              </a:rPr>
              <a:t>/</a:t>
            </a:r>
            <a:r>
              <a:rPr lang="el-GR" sz="1400" dirty="0" err="1">
                <a:solidFill>
                  <a:schemeClr val="tx1"/>
                </a:solidFill>
              </a:rPr>
              <a:t>sms</a:t>
            </a:r>
            <a:r>
              <a:rPr lang="el-GR" sz="1400" dirty="0">
                <a:solidFill>
                  <a:schemeClr val="tx1"/>
                </a:solidFill>
              </a:rPr>
              <a:t> κατά την καταχώρηση της ενέργειας ανάκτησης στο </a:t>
            </a:r>
            <a:r>
              <a:rPr lang="el-GR" sz="1400" dirty="0" err="1">
                <a:solidFill>
                  <a:schemeClr val="tx1"/>
                </a:solidFill>
              </a:rPr>
              <a:t>iebs</a:t>
            </a:r>
            <a:r>
              <a:rPr lang="el-GR" sz="1400" dirty="0">
                <a:solidFill>
                  <a:schemeClr val="tx1"/>
                </a:solidFill>
              </a:rPr>
              <a:t> σε όλους τους χρήστες. </a:t>
            </a:r>
          </a:p>
          <a:p>
            <a:pPr marL="171450" indent="-171450">
              <a:buFont typeface="Arial" panose="020B0604020202020204" pitchFamily="34" charset="0"/>
              <a:buChar char="•"/>
            </a:pPr>
            <a:r>
              <a:rPr lang="el-GR" sz="1400" dirty="0">
                <a:solidFill>
                  <a:schemeClr val="tx1"/>
                </a:solidFill>
              </a:rPr>
              <a:t>Εξαιρούνται της αποστολής </a:t>
            </a:r>
            <a:r>
              <a:rPr lang="el-GR" sz="1400" dirty="0" err="1">
                <a:solidFill>
                  <a:schemeClr val="tx1"/>
                </a:solidFill>
              </a:rPr>
              <a:t>viber</a:t>
            </a:r>
            <a:r>
              <a:rPr lang="el-GR" sz="1400" dirty="0">
                <a:solidFill>
                  <a:schemeClr val="tx1"/>
                </a:solidFill>
              </a:rPr>
              <a:t>/</a:t>
            </a:r>
            <a:r>
              <a:rPr lang="el-GR" sz="1400" dirty="0" err="1">
                <a:solidFill>
                  <a:schemeClr val="tx1"/>
                </a:solidFill>
              </a:rPr>
              <a:t>sms</a:t>
            </a:r>
            <a:r>
              <a:rPr lang="el-GR" sz="1400" dirty="0">
                <a:solidFill>
                  <a:schemeClr val="tx1"/>
                </a:solidFill>
              </a:rPr>
              <a:t> παροχές Δημοσίου και Β2Β </a:t>
            </a:r>
            <a:r>
              <a:rPr lang="en-US" sz="1400" dirty="0">
                <a:solidFill>
                  <a:schemeClr val="tx1"/>
                </a:solidFill>
              </a:rPr>
              <a:t>c</a:t>
            </a:r>
            <a:r>
              <a:rPr lang="el-GR" sz="1400" dirty="0" err="1">
                <a:solidFill>
                  <a:schemeClr val="tx1"/>
                </a:solidFill>
              </a:rPr>
              <a:t>ustomers</a:t>
            </a:r>
            <a:endParaRPr lang="el-GR" sz="1400" dirty="0">
              <a:solidFill>
                <a:schemeClr val="tx1"/>
              </a:solidFill>
            </a:endParaRPr>
          </a:p>
          <a:p>
            <a:pPr marL="171450" indent="-171450">
              <a:buFont typeface="Arial" panose="020B0604020202020204" pitchFamily="34" charset="0"/>
              <a:buChar char="•"/>
            </a:pPr>
            <a:r>
              <a:rPr lang="el-GR" sz="1400" dirty="0">
                <a:solidFill>
                  <a:schemeClr val="tx1"/>
                </a:solidFill>
              </a:rPr>
              <a:t>Ώρες αποστολής μηνυμάτων: 09:30 έως 14:00 και 17:30 έως 20:30</a:t>
            </a:r>
          </a:p>
          <a:p>
            <a:pPr marL="171450" indent="-171450">
              <a:buFont typeface="Arial" panose="020B0604020202020204" pitchFamily="34" charset="0"/>
              <a:buChar char="•"/>
            </a:pPr>
            <a:r>
              <a:rPr lang="el-GR" sz="1400" dirty="0">
                <a:solidFill>
                  <a:schemeClr val="tx1"/>
                </a:solidFill>
              </a:rPr>
              <a:t>Δεν αποστέλλονται </a:t>
            </a:r>
            <a:r>
              <a:rPr lang="el-GR" sz="1400" dirty="0" err="1">
                <a:solidFill>
                  <a:schemeClr val="tx1"/>
                </a:solidFill>
              </a:rPr>
              <a:t>viber</a:t>
            </a:r>
            <a:r>
              <a:rPr lang="el-GR" sz="1400" dirty="0">
                <a:solidFill>
                  <a:schemeClr val="tx1"/>
                </a:solidFill>
              </a:rPr>
              <a:t>/</a:t>
            </a:r>
            <a:r>
              <a:rPr lang="el-GR" sz="1400" dirty="0" err="1">
                <a:solidFill>
                  <a:schemeClr val="tx1"/>
                </a:solidFill>
              </a:rPr>
              <a:t>sms</a:t>
            </a:r>
            <a:r>
              <a:rPr lang="el-GR" sz="1400" dirty="0">
                <a:solidFill>
                  <a:schemeClr val="tx1"/>
                </a:solidFill>
              </a:rPr>
              <a:t>: Κυριακές και  αργίες</a:t>
            </a:r>
          </a:p>
          <a:p>
            <a:pPr marL="171450" indent="-171450">
              <a:buFont typeface="Arial" panose="020B0604020202020204" pitchFamily="34" charset="0"/>
              <a:buChar char="•"/>
            </a:pPr>
            <a:r>
              <a:rPr lang="el-GR" sz="1400" dirty="0">
                <a:solidFill>
                  <a:schemeClr val="tx1"/>
                </a:solidFill>
              </a:rPr>
              <a:t>Σε χρήστες με εφαρμογή VIBER η προσπάθεια αποστολής διαρκεί 24 ώρες. </a:t>
            </a:r>
          </a:p>
          <a:p>
            <a:pPr marL="171450" indent="-171450">
              <a:buFont typeface="Arial" panose="020B0604020202020204" pitchFamily="34" charset="0"/>
              <a:buChar char="•"/>
            </a:pPr>
            <a:r>
              <a:rPr lang="el-GR" sz="1400" dirty="0">
                <a:solidFill>
                  <a:schemeClr val="tx1"/>
                </a:solidFill>
              </a:rPr>
              <a:t>Στο διάστημα αυτό, αν ο χρήστης δεν βρεθεί σε δίκτυο ή </a:t>
            </a:r>
            <a:r>
              <a:rPr lang="el-GR" sz="1400" dirty="0" err="1">
                <a:solidFill>
                  <a:schemeClr val="tx1"/>
                </a:solidFill>
              </a:rPr>
              <a:t>Wi-Fi</a:t>
            </a:r>
            <a:r>
              <a:rPr lang="el-GR" sz="1400" dirty="0">
                <a:solidFill>
                  <a:schemeClr val="tx1"/>
                </a:solidFill>
              </a:rPr>
              <a:t>  το μήνυμα μετατρέπεται και αποστέλλεται SMS.</a:t>
            </a:r>
          </a:p>
          <a:p>
            <a:pPr marL="171450" indent="-171450">
              <a:buFont typeface="Arial" panose="020B0604020202020204" pitchFamily="34" charset="0"/>
              <a:buChar char="•"/>
            </a:pPr>
            <a:r>
              <a:rPr lang="el-GR" sz="1400" dirty="0">
                <a:solidFill>
                  <a:schemeClr val="tx1"/>
                </a:solidFill>
              </a:rPr>
              <a:t>Η πληροφορία παράδοσης του μηνύματος αρχειοθετείται  στα </a:t>
            </a:r>
            <a:r>
              <a:rPr lang="el-GR" sz="1400" dirty="0" err="1">
                <a:solidFill>
                  <a:schemeClr val="tx1"/>
                </a:solidFill>
              </a:rPr>
              <a:t>messaging</a:t>
            </a:r>
            <a:r>
              <a:rPr lang="el-GR" sz="1400" dirty="0">
                <a:solidFill>
                  <a:schemeClr val="tx1"/>
                </a:solidFill>
              </a:rPr>
              <a:t> </a:t>
            </a:r>
            <a:r>
              <a:rPr lang="el-GR" sz="1400" dirty="0" err="1">
                <a:solidFill>
                  <a:schemeClr val="tx1"/>
                </a:solidFill>
              </a:rPr>
              <a:t>activities</a:t>
            </a:r>
            <a:r>
              <a:rPr lang="el-GR" sz="1400" dirty="0">
                <a:solidFill>
                  <a:schemeClr val="tx1"/>
                </a:solidFill>
              </a:rPr>
              <a:t> της οντότητας </a:t>
            </a:r>
            <a:r>
              <a:rPr lang="el-GR" sz="1400" dirty="0" err="1">
                <a:solidFill>
                  <a:schemeClr val="tx1"/>
                </a:solidFill>
              </a:rPr>
              <a:t>supply</a:t>
            </a:r>
            <a:r>
              <a:rPr lang="el-GR" sz="1400" dirty="0">
                <a:solidFill>
                  <a:schemeClr val="tx1"/>
                </a:solidFill>
              </a:rPr>
              <a:t> στο CRM.</a:t>
            </a:r>
          </a:p>
        </p:txBody>
      </p:sp>
      <p:sp>
        <p:nvSpPr>
          <p:cNvPr id="15" name="Slide Number Placeholder 5">
            <a:extLst>
              <a:ext uri="{FF2B5EF4-FFF2-40B4-BE49-F238E27FC236}">
                <a16:creationId xmlns:a16="http://schemas.microsoft.com/office/drawing/2014/main" id="{D0E921D7-2312-4E40-A681-EC1DE76B42A9}"/>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Graphic 19" descr="Fire">
            <a:extLst>
              <a:ext uri="{FF2B5EF4-FFF2-40B4-BE49-F238E27FC236}">
                <a16:creationId xmlns:a16="http://schemas.microsoft.com/office/drawing/2014/main" id="{2150539D-80B9-4C9C-A94A-FF64E46CAD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4304" y="3109"/>
            <a:ext cx="1006158" cy="947957"/>
          </a:xfrm>
          <a:prstGeom prst="rect">
            <a:avLst/>
          </a:prstGeom>
        </p:spPr>
      </p:pic>
    </p:spTree>
    <p:extLst>
      <p:ext uri="{BB962C8B-B14F-4D97-AF65-F5344CB8AC3E}">
        <p14:creationId xmlns:p14="http://schemas.microsoft.com/office/powerpoint/2010/main" val="423469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5035-6BD5-4616-A895-7C5FDDE43611}"/>
              </a:ext>
            </a:extLst>
          </p:cNvPr>
          <p:cNvSpPr>
            <a:spLocks noGrp="1"/>
          </p:cNvSpPr>
          <p:nvPr>
            <p:ph type="ctrTitle"/>
          </p:nvPr>
        </p:nvSpPr>
        <p:spPr/>
        <p:txBody>
          <a:bodyPr>
            <a:normAutofit/>
          </a:bodyPr>
          <a:lstStyle/>
          <a:p>
            <a:r>
              <a:rPr lang="en-US" sz="2400" b="1" dirty="0">
                <a:solidFill>
                  <a:srgbClr val="C00000"/>
                </a:solidFill>
              </a:rPr>
              <a:t>Gas | </a:t>
            </a:r>
            <a:r>
              <a:rPr lang="en-US" sz="2400" b="1" dirty="0"/>
              <a:t>Winter settlement program for residentials (T1,T2)</a:t>
            </a:r>
            <a:endParaRPr lang="el-GR" sz="2400" b="1" dirty="0"/>
          </a:p>
        </p:txBody>
      </p:sp>
      <p:graphicFrame>
        <p:nvGraphicFramePr>
          <p:cNvPr id="9" name="Content Placeholder 8">
            <a:extLst>
              <a:ext uri="{FF2B5EF4-FFF2-40B4-BE49-F238E27FC236}">
                <a16:creationId xmlns:a16="http://schemas.microsoft.com/office/drawing/2014/main" id="{7545F161-9310-AB6D-C242-932C42309740}"/>
              </a:ext>
            </a:extLst>
          </p:cNvPr>
          <p:cNvGraphicFramePr>
            <a:graphicFrameLocks noGrp="1"/>
          </p:cNvGraphicFramePr>
          <p:nvPr>
            <p:ph idx="1"/>
          </p:nvPr>
        </p:nvGraphicFramePr>
        <p:xfrm>
          <a:off x="610732" y="1180731"/>
          <a:ext cx="10970534" cy="4642278"/>
        </p:xfrm>
        <a:graphic>
          <a:graphicData uri="http://schemas.openxmlformats.org/drawingml/2006/table">
            <a:tbl>
              <a:tblPr/>
              <a:tblGrid>
                <a:gridCol w="1455062">
                  <a:extLst>
                    <a:ext uri="{9D8B030D-6E8A-4147-A177-3AD203B41FA5}">
                      <a16:colId xmlns:a16="http://schemas.microsoft.com/office/drawing/2014/main" val="3521699361"/>
                    </a:ext>
                  </a:extLst>
                </a:gridCol>
                <a:gridCol w="2791484">
                  <a:extLst>
                    <a:ext uri="{9D8B030D-6E8A-4147-A177-3AD203B41FA5}">
                      <a16:colId xmlns:a16="http://schemas.microsoft.com/office/drawing/2014/main" val="3741315951"/>
                    </a:ext>
                  </a:extLst>
                </a:gridCol>
                <a:gridCol w="2316931">
                  <a:extLst>
                    <a:ext uri="{9D8B030D-6E8A-4147-A177-3AD203B41FA5}">
                      <a16:colId xmlns:a16="http://schemas.microsoft.com/office/drawing/2014/main" val="1368273224"/>
                    </a:ext>
                  </a:extLst>
                </a:gridCol>
                <a:gridCol w="1455062">
                  <a:extLst>
                    <a:ext uri="{9D8B030D-6E8A-4147-A177-3AD203B41FA5}">
                      <a16:colId xmlns:a16="http://schemas.microsoft.com/office/drawing/2014/main" val="3594636960"/>
                    </a:ext>
                  </a:extLst>
                </a:gridCol>
                <a:gridCol w="1287572">
                  <a:extLst>
                    <a:ext uri="{9D8B030D-6E8A-4147-A177-3AD203B41FA5}">
                      <a16:colId xmlns:a16="http://schemas.microsoft.com/office/drawing/2014/main" val="3043452840"/>
                    </a:ext>
                  </a:extLst>
                </a:gridCol>
                <a:gridCol w="1664423">
                  <a:extLst>
                    <a:ext uri="{9D8B030D-6E8A-4147-A177-3AD203B41FA5}">
                      <a16:colId xmlns:a16="http://schemas.microsoft.com/office/drawing/2014/main" val="1331384534"/>
                    </a:ext>
                  </a:extLst>
                </a:gridCol>
              </a:tblGrid>
              <a:tr h="127045">
                <a:tc>
                  <a:txBody>
                    <a:bodyPr/>
                    <a:lstStyle/>
                    <a:p>
                      <a:pPr algn="ctr" fontAlgn="ctr"/>
                      <a:r>
                        <a:rPr lang="en-US" sz="1100" b="1" i="0" u="none" strike="noStrike">
                          <a:solidFill>
                            <a:srgbClr val="FFFFFF"/>
                          </a:solidFill>
                          <a:effectLst/>
                          <a:latin typeface="Calibri" panose="020F0502020204030204" pitchFamily="34" charset="0"/>
                        </a:rPr>
                        <a:t>Client Category</a:t>
                      </a:r>
                    </a:p>
                  </a:txBody>
                  <a:tcPr marL="7461" marR="7461" marT="74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Client Status</a:t>
                      </a:r>
                    </a:p>
                  </a:txBody>
                  <a:tcPr marL="7461" marR="7461" marT="74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Period</a:t>
                      </a:r>
                    </a:p>
                  </a:txBody>
                  <a:tcPr marL="7461" marR="7461" marT="74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from (€)</a:t>
                      </a:r>
                    </a:p>
                  </a:txBody>
                  <a:tcPr marL="7461" marR="7461" marT="74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to  (€)</a:t>
                      </a:r>
                    </a:p>
                  </a:txBody>
                  <a:tcPr marL="7461" marR="7461" marT="746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dirty="0">
                          <a:solidFill>
                            <a:srgbClr val="FFFFFF"/>
                          </a:solidFill>
                          <a:effectLst/>
                          <a:latin typeface="Calibri" panose="020F0502020204030204" pitchFamily="34" charset="0"/>
                        </a:rPr>
                        <a:t>Installments</a:t>
                      </a:r>
                    </a:p>
                  </a:txBody>
                  <a:tcPr marL="7461" marR="7461" marT="746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694736520"/>
                  </a:ext>
                </a:extLst>
              </a:tr>
              <a:tr h="127045">
                <a:tc>
                  <a:txBody>
                    <a:bodyPr/>
                    <a:lstStyle/>
                    <a:p>
                      <a:pPr algn="ctr" fontAlgn="ctr"/>
                      <a:r>
                        <a:rPr lang="el-GR" sz="1100" b="0" i="0" u="none" strike="noStrike" dirty="0">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01362387"/>
                  </a:ext>
                </a:extLst>
              </a:tr>
              <a:tr h="219927">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66675711"/>
                  </a:ext>
                </a:extLst>
              </a:tr>
              <a:tr h="219927">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33613095"/>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11958223"/>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62930473"/>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25%+6</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74846798"/>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25%+7</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70077666"/>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51584484"/>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Disconnected with re-connection request</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48609235"/>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50%+3</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10449135"/>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Sep, Oct, Nov, Dec, Jan, Feb, Mar</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50%+4</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521692"/>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08283746"/>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06612355"/>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20%+7</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65529762"/>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20%+8</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57450402"/>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20%+9</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47107"/>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20%+10</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05516456"/>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20%+11</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99773868"/>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78182038"/>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66778041"/>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20%+7</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44755637"/>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20%+8</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41521837"/>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20%+9</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24880192"/>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20%+10</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8123483"/>
                  </a:ext>
                </a:extLst>
              </a:tr>
              <a:tr h="127045">
                <a:tc>
                  <a:txBody>
                    <a:bodyPr/>
                    <a:lstStyle/>
                    <a:p>
                      <a:pPr algn="ctr" fontAlgn="ctr"/>
                      <a:r>
                        <a:rPr lang="el-GR" sz="1100" b="0" i="0" u="none" strike="noStrike">
                          <a:solidFill>
                            <a:srgbClr val="000000"/>
                          </a:solidFill>
                          <a:effectLst/>
                          <a:latin typeface="Calibri" panose="020F0502020204030204" pitchFamily="34" charset="0"/>
                        </a:rPr>
                        <a:t>Τ1, Τ2</a:t>
                      </a:r>
                    </a:p>
                  </a:txBody>
                  <a:tcPr marL="7461" marR="7461" marT="74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461" marR="7461" marT="7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20%+11</a:t>
                      </a:r>
                    </a:p>
                  </a:txBody>
                  <a:tcPr marL="7461" marR="7461" marT="74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91837535"/>
                  </a:ext>
                </a:extLst>
              </a:tr>
            </a:tbl>
          </a:graphicData>
        </a:graphic>
      </p:graphicFrame>
    </p:spTree>
    <p:extLst>
      <p:ext uri="{BB962C8B-B14F-4D97-AF65-F5344CB8AC3E}">
        <p14:creationId xmlns:p14="http://schemas.microsoft.com/office/powerpoint/2010/main" val="4154662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7F9B-7EBE-425D-892F-DAF39903AC30}"/>
              </a:ext>
            </a:extLst>
          </p:cNvPr>
          <p:cNvSpPr>
            <a:spLocks noGrp="1"/>
          </p:cNvSpPr>
          <p:nvPr>
            <p:ph type="ctrTitle"/>
          </p:nvPr>
        </p:nvSpPr>
        <p:spPr/>
        <p:txBody>
          <a:bodyPr/>
          <a:lstStyle/>
          <a:p>
            <a:r>
              <a:rPr lang="en-US" sz="2400" b="1" dirty="0">
                <a:solidFill>
                  <a:srgbClr val="C00000"/>
                </a:solidFill>
              </a:rPr>
              <a:t>Gas | </a:t>
            </a:r>
            <a:r>
              <a:rPr lang="en-US" sz="2400" b="1" dirty="0"/>
              <a:t>Summer settlement program for residentials (T1,T2)</a:t>
            </a:r>
            <a:endParaRPr lang="el-GR" dirty="0"/>
          </a:p>
        </p:txBody>
      </p:sp>
      <p:graphicFrame>
        <p:nvGraphicFramePr>
          <p:cNvPr id="6" name="Content Placeholder 5">
            <a:extLst>
              <a:ext uri="{FF2B5EF4-FFF2-40B4-BE49-F238E27FC236}">
                <a16:creationId xmlns:a16="http://schemas.microsoft.com/office/drawing/2014/main" id="{C3D30BBB-2C7F-5391-8D9C-E06E80D50258}"/>
              </a:ext>
            </a:extLst>
          </p:cNvPr>
          <p:cNvGraphicFramePr>
            <a:graphicFrameLocks noGrp="1"/>
          </p:cNvGraphicFramePr>
          <p:nvPr>
            <p:ph idx="1"/>
          </p:nvPr>
        </p:nvGraphicFramePr>
        <p:xfrm>
          <a:off x="610731" y="1147296"/>
          <a:ext cx="10970534" cy="3939617"/>
        </p:xfrm>
        <a:graphic>
          <a:graphicData uri="http://schemas.openxmlformats.org/drawingml/2006/table">
            <a:tbl>
              <a:tblPr/>
              <a:tblGrid>
                <a:gridCol w="1455062">
                  <a:extLst>
                    <a:ext uri="{9D8B030D-6E8A-4147-A177-3AD203B41FA5}">
                      <a16:colId xmlns:a16="http://schemas.microsoft.com/office/drawing/2014/main" val="882262178"/>
                    </a:ext>
                  </a:extLst>
                </a:gridCol>
                <a:gridCol w="2791484">
                  <a:extLst>
                    <a:ext uri="{9D8B030D-6E8A-4147-A177-3AD203B41FA5}">
                      <a16:colId xmlns:a16="http://schemas.microsoft.com/office/drawing/2014/main" val="3389659134"/>
                    </a:ext>
                  </a:extLst>
                </a:gridCol>
                <a:gridCol w="2316932">
                  <a:extLst>
                    <a:ext uri="{9D8B030D-6E8A-4147-A177-3AD203B41FA5}">
                      <a16:colId xmlns:a16="http://schemas.microsoft.com/office/drawing/2014/main" val="1846718451"/>
                    </a:ext>
                  </a:extLst>
                </a:gridCol>
                <a:gridCol w="1455062">
                  <a:extLst>
                    <a:ext uri="{9D8B030D-6E8A-4147-A177-3AD203B41FA5}">
                      <a16:colId xmlns:a16="http://schemas.microsoft.com/office/drawing/2014/main" val="1733781781"/>
                    </a:ext>
                  </a:extLst>
                </a:gridCol>
                <a:gridCol w="1287572">
                  <a:extLst>
                    <a:ext uri="{9D8B030D-6E8A-4147-A177-3AD203B41FA5}">
                      <a16:colId xmlns:a16="http://schemas.microsoft.com/office/drawing/2014/main" val="436248944"/>
                    </a:ext>
                  </a:extLst>
                </a:gridCol>
                <a:gridCol w="1664422">
                  <a:extLst>
                    <a:ext uri="{9D8B030D-6E8A-4147-A177-3AD203B41FA5}">
                      <a16:colId xmlns:a16="http://schemas.microsoft.com/office/drawing/2014/main" val="1873527455"/>
                    </a:ext>
                  </a:extLst>
                </a:gridCol>
              </a:tblGrid>
              <a:tr h="222347">
                <a:tc>
                  <a:txBody>
                    <a:bodyPr/>
                    <a:lstStyle/>
                    <a:p>
                      <a:pPr algn="ctr" fontAlgn="ctr"/>
                      <a:r>
                        <a:rPr lang="en-US" sz="1200" b="1" i="0" u="none" strike="noStrike">
                          <a:solidFill>
                            <a:srgbClr val="FFFFFF"/>
                          </a:solidFill>
                          <a:effectLst/>
                          <a:latin typeface="Calibri" panose="020F0502020204030204" pitchFamily="34" charset="0"/>
                        </a:rPr>
                        <a:t>Client 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200" b="1" i="0" u="none" strike="noStrike">
                          <a:solidFill>
                            <a:srgbClr val="FFFFFF"/>
                          </a:solidFill>
                          <a:effectLst/>
                          <a:latin typeface="Calibri" panose="020F0502020204030204" pitchFamily="34" charset="0"/>
                        </a:rPr>
                        <a:t>Client Status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200" b="1" i="0" u="none" strike="noStrike">
                          <a:solidFill>
                            <a:srgbClr val="FFFFFF"/>
                          </a:solidFill>
                          <a:effectLst/>
                          <a:latin typeface="Calibri" panose="020F0502020204030204" pitchFamily="34" charset="0"/>
                        </a:rPr>
                        <a:t>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from (</a:t>
                      </a:r>
                      <a:r>
                        <a:rPr lang="en-US" sz="1200" b="1" i="0" u="none" strike="noStrike">
                          <a:solidFill>
                            <a:srgbClr val="FFFFFF"/>
                          </a:solidFill>
                          <a:effectLst/>
                          <a:latin typeface="Calibri" panose="020F0502020204030204" pitchFamily="34" charset="0"/>
                        </a:rPr>
                        <a:t>€)</a:t>
                      </a:r>
                      <a:endParaRPr lang="en-US" sz="1100" b="1" i="0" u="none" strike="noStrike">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to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dirty="0">
                          <a:solidFill>
                            <a:srgbClr val="FFFFFF"/>
                          </a:solidFill>
                          <a:effectLst/>
                          <a:latin typeface="Calibri" panose="020F0502020204030204" pitchFamily="34" charset="0"/>
                        </a:rPr>
                        <a:t>Installments</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794340811"/>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54407983"/>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5443562"/>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27619290"/>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94187777"/>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74450734"/>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45430964"/>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48182303"/>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11360255"/>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16148112"/>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97688115"/>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31987534"/>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38193423"/>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12807452"/>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 Jul,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98227004"/>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 Jul,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51545509"/>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 Jul,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92758857"/>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 Jul,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9929231"/>
                  </a:ext>
                </a:extLst>
              </a:tr>
              <a:tr h="206515">
                <a:tc>
                  <a:txBody>
                    <a:bodyPr/>
                    <a:lstStyle/>
                    <a:p>
                      <a:pPr algn="ctr" fontAlgn="ctr"/>
                      <a:r>
                        <a:rPr lang="el-GR" sz="1100" b="0" i="0" u="none" strike="noStrike">
                          <a:solidFill>
                            <a:srgbClr val="000000"/>
                          </a:solidFill>
                          <a:effectLst/>
                          <a:latin typeface="Calibri" panose="020F0502020204030204" pitchFamily="34" charset="0"/>
                        </a:rPr>
                        <a:t>Τ1, Τ2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Apr, May, Jun, Jul,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50%+5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53815584"/>
                  </a:ext>
                </a:extLst>
              </a:tr>
            </a:tbl>
          </a:graphicData>
        </a:graphic>
      </p:graphicFrame>
    </p:spTree>
    <p:extLst>
      <p:ext uri="{BB962C8B-B14F-4D97-AF65-F5344CB8AC3E}">
        <p14:creationId xmlns:p14="http://schemas.microsoft.com/office/powerpoint/2010/main" val="2995926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5035-6BD5-4616-A895-7C5FDDE43611}"/>
              </a:ext>
            </a:extLst>
          </p:cNvPr>
          <p:cNvSpPr>
            <a:spLocks noGrp="1"/>
          </p:cNvSpPr>
          <p:nvPr>
            <p:ph type="ctrTitle"/>
          </p:nvPr>
        </p:nvSpPr>
        <p:spPr/>
        <p:txBody>
          <a:bodyPr>
            <a:normAutofit fontScale="90000"/>
          </a:bodyPr>
          <a:lstStyle/>
          <a:p>
            <a:r>
              <a:rPr lang="en-US" sz="2400" b="1" dirty="0">
                <a:solidFill>
                  <a:srgbClr val="C00000"/>
                </a:solidFill>
              </a:rPr>
              <a:t>Gas | </a:t>
            </a:r>
            <a:r>
              <a:rPr lang="en-US" sz="2400" b="1" dirty="0"/>
              <a:t> Annual settlement program for commercials / central heating / public (T3)</a:t>
            </a:r>
            <a:endParaRPr lang="el-GR" sz="2400" b="1" dirty="0"/>
          </a:p>
        </p:txBody>
      </p:sp>
      <p:graphicFrame>
        <p:nvGraphicFramePr>
          <p:cNvPr id="3" name="Content Placeholder 2">
            <a:extLst>
              <a:ext uri="{FF2B5EF4-FFF2-40B4-BE49-F238E27FC236}">
                <a16:creationId xmlns:a16="http://schemas.microsoft.com/office/drawing/2014/main" id="{6C7E3789-A456-F6D8-B51F-C8E041675671}"/>
              </a:ext>
            </a:extLst>
          </p:cNvPr>
          <p:cNvGraphicFramePr>
            <a:graphicFrameLocks noGrp="1"/>
          </p:cNvGraphicFramePr>
          <p:nvPr>
            <p:ph idx="1"/>
          </p:nvPr>
        </p:nvGraphicFramePr>
        <p:xfrm>
          <a:off x="610731" y="1166761"/>
          <a:ext cx="10970534" cy="3591672"/>
        </p:xfrm>
        <a:graphic>
          <a:graphicData uri="http://schemas.openxmlformats.org/drawingml/2006/table">
            <a:tbl>
              <a:tblPr/>
              <a:tblGrid>
                <a:gridCol w="1455062">
                  <a:extLst>
                    <a:ext uri="{9D8B030D-6E8A-4147-A177-3AD203B41FA5}">
                      <a16:colId xmlns:a16="http://schemas.microsoft.com/office/drawing/2014/main" val="2755201511"/>
                    </a:ext>
                  </a:extLst>
                </a:gridCol>
                <a:gridCol w="2791484">
                  <a:extLst>
                    <a:ext uri="{9D8B030D-6E8A-4147-A177-3AD203B41FA5}">
                      <a16:colId xmlns:a16="http://schemas.microsoft.com/office/drawing/2014/main" val="2086575450"/>
                    </a:ext>
                  </a:extLst>
                </a:gridCol>
                <a:gridCol w="2316932">
                  <a:extLst>
                    <a:ext uri="{9D8B030D-6E8A-4147-A177-3AD203B41FA5}">
                      <a16:colId xmlns:a16="http://schemas.microsoft.com/office/drawing/2014/main" val="3647297698"/>
                    </a:ext>
                  </a:extLst>
                </a:gridCol>
                <a:gridCol w="1455062">
                  <a:extLst>
                    <a:ext uri="{9D8B030D-6E8A-4147-A177-3AD203B41FA5}">
                      <a16:colId xmlns:a16="http://schemas.microsoft.com/office/drawing/2014/main" val="3234342249"/>
                    </a:ext>
                  </a:extLst>
                </a:gridCol>
                <a:gridCol w="1287572">
                  <a:extLst>
                    <a:ext uri="{9D8B030D-6E8A-4147-A177-3AD203B41FA5}">
                      <a16:colId xmlns:a16="http://schemas.microsoft.com/office/drawing/2014/main" val="807808588"/>
                    </a:ext>
                  </a:extLst>
                </a:gridCol>
                <a:gridCol w="1664422">
                  <a:extLst>
                    <a:ext uri="{9D8B030D-6E8A-4147-A177-3AD203B41FA5}">
                      <a16:colId xmlns:a16="http://schemas.microsoft.com/office/drawing/2014/main" val="3027374364"/>
                    </a:ext>
                  </a:extLst>
                </a:gridCol>
              </a:tblGrid>
              <a:tr h="213334">
                <a:tc>
                  <a:txBody>
                    <a:bodyPr/>
                    <a:lstStyle/>
                    <a:p>
                      <a:pPr algn="ctr" fontAlgn="ctr"/>
                      <a:r>
                        <a:rPr lang="en-US" sz="1100" b="1" i="0" u="none" strike="noStrike" dirty="0">
                          <a:solidFill>
                            <a:srgbClr val="FFFFFF"/>
                          </a:solidFill>
                          <a:effectLst/>
                          <a:latin typeface="Calibri" panose="020F0502020204030204" pitchFamily="34" charset="0"/>
                        </a:rPr>
                        <a:t>Client 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Client Status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from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to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dirty="0">
                          <a:solidFill>
                            <a:srgbClr val="FFFFFF"/>
                          </a:solidFill>
                          <a:effectLst/>
                          <a:latin typeface="Calibri" panose="020F0502020204030204" pitchFamily="34" charset="0"/>
                        </a:rPr>
                        <a:t>Installments</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784356876"/>
                  </a:ext>
                </a:extLst>
              </a:tr>
              <a:tr h="198143">
                <a:tc>
                  <a:txBody>
                    <a:bodyPr/>
                    <a:lstStyle/>
                    <a:p>
                      <a:pPr algn="ctr" fontAlgn="ctr"/>
                      <a:r>
                        <a:rPr lang="en-US" sz="1100" b="0" i="0" u="none" strike="noStrike" dirty="0">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92994779"/>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1323016"/>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73891577"/>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31941914"/>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11135316"/>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39969335"/>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773259372"/>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87181453"/>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76100669"/>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50%+5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19182390"/>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32658123"/>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30%+3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755470981"/>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62659481"/>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5432531"/>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13146229"/>
                  </a:ext>
                </a:extLst>
              </a:tr>
              <a:tr h="198143">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34581617"/>
                  </a:ext>
                </a:extLst>
              </a:tr>
              <a:tr h="208050">
                <a:tc>
                  <a:txBody>
                    <a:bodyPr/>
                    <a:lstStyle/>
                    <a:p>
                      <a:pPr algn="ctr" fontAlgn="ctr"/>
                      <a:r>
                        <a:rPr lang="en-US" sz="1100" b="0" i="0" u="none" strike="noStrike">
                          <a:solidFill>
                            <a:srgbClr val="000000"/>
                          </a:solidFill>
                          <a:effectLst/>
                          <a:latin typeface="Calibri" panose="020F0502020204030204" pitchFamily="34" charset="0"/>
                        </a:rPr>
                        <a:t>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67363438"/>
                  </a:ext>
                </a:extLst>
              </a:tr>
            </a:tbl>
          </a:graphicData>
        </a:graphic>
      </p:graphicFrame>
    </p:spTree>
    <p:extLst>
      <p:ext uri="{BB962C8B-B14F-4D97-AF65-F5344CB8AC3E}">
        <p14:creationId xmlns:p14="http://schemas.microsoft.com/office/powerpoint/2010/main" val="160775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16496-94A4-4ED7-BC7D-8FD4E6B2B4EA}"/>
              </a:ext>
            </a:extLst>
          </p:cNvPr>
          <p:cNvSpPr txBox="1"/>
          <p:nvPr/>
        </p:nvSpPr>
        <p:spPr>
          <a:xfrm>
            <a:off x="646724" y="1348033"/>
            <a:ext cx="10898549" cy="3487918"/>
          </a:xfrm>
          <a:prstGeom prst="rect">
            <a:avLst/>
          </a:prstGeom>
          <a:noFill/>
        </p:spPr>
        <p:txBody>
          <a:bodyPr wrap="square" rIns="288000" bIns="72000" rtlCol="0">
            <a:noAutofit/>
          </a:bodyPr>
          <a:lstStyle/>
          <a:p>
            <a:pPr>
              <a:spcAft>
                <a:spcPts val="2400"/>
              </a:spcAft>
            </a:pPr>
            <a:r>
              <a:rPr lang="el-GR" sz="1200" dirty="0">
                <a:latin typeface="Trebuchet MS" panose="020B0603020202020204" pitchFamily="34" charset="0"/>
              </a:rPr>
              <a:t>Το IEBS</a:t>
            </a:r>
            <a:r>
              <a:rPr lang="en-US" sz="1200" dirty="0">
                <a:latin typeface="Trebuchet MS" panose="020B0603020202020204" pitchFamily="34" charset="0"/>
              </a:rPr>
              <a:t> (Integrated Energy</a:t>
            </a:r>
            <a:r>
              <a:rPr lang="el-GR" sz="1200" dirty="0">
                <a:latin typeface="Trebuchet MS" panose="020B0603020202020204" pitchFamily="34" charset="0"/>
              </a:rPr>
              <a:t> Billing</a:t>
            </a:r>
            <a:r>
              <a:rPr lang="en-US" sz="1200" dirty="0">
                <a:latin typeface="Trebuchet MS" panose="020B0603020202020204" pitchFamily="34" charset="0"/>
              </a:rPr>
              <a:t> System)</a:t>
            </a:r>
            <a:r>
              <a:rPr lang="el-GR" sz="1200" dirty="0">
                <a:latin typeface="Trebuchet MS" panose="020B0603020202020204" pitchFamily="34" charset="0"/>
              </a:rPr>
              <a:t> είναι ένα σύστημα τιμολόγησης πελατών στη λιανική αγορά ηλεκτρικής ενέργειας</a:t>
            </a:r>
            <a:r>
              <a:rPr lang="en-US" sz="1200" dirty="0">
                <a:latin typeface="Trebuchet MS" panose="020B0603020202020204" pitchFamily="34" charset="0"/>
              </a:rPr>
              <a:t> </a:t>
            </a:r>
            <a:r>
              <a:rPr lang="el-GR" sz="1200" dirty="0">
                <a:latin typeface="Trebuchet MS" panose="020B0603020202020204" pitchFamily="34" charset="0"/>
              </a:rPr>
              <a:t>και φυσικού αερίου. Εκτελεί όλες τις απαραίτητες διαδικασίες για έναν προμηθευτή μεταξύ των οποίων: </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Διαχείριση όλων των αρχείων μετρητικών δεδομένων.</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Τιμολόγηση πελατών Φυσικού Αερίου με καθοριζόμενα από το χρήστη τιμολογιακά πακέτα.</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Τιμολόγηση πελατών Χαμηλής, Μέσης και Υψηλής Τάσης με καθοριζόμενα από το χρήστη τιμολογιακά πακέτα.</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Παραγωγή λογαριασμών σε αρχείο PDF έτοιμο προς εκτύπωση, ή εξαγωγή σε μορφή ASCII ή XML για εξωτερική εκτύπωση.</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Καταχώρηση πληρωμών και παρακολούθηση υπολοίπων.</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Διαχείριση εισπράξεων μέσω του συστήματος ΔΙΑΣ, συμπεριλαμβανομένων παγίων εντολών.</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Εντοπισμός παροχών προς διακοπή, και αποστολή για διακοπή ή επανασύνδεση.</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Πλήρης διαχείριση χρεώσεων υπέρ τρίτων (Χρεώσεις Δήμων, ΕΕΤΗΔΕ/ΕΕΤΑ).</a:t>
            </a:r>
          </a:p>
          <a:p>
            <a:pPr marL="342900" indent="-342900">
              <a:lnSpc>
                <a:spcPct val="0"/>
              </a:lnSpc>
              <a:spcAft>
                <a:spcPts val="2400"/>
              </a:spcAft>
              <a:buFont typeface="Wingdings" panose="05000000000000000000" pitchFamily="2" charset="2"/>
              <a:buChar char="§"/>
            </a:pPr>
            <a:r>
              <a:rPr lang="el-GR" sz="1200" dirty="0">
                <a:latin typeface="Trebuchet MS" panose="020B0603020202020204" pitchFamily="34" charset="0"/>
              </a:rPr>
              <a:t>Παραγωγή πλήθους αναφορών και αναλύσεων.</a:t>
            </a:r>
          </a:p>
        </p:txBody>
      </p:sp>
      <p:graphicFrame>
        <p:nvGraphicFramePr>
          <p:cNvPr id="10" name="Chart 9">
            <a:extLst>
              <a:ext uri="{FF2B5EF4-FFF2-40B4-BE49-F238E27FC236}">
                <a16:creationId xmlns:a16="http://schemas.microsoft.com/office/drawing/2014/main" id="{AD203DD9-6DB0-4A74-8BF5-CA2D046A5CDA}"/>
              </a:ext>
            </a:extLst>
          </p:cNvPr>
          <p:cNvGraphicFramePr/>
          <p:nvPr>
            <p:extLst>
              <p:ext uri="{D42A27DB-BD31-4B8C-83A1-F6EECF244321}">
                <p14:modId xmlns:p14="http://schemas.microsoft.com/office/powerpoint/2010/main" val="2073898685"/>
              </p:ext>
            </p:extLst>
          </p:nvPr>
        </p:nvGraphicFramePr>
        <p:xfrm>
          <a:off x="8833926" y="3212138"/>
          <a:ext cx="2903522" cy="193568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picture containing drawing&#10;&#10;Description automatically generated">
            <a:extLst>
              <a:ext uri="{FF2B5EF4-FFF2-40B4-BE49-F238E27FC236}">
                <a16:creationId xmlns:a16="http://schemas.microsoft.com/office/drawing/2014/main" id="{1B2FBE4F-779A-4701-86AD-4882FBC61A71}"/>
              </a:ext>
            </a:extLst>
          </p:cNvPr>
          <p:cNvPicPr>
            <a:picLocks noChangeAspect="1"/>
          </p:cNvPicPr>
          <p:nvPr/>
        </p:nvPicPr>
        <p:blipFill rotWithShape="1">
          <a:blip r:embed="rId3">
            <a:extLst>
              <a:ext uri="{28A0092B-C50C-407E-A947-70E740481C1C}">
                <a14:useLocalDpi xmlns:a14="http://schemas.microsoft.com/office/drawing/2010/main" val="0"/>
              </a:ext>
            </a:extLst>
          </a:blip>
          <a:srcRect l="14574" r="13668" b="28978"/>
          <a:stretch/>
        </p:blipFill>
        <p:spPr>
          <a:xfrm>
            <a:off x="9938137" y="1710181"/>
            <a:ext cx="1703224" cy="1606878"/>
          </a:xfrm>
          <a:prstGeom prst="rect">
            <a:avLst/>
          </a:prstGeom>
        </p:spPr>
      </p:pic>
      <p:sp>
        <p:nvSpPr>
          <p:cNvPr id="14" name="Title 1">
            <a:extLst>
              <a:ext uri="{FF2B5EF4-FFF2-40B4-BE49-F238E27FC236}">
                <a16:creationId xmlns:a16="http://schemas.microsoft.com/office/drawing/2014/main" id="{E0E152B0-AEBF-41DA-929E-07A0AE1ED39D}"/>
              </a:ext>
            </a:extLst>
          </p:cNvPr>
          <p:cNvSpPr>
            <a:spLocks noGrp="1"/>
          </p:cNvSpPr>
          <p:nvPr>
            <p:ph type="ctrTitle"/>
          </p:nvPr>
        </p:nvSpPr>
        <p:spPr>
          <a:xfrm>
            <a:off x="610732" y="346176"/>
            <a:ext cx="10970534" cy="670812"/>
          </a:xfrm>
        </p:spPr>
        <p:txBody>
          <a:bodyPr>
            <a:normAutofit fontScale="90000"/>
          </a:bodyPr>
          <a:lstStyle/>
          <a:p>
            <a:r>
              <a:rPr lang="el-GR" sz="3000" dirty="0">
                <a:latin typeface="Trebuchet MS" panose="020B0603020202020204" pitchFamily="34" charset="0"/>
              </a:rPr>
              <a:t>Πληροφοριακό Σύστημα Τιμολόγησης &amp; </a:t>
            </a:r>
            <a:r>
              <a:rPr lang="el-GR" dirty="0">
                <a:latin typeface="Trebuchet MS" panose="020B0603020202020204" pitchFamily="34" charset="0"/>
              </a:rPr>
              <a:t>Ανάκτησης Πιστώσεων</a:t>
            </a:r>
            <a:endParaRPr lang="en-US" sz="3000" dirty="0">
              <a:latin typeface="Trebuchet MS" panose="020B0603020202020204" pitchFamily="34" charset="0"/>
            </a:endParaRPr>
          </a:p>
        </p:txBody>
      </p:sp>
      <p:sp>
        <p:nvSpPr>
          <p:cNvPr id="7" name="Speech Bubble: Oval 6">
            <a:extLst>
              <a:ext uri="{FF2B5EF4-FFF2-40B4-BE49-F238E27FC236}">
                <a16:creationId xmlns:a16="http://schemas.microsoft.com/office/drawing/2014/main" id="{7C16AB49-B533-4849-9A07-A93212781383}"/>
              </a:ext>
            </a:extLst>
          </p:cNvPr>
          <p:cNvSpPr/>
          <p:nvPr/>
        </p:nvSpPr>
        <p:spPr>
          <a:xfrm>
            <a:off x="7915437" y="3449385"/>
            <a:ext cx="2903522" cy="1731779"/>
          </a:xfrm>
          <a:prstGeom prst="wedgeEllipseCallout">
            <a:avLst>
              <a:gd name="adj1" fmla="val -49841"/>
              <a:gd name="adj2" fmla="val -462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System </a:t>
            </a:r>
            <a:r>
              <a:rPr lang="el-GR" b="1" dirty="0"/>
              <a:t>σε </a:t>
            </a:r>
            <a:r>
              <a:rPr lang="en-US" b="1" dirty="0"/>
              <a:t>Client</a:t>
            </a:r>
            <a:r>
              <a:rPr lang="el-GR" b="1" dirty="0"/>
              <a:t> εφαρμογή &amp;</a:t>
            </a:r>
            <a:r>
              <a:rPr lang="en-US" b="1" dirty="0"/>
              <a:t> Web </a:t>
            </a:r>
            <a:r>
              <a:rPr lang="el-GR" b="1" dirty="0"/>
              <a:t>περιβάλλον</a:t>
            </a:r>
          </a:p>
        </p:txBody>
      </p:sp>
      <p:sp>
        <p:nvSpPr>
          <p:cNvPr id="8" name="Slide Number Placeholder 5">
            <a:extLst>
              <a:ext uri="{FF2B5EF4-FFF2-40B4-BE49-F238E27FC236}">
                <a16:creationId xmlns:a16="http://schemas.microsoft.com/office/drawing/2014/main" id="{50CD2456-CB3F-4ADB-92E0-89A6EAB4AE0C}"/>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465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440605" y="2433023"/>
            <a:ext cx="7834263" cy="2123658"/>
          </a:xfrm>
          <a:prstGeom prst="rect">
            <a:avLst/>
          </a:prstGeom>
          <a:noFill/>
        </p:spPr>
        <p:txBody>
          <a:bodyPr wrap="square" rtlCol="0">
            <a:spAutoFit/>
          </a:bodyPr>
          <a:lstStyle/>
          <a:p>
            <a:r>
              <a:rPr lang="el-GR" sz="4400" b="1" dirty="0">
                <a:solidFill>
                  <a:schemeClr val="tx1">
                    <a:lumMod val="75000"/>
                    <a:lumOff val="25000"/>
                  </a:schemeClr>
                </a:solidFill>
                <a:latin typeface="Trebuchet MS" panose="020B0603020202020204" pitchFamily="34" charset="0"/>
              </a:rPr>
              <a:t>Ανάκτηση Πίστωσης</a:t>
            </a:r>
          </a:p>
          <a:p>
            <a:r>
              <a:rPr lang="el-GR" sz="4400" b="1" dirty="0">
                <a:solidFill>
                  <a:schemeClr val="tx1">
                    <a:lumMod val="75000"/>
                    <a:lumOff val="25000"/>
                  </a:schemeClr>
                </a:solidFill>
                <a:latin typeface="Trebuchet MS" panose="020B0603020202020204" pitchFamily="34" charset="0"/>
              </a:rPr>
              <a:t>Ηλεκτρικής</a:t>
            </a:r>
          </a:p>
          <a:p>
            <a:r>
              <a:rPr lang="el-GR" sz="4400" b="1" dirty="0">
                <a:solidFill>
                  <a:schemeClr val="tx1">
                    <a:lumMod val="75000"/>
                    <a:lumOff val="25000"/>
                  </a:schemeClr>
                </a:solidFill>
                <a:latin typeface="Trebuchet MS" panose="020B0603020202020204" pitchFamily="34" charset="0"/>
              </a:rPr>
              <a:t>Ενέργειας</a:t>
            </a:r>
            <a:endParaRPr lang="en-US" sz="4400" b="1" dirty="0">
              <a:solidFill>
                <a:schemeClr val="tx1">
                  <a:lumMod val="75000"/>
                  <a:lumOff val="25000"/>
                </a:schemeClr>
              </a:solidFill>
              <a:latin typeface="Trebuchet MS" panose="020B0603020202020204" pitchFamily="34" charset="0"/>
            </a:endParaRPr>
          </a:p>
        </p:txBody>
      </p:sp>
      <p:grpSp>
        <p:nvGrpSpPr>
          <p:cNvPr id="8" name="Group 7">
            <a:extLst>
              <a:ext uri="{FF2B5EF4-FFF2-40B4-BE49-F238E27FC236}">
                <a16:creationId xmlns:a16="http://schemas.microsoft.com/office/drawing/2014/main" id="{B860F731-E0A4-4A75-A81A-4CDBA7A7A307}"/>
              </a:ext>
            </a:extLst>
          </p:cNvPr>
          <p:cNvGrpSpPr/>
          <p:nvPr/>
        </p:nvGrpSpPr>
        <p:grpSpPr>
          <a:xfrm>
            <a:off x="9308029" y="3425168"/>
            <a:ext cx="1747506" cy="2008628"/>
            <a:chOff x="606553" y="3674645"/>
            <a:chExt cx="1747506" cy="2008628"/>
          </a:xfrm>
        </p:grpSpPr>
        <p:pic>
          <p:nvPicPr>
            <p:cNvPr id="9" name="Picture 8">
              <a:extLst>
                <a:ext uri="{FF2B5EF4-FFF2-40B4-BE49-F238E27FC236}">
                  <a16:creationId xmlns:a16="http://schemas.microsoft.com/office/drawing/2014/main" id="{4DBED951-09DB-4F9A-B340-3E0F3F98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70" y="4394246"/>
              <a:ext cx="645771" cy="645771"/>
            </a:xfrm>
            <a:prstGeom prst="rect">
              <a:avLst/>
            </a:prstGeom>
          </p:spPr>
        </p:pic>
        <p:sp>
          <p:nvSpPr>
            <p:cNvPr id="12" name="Hexagon 11">
              <a:extLst>
                <a:ext uri="{FF2B5EF4-FFF2-40B4-BE49-F238E27FC236}">
                  <a16:creationId xmlns:a16="http://schemas.microsoft.com/office/drawing/2014/main" id="{BB6764DD-D705-4E40-8D2B-5E1CE68210B4}"/>
                </a:ext>
              </a:extLst>
            </p:cNvPr>
            <p:cNvSpPr/>
            <p:nvPr/>
          </p:nvSpPr>
          <p:spPr>
            <a:xfrm rot="5400000">
              <a:off x="475992" y="3805206"/>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0" name="Slide Number Placeholder 5">
            <a:extLst>
              <a:ext uri="{FF2B5EF4-FFF2-40B4-BE49-F238E27FC236}">
                <a16:creationId xmlns:a16="http://schemas.microsoft.com/office/drawing/2014/main" id="{2698CA08-86BB-487F-8188-DB282A67C8AB}"/>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0532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9816" y="112258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 name="object 3"/>
          <p:cNvSpPr/>
          <p:nvPr/>
        </p:nvSpPr>
        <p:spPr>
          <a:xfrm>
            <a:off x="1045818" y="113858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4" name="object 4"/>
          <p:cNvSpPr/>
          <p:nvPr/>
        </p:nvSpPr>
        <p:spPr>
          <a:xfrm>
            <a:off x="1029816" y="1538610"/>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5" name="object 5"/>
          <p:cNvSpPr/>
          <p:nvPr/>
        </p:nvSpPr>
        <p:spPr>
          <a:xfrm>
            <a:off x="1045818" y="1554612"/>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6" name="object 6"/>
          <p:cNvSpPr txBox="1"/>
          <p:nvPr/>
        </p:nvSpPr>
        <p:spPr>
          <a:xfrm>
            <a:off x="1094075" y="1602995"/>
            <a:ext cx="2188056"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1</a:t>
            </a:r>
            <a:r>
              <a:rPr sz="1350" b="1" spc="-7" baseline="24691" dirty="0">
                <a:solidFill>
                  <a:srgbClr val="FFFFFF"/>
                </a:solidFill>
                <a:latin typeface="Calibri"/>
                <a:cs typeface="Calibri"/>
              </a:rPr>
              <a:t>s</a:t>
            </a:r>
            <a:r>
              <a:rPr sz="1350" b="1" spc="7" baseline="24691" dirty="0">
                <a:solidFill>
                  <a:srgbClr val="FFFFFF"/>
                </a:solidFill>
                <a:latin typeface="Calibri"/>
                <a:cs typeface="Calibri"/>
              </a:rPr>
              <a:t>t</a:t>
            </a:r>
            <a:r>
              <a:rPr sz="1350" b="1" baseline="24691" dirty="0">
                <a:solidFill>
                  <a:srgbClr val="FFFFFF"/>
                </a:solidFill>
                <a:latin typeface="Calibri"/>
                <a:cs typeface="Calibri"/>
              </a:rPr>
              <a:t> </a:t>
            </a:r>
            <a:r>
              <a:rPr sz="1350" b="1" spc="-127"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a:t>
            </a:r>
            <a:r>
              <a:rPr sz="1400" b="1" dirty="0">
                <a:solidFill>
                  <a:srgbClr val="FFFFFF"/>
                </a:solidFill>
                <a:latin typeface="Calibri"/>
                <a:cs typeface="Calibri"/>
              </a:rPr>
              <a:t>ut</a:t>
            </a:r>
            <a:r>
              <a:rPr sz="1400" b="1" spc="-10" dirty="0">
                <a:solidFill>
                  <a:srgbClr val="FFFFFF"/>
                </a:solidFill>
                <a:latin typeface="Calibri"/>
                <a:cs typeface="Calibri"/>
              </a:rPr>
              <a:t>st</a:t>
            </a:r>
            <a:r>
              <a:rPr sz="1400" b="1" dirty="0">
                <a:solidFill>
                  <a:srgbClr val="FFFFFF"/>
                </a:solidFill>
                <a:latin typeface="Calibri"/>
                <a:cs typeface="Calibri"/>
              </a:rPr>
              <a:t>an</a:t>
            </a:r>
            <a:r>
              <a:rPr sz="1400" b="1" spc="-10"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n</a:t>
            </a:r>
            <a:r>
              <a:rPr sz="1400" b="1" dirty="0">
                <a:solidFill>
                  <a:srgbClr val="FFFFFF"/>
                </a:solidFill>
                <a:latin typeface="Calibri"/>
                <a:cs typeface="Calibri"/>
              </a:rPr>
              <a:t>g</a:t>
            </a:r>
            <a:r>
              <a:rPr sz="1400" b="1" spc="-50" dirty="0">
                <a:solidFill>
                  <a:srgbClr val="FFFFFF"/>
                </a:solidFill>
                <a:latin typeface="Calibri"/>
                <a:cs typeface="Calibri"/>
              </a:rPr>
              <a:t> </a:t>
            </a:r>
            <a:r>
              <a:rPr sz="1400" b="1" spc="5" dirty="0">
                <a:solidFill>
                  <a:srgbClr val="FFFFFF"/>
                </a:solidFill>
                <a:latin typeface="Calibri"/>
                <a:cs typeface="Calibri"/>
              </a:rPr>
              <a:t>B</a:t>
            </a:r>
            <a:r>
              <a:rPr sz="1400" b="1" dirty="0">
                <a:solidFill>
                  <a:srgbClr val="FFFFFF"/>
                </a:solidFill>
                <a:latin typeface="Calibri"/>
                <a:cs typeface="Calibri"/>
              </a:rPr>
              <a:t>al</a:t>
            </a:r>
            <a:r>
              <a:rPr sz="1400" b="1" spc="5" dirty="0">
                <a:solidFill>
                  <a:srgbClr val="FFFFFF"/>
                </a:solidFill>
                <a:latin typeface="Calibri"/>
                <a:cs typeface="Calibri"/>
              </a:rPr>
              <a:t>a</a:t>
            </a:r>
            <a:r>
              <a:rPr sz="1400" b="1" dirty="0">
                <a:solidFill>
                  <a:srgbClr val="FFFFFF"/>
                </a:solidFill>
                <a:latin typeface="Calibri"/>
                <a:cs typeface="Calibri"/>
              </a:rPr>
              <a:t>n</a:t>
            </a:r>
            <a:r>
              <a:rPr sz="1400" b="1" spc="-5" dirty="0">
                <a:solidFill>
                  <a:srgbClr val="FFFFFF"/>
                </a:solidFill>
                <a:latin typeface="Calibri"/>
                <a:cs typeface="Calibri"/>
              </a:rPr>
              <a:t>ce</a:t>
            </a:r>
            <a:endParaRPr sz="1400" dirty="0">
              <a:solidFill>
                <a:prstClr val="black"/>
              </a:solidFill>
              <a:latin typeface="Calibri"/>
              <a:cs typeface="Calibri"/>
            </a:endParaRPr>
          </a:p>
        </p:txBody>
      </p:sp>
      <p:sp>
        <p:nvSpPr>
          <p:cNvPr id="7" name="object 7"/>
          <p:cNvSpPr/>
          <p:nvPr/>
        </p:nvSpPr>
        <p:spPr>
          <a:xfrm>
            <a:off x="1029816" y="1943965"/>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8" name="object 8"/>
          <p:cNvSpPr/>
          <p:nvPr/>
        </p:nvSpPr>
        <p:spPr>
          <a:xfrm>
            <a:off x="1045818" y="195996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9" name="object 9"/>
          <p:cNvSpPr txBox="1"/>
          <p:nvPr/>
        </p:nvSpPr>
        <p:spPr>
          <a:xfrm>
            <a:off x="1094076" y="2017748"/>
            <a:ext cx="2879523"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N</a:t>
            </a:r>
            <a:r>
              <a:rPr sz="1400" b="1" spc="-25" dirty="0">
                <a:solidFill>
                  <a:srgbClr val="FFFFFF"/>
                </a:solidFill>
                <a:latin typeface="Calibri"/>
                <a:cs typeface="Calibri"/>
              </a:rPr>
              <a:t>e</a:t>
            </a:r>
            <a:r>
              <a:rPr sz="1400" b="1" spc="-5" dirty="0">
                <a:solidFill>
                  <a:srgbClr val="FFFFFF"/>
                </a:solidFill>
                <a:latin typeface="Calibri"/>
                <a:cs typeface="Calibri"/>
              </a:rPr>
              <a:t>x</a:t>
            </a:r>
            <a:r>
              <a:rPr sz="1400" b="1" dirty="0">
                <a:solidFill>
                  <a:srgbClr val="FFFFFF"/>
                </a:solidFill>
                <a:latin typeface="Calibri"/>
                <a:cs typeface="Calibri"/>
              </a:rPr>
              <a:t>t</a:t>
            </a:r>
            <a:r>
              <a:rPr sz="1400" b="1" spc="-25" dirty="0">
                <a:solidFill>
                  <a:srgbClr val="FFFFFF"/>
                </a:solidFill>
                <a:latin typeface="Calibri"/>
                <a:cs typeface="Calibri"/>
              </a:rPr>
              <a:t> </a:t>
            </a:r>
            <a:r>
              <a:rPr sz="1400" b="1" dirty="0">
                <a:solidFill>
                  <a:srgbClr val="FFFFFF"/>
                </a:solidFill>
                <a:latin typeface="Calibri"/>
                <a:cs typeface="Calibri"/>
              </a:rPr>
              <a:t>i</a:t>
            </a:r>
            <a:r>
              <a:rPr sz="1400" b="1" spc="-20" dirty="0">
                <a:solidFill>
                  <a:srgbClr val="FFFFFF"/>
                </a:solidFill>
                <a:latin typeface="Calibri"/>
                <a:cs typeface="Calibri"/>
              </a:rPr>
              <a:t>nv</a:t>
            </a:r>
            <a:r>
              <a:rPr sz="1400" b="1" dirty="0">
                <a:solidFill>
                  <a:srgbClr val="FFFFFF"/>
                </a:solidFill>
                <a:latin typeface="Calibri"/>
                <a:cs typeface="Calibri"/>
              </a:rPr>
              <a:t>oice</a:t>
            </a:r>
            <a:r>
              <a:rPr sz="1400" b="1" spc="-20" dirty="0">
                <a:solidFill>
                  <a:srgbClr val="FFFFFF"/>
                </a:solidFill>
                <a:latin typeface="Calibri"/>
                <a:cs typeface="Calibri"/>
              </a:rPr>
              <a:t> </a:t>
            </a:r>
            <a:r>
              <a:rPr sz="1400" b="1" spc="-5" dirty="0">
                <a:solidFill>
                  <a:srgbClr val="FFFFFF"/>
                </a:solidFill>
                <a:latin typeface="Calibri"/>
                <a:cs typeface="Calibri"/>
              </a:rPr>
              <a:t>wi</a:t>
            </a:r>
            <a:r>
              <a:rPr sz="1400" b="1" spc="5" dirty="0">
                <a:solidFill>
                  <a:srgbClr val="FFFFFF"/>
                </a:solidFill>
                <a:latin typeface="Calibri"/>
                <a:cs typeface="Calibri"/>
              </a:rPr>
              <a:t>t</a:t>
            </a:r>
            <a:r>
              <a:rPr sz="1400" b="1" dirty="0">
                <a:solidFill>
                  <a:srgbClr val="FFFFFF"/>
                </a:solidFill>
                <a:latin typeface="Calibri"/>
                <a:cs typeface="Calibri"/>
              </a:rPr>
              <a:t>h</a:t>
            </a:r>
            <a:r>
              <a:rPr sz="1400" b="1" spc="-15" dirty="0">
                <a:solidFill>
                  <a:srgbClr val="FFFFFF"/>
                </a:solidFill>
                <a:latin typeface="Calibri"/>
                <a:cs typeface="Calibri"/>
              </a:rPr>
              <a:t> </a:t>
            </a:r>
            <a:r>
              <a:rPr sz="1400" b="1" dirty="0">
                <a:solidFill>
                  <a:srgbClr val="FFFFFF"/>
                </a:solidFill>
                <a:latin typeface="Calibri"/>
                <a:cs typeface="Calibri"/>
              </a:rPr>
              <a:t>dis</a:t>
            </a:r>
            <a:r>
              <a:rPr sz="1400" b="1" spc="-10"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ice</a:t>
            </a:r>
            <a:endParaRPr sz="1400">
              <a:solidFill>
                <a:prstClr val="black"/>
              </a:solidFill>
              <a:latin typeface="Calibri"/>
              <a:cs typeface="Calibri"/>
            </a:endParaRPr>
          </a:p>
        </p:txBody>
      </p:sp>
      <p:sp>
        <p:nvSpPr>
          <p:cNvPr id="10" name="object 10"/>
          <p:cNvSpPr/>
          <p:nvPr/>
        </p:nvSpPr>
        <p:spPr>
          <a:xfrm>
            <a:off x="1029816" y="2349322"/>
            <a:ext cx="4617396" cy="344781"/>
          </a:xfrm>
          <a:custGeom>
            <a:avLst/>
            <a:gdLst/>
            <a:ahLst/>
            <a:cxnLst/>
            <a:rect l="l" t="t" r="r" b="b"/>
            <a:pathLst>
              <a:path w="4617720" h="344805">
                <a:moveTo>
                  <a:pt x="4560316" y="0"/>
                </a:moveTo>
                <a:lnTo>
                  <a:pt x="51640" y="285"/>
                </a:lnTo>
                <a:lnTo>
                  <a:pt x="14947" y="18751"/>
                </a:lnTo>
                <a:lnTo>
                  <a:pt x="0" y="57403"/>
                </a:lnTo>
                <a:lnTo>
                  <a:pt x="285" y="292791"/>
                </a:lnTo>
                <a:lnTo>
                  <a:pt x="18771" y="329494"/>
                </a:lnTo>
                <a:lnTo>
                  <a:pt x="57403" y="344424"/>
                </a:lnTo>
                <a:lnTo>
                  <a:pt x="4566087" y="344138"/>
                </a:lnTo>
                <a:lnTo>
                  <a:pt x="4602790" y="325672"/>
                </a:lnTo>
                <a:lnTo>
                  <a:pt x="4617720" y="287019"/>
                </a:lnTo>
                <a:lnTo>
                  <a:pt x="4617434" y="51632"/>
                </a:lnTo>
                <a:lnTo>
                  <a:pt x="4598968" y="14929"/>
                </a:lnTo>
                <a:lnTo>
                  <a:pt x="4560316"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1" name="object 11"/>
          <p:cNvSpPr/>
          <p:nvPr/>
        </p:nvSpPr>
        <p:spPr>
          <a:xfrm>
            <a:off x="1045818" y="2365323"/>
            <a:ext cx="4584378" cy="311128"/>
          </a:xfrm>
          <a:custGeom>
            <a:avLst/>
            <a:gdLst/>
            <a:ahLst/>
            <a:cxnLst/>
            <a:rect l="l" t="t" r="r" b="b"/>
            <a:pathLst>
              <a:path w="4584700" h="311150">
                <a:moveTo>
                  <a:pt x="0" y="310896"/>
                </a:moveTo>
                <a:lnTo>
                  <a:pt x="4584192" y="310896"/>
                </a:lnTo>
                <a:lnTo>
                  <a:pt x="4584192" y="0"/>
                </a:lnTo>
                <a:lnTo>
                  <a:pt x="0" y="0"/>
                </a:lnTo>
                <a:lnTo>
                  <a:pt x="0" y="310896"/>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2" name="object 12"/>
          <p:cNvSpPr txBox="1"/>
          <p:nvPr/>
        </p:nvSpPr>
        <p:spPr>
          <a:xfrm>
            <a:off x="1094075" y="2423739"/>
            <a:ext cx="3310658"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Notic</a:t>
            </a:r>
            <a:r>
              <a:rPr sz="1400" b="1" spc="10" dirty="0">
                <a:solidFill>
                  <a:srgbClr val="FFFFFF"/>
                </a:solidFill>
                <a:latin typeface="Calibri"/>
                <a:cs typeface="Calibri"/>
              </a:rPr>
              <a:t>e</a:t>
            </a:r>
            <a:r>
              <a:rPr sz="1400" b="1" dirty="0">
                <a:solidFill>
                  <a:srgbClr val="FFFFFF"/>
                </a:solidFill>
                <a:latin typeface="Calibri"/>
                <a:cs typeface="Calibri"/>
              </a:rPr>
              <a:t>-</a:t>
            </a:r>
            <a:r>
              <a:rPr sz="1400" b="1" spc="-15" dirty="0">
                <a:solidFill>
                  <a:srgbClr val="FFFFFF"/>
                </a:solidFill>
                <a:latin typeface="Calibri"/>
                <a:cs typeface="Calibri"/>
              </a:rPr>
              <a:t>c</a:t>
            </a:r>
            <a:r>
              <a:rPr sz="1400" b="1" dirty="0">
                <a:solidFill>
                  <a:srgbClr val="FFFFFF"/>
                </a:solidFill>
                <a:latin typeface="Calibri"/>
                <a:cs typeface="Calibri"/>
              </a:rPr>
              <a:t>oll</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50" dirty="0">
                <a:solidFill>
                  <a:srgbClr val="FFFFFF"/>
                </a:solidFill>
                <a:latin typeface="Calibri"/>
                <a:cs typeface="Calibri"/>
              </a:rPr>
              <a:t> </a:t>
            </a:r>
            <a:r>
              <a:rPr sz="1400" b="1" spc="-15" dirty="0">
                <a:solidFill>
                  <a:srgbClr val="FFFFFF"/>
                </a:solidFill>
                <a:latin typeface="Calibri"/>
                <a:cs typeface="Calibri"/>
              </a:rPr>
              <a:t>c</a:t>
            </a:r>
            <a:r>
              <a:rPr sz="1400" b="1" dirty="0">
                <a:solidFill>
                  <a:srgbClr val="FFFFFF"/>
                </a:solidFill>
                <a:latin typeface="Calibri"/>
                <a:cs typeface="Calibri"/>
              </a:rPr>
              <a:t>all</a:t>
            </a:r>
            <a:endParaRPr sz="1400" dirty="0">
              <a:solidFill>
                <a:prstClr val="black"/>
              </a:solidFill>
              <a:latin typeface="Calibri"/>
              <a:cs typeface="Calibri"/>
            </a:endParaRPr>
          </a:p>
        </p:txBody>
      </p:sp>
      <p:sp>
        <p:nvSpPr>
          <p:cNvPr id="13" name="object 13"/>
          <p:cNvSpPr/>
          <p:nvPr/>
        </p:nvSpPr>
        <p:spPr>
          <a:xfrm>
            <a:off x="1029816" y="2774488"/>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4" name="object 14"/>
          <p:cNvSpPr/>
          <p:nvPr/>
        </p:nvSpPr>
        <p:spPr>
          <a:xfrm>
            <a:off x="1045818" y="2790489"/>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5" name="object 15"/>
          <p:cNvSpPr txBox="1"/>
          <p:nvPr/>
        </p:nvSpPr>
        <p:spPr>
          <a:xfrm>
            <a:off x="1094075" y="2839762"/>
            <a:ext cx="220583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2</a:t>
            </a:r>
            <a:r>
              <a:rPr sz="1350" b="1" baseline="24691" dirty="0">
                <a:solidFill>
                  <a:srgbClr val="FFFFFF"/>
                </a:solidFill>
                <a:latin typeface="Calibri"/>
                <a:cs typeface="Calibri"/>
              </a:rPr>
              <a:t>r</a:t>
            </a:r>
            <a:r>
              <a:rPr sz="1350" b="1" spc="22" baseline="24691" dirty="0">
                <a:solidFill>
                  <a:srgbClr val="FFFFFF"/>
                </a:solidFill>
                <a:latin typeface="Calibri"/>
                <a:cs typeface="Calibri"/>
              </a:rPr>
              <a:t>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O</a:t>
            </a:r>
            <a:r>
              <a:rPr sz="1400" b="1" dirty="0">
                <a:solidFill>
                  <a:srgbClr val="FFFFFF"/>
                </a:solidFill>
                <a:latin typeface="Calibri"/>
                <a:cs typeface="Calibri"/>
              </a:rPr>
              <a:t>ut</a:t>
            </a:r>
            <a:r>
              <a:rPr sz="1400" b="1" spc="-10" dirty="0">
                <a:solidFill>
                  <a:srgbClr val="FFFFFF"/>
                </a:solidFill>
                <a:latin typeface="Calibri"/>
                <a:cs typeface="Calibri"/>
              </a:rPr>
              <a:t>st</a:t>
            </a:r>
            <a:r>
              <a:rPr sz="1400" b="1" dirty="0">
                <a:solidFill>
                  <a:srgbClr val="FFFFFF"/>
                </a:solidFill>
                <a:latin typeface="Calibri"/>
                <a:cs typeface="Calibri"/>
              </a:rPr>
              <a:t>andi</a:t>
            </a:r>
            <a:r>
              <a:rPr sz="1400" b="1" spc="-5" dirty="0">
                <a:solidFill>
                  <a:srgbClr val="FFFFFF"/>
                </a:solidFill>
                <a:latin typeface="Calibri"/>
                <a:cs typeface="Calibri"/>
              </a:rPr>
              <a:t>n</a:t>
            </a:r>
            <a:r>
              <a:rPr sz="1400" b="1" dirty="0">
                <a:solidFill>
                  <a:srgbClr val="FFFFFF"/>
                </a:solidFill>
                <a:latin typeface="Calibri"/>
                <a:cs typeface="Calibri"/>
              </a:rPr>
              <a:t>g</a:t>
            </a:r>
            <a:r>
              <a:rPr sz="1400" b="1" spc="-35" dirty="0">
                <a:solidFill>
                  <a:srgbClr val="FFFFFF"/>
                </a:solidFill>
                <a:latin typeface="Calibri"/>
                <a:cs typeface="Calibri"/>
              </a:rPr>
              <a:t> </a:t>
            </a:r>
            <a:r>
              <a:rPr sz="1400" b="1" spc="5" dirty="0">
                <a:solidFill>
                  <a:srgbClr val="FFFFFF"/>
                </a:solidFill>
                <a:latin typeface="Calibri"/>
                <a:cs typeface="Calibri"/>
              </a:rPr>
              <a:t>B</a:t>
            </a:r>
            <a:r>
              <a:rPr sz="1400" b="1" dirty="0">
                <a:solidFill>
                  <a:srgbClr val="FFFFFF"/>
                </a:solidFill>
                <a:latin typeface="Calibri"/>
                <a:cs typeface="Calibri"/>
              </a:rPr>
              <a:t>al</a:t>
            </a:r>
            <a:r>
              <a:rPr sz="1400" b="1" spc="5" dirty="0">
                <a:solidFill>
                  <a:srgbClr val="FFFFFF"/>
                </a:solidFill>
                <a:latin typeface="Calibri"/>
                <a:cs typeface="Calibri"/>
              </a:rPr>
              <a:t>a</a:t>
            </a:r>
            <a:r>
              <a:rPr sz="1400" b="1" dirty="0">
                <a:solidFill>
                  <a:srgbClr val="FFFFFF"/>
                </a:solidFill>
                <a:latin typeface="Calibri"/>
                <a:cs typeface="Calibri"/>
              </a:rPr>
              <a:t>n</a:t>
            </a:r>
            <a:r>
              <a:rPr sz="1400" b="1" spc="-5" dirty="0">
                <a:solidFill>
                  <a:srgbClr val="FFFFFF"/>
                </a:solidFill>
                <a:latin typeface="Calibri"/>
                <a:cs typeface="Calibri"/>
              </a:rPr>
              <a:t>ce</a:t>
            </a:r>
            <a:endParaRPr sz="1400">
              <a:solidFill>
                <a:prstClr val="black"/>
              </a:solidFill>
              <a:latin typeface="Calibri"/>
              <a:cs typeface="Calibri"/>
            </a:endParaRPr>
          </a:p>
        </p:txBody>
      </p:sp>
      <p:sp>
        <p:nvSpPr>
          <p:cNvPr id="16" name="object 16"/>
          <p:cNvSpPr/>
          <p:nvPr/>
        </p:nvSpPr>
        <p:spPr>
          <a:xfrm>
            <a:off x="1029816" y="318136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7" name="object 17"/>
          <p:cNvSpPr/>
          <p:nvPr/>
        </p:nvSpPr>
        <p:spPr>
          <a:xfrm>
            <a:off x="1074947" y="3197751"/>
            <a:ext cx="4572267"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8" name="object 18"/>
          <p:cNvSpPr txBox="1"/>
          <p:nvPr/>
        </p:nvSpPr>
        <p:spPr>
          <a:xfrm>
            <a:off x="1094075" y="3245753"/>
            <a:ext cx="4790693" cy="430887"/>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3</a:t>
            </a:r>
            <a:r>
              <a:rPr sz="1400" b="1" spc="-105" dirty="0">
                <a:solidFill>
                  <a:srgbClr val="FFFFFF"/>
                </a:solidFill>
                <a:latin typeface="Calibri"/>
                <a:cs typeface="Calibri"/>
              </a:rPr>
              <a:t> </a:t>
            </a:r>
            <a:r>
              <a:rPr sz="1350" b="1" baseline="24691" dirty="0">
                <a:solidFill>
                  <a:srgbClr val="FFFFFF"/>
                </a:solidFill>
                <a:latin typeface="Calibri"/>
                <a:cs typeface="Calibri"/>
              </a:rPr>
              <a:t>r</a:t>
            </a:r>
            <a:r>
              <a:rPr sz="1350" b="1" spc="22" baseline="24691" dirty="0">
                <a:solidFill>
                  <a:srgbClr val="FFFFFF"/>
                </a:solidFill>
                <a:latin typeface="Calibri"/>
                <a:cs typeface="Calibri"/>
              </a:rPr>
              <a:t>d</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dirty="0">
                <a:solidFill>
                  <a:srgbClr val="FFFFFF"/>
                </a:solidFill>
                <a:latin typeface="Calibri"/>
                <a:cs typeface="Calibri"/>
              </a:rPr>
              <a:t>Di</a:t>
            </a:r>
            <a:r>
              <a:rPr sz="1400" b="1" spc="5" dirty="0">
                <a:solidFill>
                  <a:srgbClr val="FFFFFF"/>
                </a:solidFill>
                <a:latin typeface="Calibri"/>
                <a:cs typeface="Calibri"/>
              </a:rPr>
              <a:t>s</a:t>
            </a:r>
            <a:r>
              <a:rPr sz="1400" b="1" spc="-15" dirty="0">
                <a:solidFill>
                  <a:srgbClr val="FFFFFF"/>
                </a:solidFill>
                <a:latin typeface="Calibri"/>
                <a:cs typeface="Calibri"/>
              </a:rPr>
              <a:t>c</a:t>
            </a:r>
            <a:r>
              <a:rPr sz="1400" b="1" dirty="0">
                <a:solidFill>
                  <a:srgbClr val="FFFFFF"/>
                </a:solidFill>
                <a:latin typeface="Calibri"/>
                <a:cs typeface="Calibri"/>
              </a:rPr>
              <a:t>o</a:t>
            </a:r>
            <a:r>
              <a:rPr sz="1400" b="1" spc="5" dirty="0">
                <a:solidFill>
                  <a:srgbClr val="FFFFFF"/>
                </a:solidFill>
                <a:latin typeface="Calibri"/>
                <a:cs typeface="Calibri"/>
              </a:rPr>
              <a:t>n</a:t>
            </a:r>
            <a:r>
              <a:rPr sz="1400" b="1" dirty="0">
                <a:solidFill>
                  <a:srgbClr val="FFFFFF"/>
                </a:solidFill>
                <a:latin typeface="Calibri"/>
                <a:cs typeface="Calibri"/>
              </a:rPr>
              <a:t>n</a:t>
            </a:r>
            <a:r>
              <a:rPr sz="1400" b="1" spc="-5" dirty="0">
                <a:solidFill>
                  <a:srgbClr val="FFFFFF"/>
                </a:solidFill>
                <a:latin typeface="Calibri"/>
                <a:cs typeface="Calibri"/>
              </a:rPr>
              <a:t>e</a:t>
            </a:r>
            <a:r>
              <a:rPr sz="1400" b="1" dirty="0">
                <a:solidFill>
                  <a:srgbClr val="FFFFFF"/>
                </a:solidFill>
                <a:latin typeface="Calibri"/>
                <a:cs typeface="Calibri"/>
              </a:rPr>
              <a:t>ction</a:t>
            </a:r>
            <a:r>
              <a:rPr sz="1400" b="1" spc="-40"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ice</a:t>
            </a:r>
            <a:r>
              <a:rPr lang="en-US" sz="1400" b="1" dirty="0">
                <a:solidFill>
                  <a:srgbClr val="FFFFFF"/>
                </a:solidFill>
                <a:latin typeface="Calibri"/>
                <a:cs typeface="Calibri"/>
              </a:rPr>
              <a:t> / Letter Cou</a:t>
            </a:r>
            <a:r>
              <a:rPr lang="en-US" sz="1400" b="1" spc="5" dirty="0">
                <a:solidFill>
                  <a:srgbClr val="FFFFFF"/>
                </a:solidFill>
                <a:latin typeface="Calibri" panose="020F0502020204030204"/>
                <a:cs typeface="Calibri"/>
              </a:rPr>
              <a:t>r</a:t>
            </a:r>
            <a:r>
              <a:rPr lang="en-US" sz="1400" b="1" dirty="0">
                <a:solidFill>
                  <a:srgbClr val="FFFFFF"/>
                </a:solidFill>
                <a:latin typeface="Calibri" panose="020F0502020204030204"/>
                <a:cs typeface="Calibri"/>
              </a:rPr>
              <a:t>t</a:t>
            </a:r>
            <a:r>
              <a:rPr lang="en-US" sz="1400" b="1" spc="-40" dirty="0">
                <a:solidFill>
                  <a:srgbClr val="FFFFFF"/>
                </a:solidFill>
                <a:latin typeface="Calibri" panose="020F0502020204030204"/>
                <a:cs typeface="Calibri"/>
              </a:rPr>
              <a:t> </a:t>
            </a:r>
            <a:r>
              <a:rPr lang="en-US" sz="1400" b="1" spc="-5" dirty="0">
                <a:solidFill>
                  <a:srgbClr val="FFFFFF"/>
                </a:solidFill>
                <a:latin typeface="Calibri" panose="020F0502020204030204"/>
                <a:cs typeface="Calibri"/>
              </a:rPr>
              <a:t>P</a:t>
            </a:r>
            <a:r>
              <a:rPr lang="en-US" sz="1400" b="1" spc="-15" dirty="0">
                <a:solidFill>
                  <a:srgbClr val="FFFFFF"/>
                </a:solidFill>
                <a:latin typeface="Calibri" panose="020F0502020204030204"/>
                <a:cs typeface="Calibri"/>
              </a:rPr>
              <a:t>r</a:t>
            </a:r>
            <a:r>
              <a:rPr lang="en-US" sz="1400" b="1" dirty="0">
                <a:solidFill>
                  <a:srgbClr val="FFFFFF"/>
                </a:solidFill>
                <a:latin typeface="Calibri" panose="020F0502020204030204"/>
                <a:cs typeface="Calibri"/>
              </a:rPr>
              <a:t>ocedu</a:t>
            </a:r>
            <a:r>
              <a:rPr lang="en-US" sz="1400" b="1" spc="-5" dirty="0">
                <a:solidFill>
                  <a:srgbClr val="FFFFFF"/>
                </a:solidFill>
                <a:latin typeface="Calibri" panose="020F0502020204030204"/>
                <a:cs typeface="Calibri"/>
              </a:rPr>
              <a:t>re</a:t>
            </a:r>
            <a:r>
              <a:rPr lang="en-US" sz="1400" b="1" dirty="0">
                <a:solidFill>
                  <a:srgbClr val="FFFFFF"/>
                </a:solidFill>
                <a:latin typeface="Calibri" panose="020F0502020204030204"/>
                <a:cs typeface="Calibri"/>
              </a:rPr>
              <a:t>s</a:t>
            </a:r>
            <a:r>
              <a:rPr lang="en-US" sz="1400" b="1" spc="-40" dirty="0">
                <a:solidFill>
                  <a:srgbClr val="FFFFFF"/>
                </a:solidFill>
                <a:latin typeface="Calibri" panose="020F0502020204030204"/>
                <a:cs typeface="Calibri"/>
              </a:rPr>
              <a:t> </a:t>
            </a:r>
            <a:r>
              <a:rPr lang="en-US" sz="1400" b="1" spc="-5" dirty="0">
                <a:solidFill>
                  <a:srgbClr val="FFFFFF"/>
                </a:solidFill>
                <a:latin typeface="Calibri" panose="020F0502020204030204"/>
                <a:cs typeface="Calibri"/>
              </a:rPr>
              <a:t>Commence</a:t>
            </a:r>
            <a:r>
              <a:rPr lang="en-US" sz="1400" b="1" dirty="0">
                <a:solidFill>
                  <a:srgbClr val="FFFFFF"/>
                </a:solidFill>
                <a:latin typeface="Calibri"/>
                <a:cs typeface="Calibri"/>
              </a:rPr>
              <a:t>   </a:t>
            </a:r>
            <a:endParaRPr sz="1400" dirty="0">
              <a:solidFill>
                <a:prstClr val="black"/>
              </a:solidFill>
              <a:latin typeface="Calibri"/>
              <a:cs typeface="Calibri"/>
            </a:endParaRPr>
          </a:p>
        </p:txBody>
      </p:sp>
      <p:sp>
        <p:nvSpPr>
          <p:cNvPr id="19" name="object 19"/>
          <p:cNvSpPr/>
          <p:nvPr/>
        </p:nvSpPr>
        <p:spPr>
          <a:xfrm>
            <a:off x="1029816" y="3594341"/>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0" name="object 20"/>
          <p:cNvSpPr/>
          <p:nvPr/>
        </p:nvSpPr>
        <p:spPr>
          <a:xfrm>
            <a:off x="1045818" y="3610343"/>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1" name="object 21"/>
          <p:cNvSpPr txBox="1"/>
          <p:nvPr/>
        </p:nvSpPr>
        <p:spPr>
          <a:xfrm>
            <a:off x="1094076" y="3668760"/>
            <a:ext cx="4233248"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35" dirty="0">
                <a:solidFill>
                  <a:srgbClr val="FFFFFF"/>
                </a:solidFill>
                <a:latin typeface="Calibri"/>
                <a:cs typeface="Calibri"/>
              </a:rPr>
              <a:t> </a:t>
            </a:r>
            <a:r>
              <a:rPr sz="1400" b="1" dirty="0">
                <a:solidFill>
                  <a:srgbClr val="FFFFFF"/>
                </a:solidFill>
                <a:latin typeface="Calibri"/>
                <a:cs typeface="Calibri"/>
              </a:rPr>
              <a:t>+ 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spc="-5" dirty="0">
                <a:solidFill>
                  <a:srgbClr val="FFFFFF"/>
                </a:solidFill>
                <a:latin typeface="Calibri"/>
                <a:cs typeface="Calibri"/>
              </a:rPr>
              <a:t>D</a:t>
            </a:r>
            <a:r>
              <a:rPr sz="1400" b="1" dirty="0">
                <a:solidFill>
                  <a:srgbClr val="FFFFFF"/>
                </a:solidFill>
                <a:latin typeface="Calibri"/>
                <a:cs typeface="Calibri"/>
              </a:rPr>
              <a:t>is</a:t>
            </a:r>
            <a:r>
              <a:rPr sz="1400" b="1" spc="-10" dirty="0">
                <a:solidFill>
                  <a:srgbClr val="FFFFFF"/>
                </a:solidFill>
                <a:latin typeface="Calibri"/>
                <a:cs typeface="Calibri"/>
              </a:rPr>
              <a:t>c</a:t>
            </a:r>
            <a:r>
              <a:rPr sz="1400" b="1" dirty="0">
                <a:solidFill>
                  <a:srgbClr val="FFFFFF"/>
                </a:solidFill>
                <a:latin typeface="Calibri"/>
                <a:cs typeface="Calibri"/>
              </a:rPr>
              <a:t>onn</a:t>
            </a:r>
            <a:r>
              <a:rPr sz="1400" b="1" spc="-5" dirty="0">
                <a:solidFill>
                  <a:srgbClr val="FFFFFF"/>
                </a:solidFill>
                <a:latin typeface="Calibri"/>
                <a:cs typeface="Calibri"/>
              </a:rPr>
              <a:t>ec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35"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ifi</a:t>
            </a:r>
            <a:r>
              <a:rPr sz="1400" b="1" spc="-15" dirty="0">
                <a:solidFill>
                  <a:srgbClr val="FFFFFF"/>
                </a:solidFill>
                <a:latin typeface="Calibri"/>
                <a:cs typeface="Calibri"/>
              </a:rPr>
              <a:t>c</a:t>
            </a:r>
            <a:r>
              <a:rPr sz="1400" b="1" spc="-10" dirty="0">
                <a:solidFill>
                  <a:srgbClr val="FFFFFF"/>
                </a:solidFill>
                <a:latin typeface="Calibri"/>
                <a:cs typeface="Calibri"/>
              </a:rPr>
              <a:t>a</a:t>
            </a:r>
            <a:r>
              <a:rPr sz="1400" b="1" dirty="0">
                <a:solidFill>
                  <a:srgbClr val="FFFFFF"/>
                </a:solidFill>
                <a:latin typeface="Calibri"/>
                <a:cs typeface="Calibri"/>
              </a:rPr>
              <a:t>tion</a:t>
            </a:r>
            <a:endParaRPr sz="1400" dirty="0">
              <a:solidFill>
                <a:prstClr val="black"/>
              </a:solidFill>
              <a:latin typeface="Calibri"/>
              <a:cs typeface="Calibri"/>
            </a:endParaRPr>
          </a:p>
        </p:txBody>
      </p:sp>
      <p:sp>
        <p:nvSpPr>
          <p:cNvPr id="22" name="object 22"/>
          <p:cNvSpPr/>
          <p:nvPr/>
        </p:nvSpPr>
        <p:spPr>
          <a:xfrm>
            <a:off x="1029816" y="4008841"/>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3" name="object 23"/>
          <p:cNvSpPr/>
          <p:nvPr/>
        </p:nvSpPr>
        <p:spPr>
          <a:xfrm>
            <a:off x="1045818" y="4024843"/>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4" name="object 24"/>
          <p:cNvSpPr txBox="1"/>
          <p:nvPr/>
        </p:nvSpPr>
        <p:spPr>
          <a:xfrm>
            <a:off x="1094075" y="4082370"/>
            <a:ext cx="1967092" cy="215444"/>
          </a:xfrm>
          <a:prstGeom prst="rect">
            <a:avLst/>
          </a:prstGeom>
        </p:spPr>
        <p:txBody>
          <a:bodyPr vert="horz" wrap="square" lIns="0" tIns="0" rIns="0" bIns="0" rtlCol="0">
            <a:spAutoFit/>
          </a:bodyPr>
          <a:lstStyle/>
          <a:p>
            <a:pPr marL="12699" defTabSz="914358">
              <a:defRPr/>
            </a:pPr>
            <a:r>
              <a:rPr sz="1400" b="1" dirty="0">
                <a:solidFill>
                  <a:srgbClr val="FFFFFF"/>
                </a:solidFill>
                <a:latin typeface="Calibri"/>
                <a:cs typeface="Calibri"/>
              </a:rPr>
              <a:t>Ex</a:t>
            </a:r>
            <a:r>
              <a:rPr sz="1400" b="1" spc="5" dirty="0">
                <a:solidFill>
                  <a:srgbClr val="FFFFFF"/>
                </a:solidFill>
                <a:latin typeface="Calibri"/>
                <a:cs typeface="Calibri"/>
              </a:rPr>
              <a:t>t</a:t>
            </a:r>
            <a:r>
              <a:rPr sz="1400" b="1" spc="-35" dirty="0">
                <a:solidFill>
                  <a:srgbClr val="FFFFFF"/>
                </a:solidFill>
                <a:latin typeface="Calibri"/>
                <a:cs typeface="Calibri"/>
              </a:rPr>
              <a:t>r</a:t>
            </a:r>
            <a:r>
              <a:rPr sz="1400" b="1" dirty="0">
                <a:solidFill>
                  <a:srgbClr val="FFFFFF"/>
                </a:solidFill>
                <a:latin typeface="Calibri"/>
                <a:cs typeface="Calibri"/>
              </a:rPr>
              <a:t>a</a:t>
            </a:r>
            <a:r>
              <a:rPr sz="1400" b="1" spc="-30" dirty="0">
                <a:solidFill>
                  <a:srgbClr val="FFFFFF"/>
                </a:solidFill>
                <a:latin typeface="Calibri"/>
                <a:cs typeface="Calibri"/>
              </a:rPr>
              <a:t> </a:t>
            </a:r>
            <a:r>
              <a:rPr sz="1400" b="1" dirty="0">
                <a:solidFill>
                  <a:srgbClr val="FFFFFF"/>
                </a:solidFill>
                <a:latin typeface="Calibri"/>
                <a:cs typeface="Calibri"/>
              </a:rPr>
              <a:t>Judi</a:t>
            </a:r>
            <a:r>
              <a:rPr sz="1400" b="1" spc="-5" dirty="0">
                <a:solidFill>
                  <a:srgbClr val="FFFFFF"/>
                </a:solidFill>
                <a:latin typeface="Calibri"/>
                <a:cs typeface="Calibri"/>
              </a:rPr>
              <a:t>ci</a:t>
            </a:r>
            <a:r>
              <a:rPr sz="1400" b="1" spc="5" dirty="0">
                <a:solidFill>
                  <a:srgbClr val="FFFFFF"/>
                </a:solidFill>
                <a:latin typeface="Calibri"/>
                <a:cs typeface="Calibri"/>
              </a:rPr>
              <a:t>a</a:t>
            </a:r>
            <a:r>
              <a:rPr sz="1400" b="1" dirty="0">
                <a:solidFill>
                  <a:srgbClr val="FFFFFF"/>
                </a:solidFill>
                <a:latin typeface="Calibri"/>
                <a:cs typeface="Calibri"/>
              </a:rPr>
              <a:t>l</a:t>
            </a:r>
            <a:r>
              <a:rPr sz="1400" b="1" spc="-15" dirty="0">
                <a:solidFill>
                  <a:srgbClr val="FFFFFF"/>
                </a:solidFill>
                <a:latin typeface="Calibri"/>
                <a:cs typeface="Calibri"/>
              </a:rPr>
              <a:t> </a:t>
            </a:r>
            <a:r>
              <a:rPr sz="1400" b="1" spc="-5" dirty="0">
                <a:solidFill>
                  <a:srgbClr val="FFFFFF"/>
                </a:solidFill>
                <a:latin typeface="Calibri"/>
                <a:cs typeface="Calibri"/>
              </a:rPr>
              <a:t>O</a:t>
            </a:r>
            <a:r>
              <a:rPr sz="1400" b="1" spc="-10" dirty="0">
                <a:solidFill>
                  <a:srgbClr val="FFFFFF"/>
                </a:solidFill>
                <a:latin typeface="Calibri"/>
                <a:cs typeface="Calibri"/>
              </a:rPr>
              <a:t>r</a:t>
            </a:r>
            <a:r>
              <a:rPr sz="1400" b="1" dirty="0">
                <a:solidFill>
                  <a:srgbClr val="FFFFFF"/>
                </a:solidFill>
                <a:latin typeface="Calibri"/>
                <a:cs typeface="Calibri"/>
              </a:rPr>
              <a:t>der</a:t>
            </a:r>
            <a:r>
              <a:rPr sz="1400" b="1" spc="-25" dirty="0">
                <a:solidFill>
                  <a:srgbClr val="FFFFFF"/>
                </a:solidFill>
                <a:latin typeface="Calibri"/>
                <a:cs typeface="Calibri"/>
              </a:rPr>
              <a:t> </a:t>
            </a:r>
            <a:r>
              <a:rPr sz="1400" b="1" dirty="0">
                <a:solidFill>
                  <a:srgbClr val="FFFFFF"/>
                </a:solidFill>
                <a:latin typeface="Calibri"/>
                <a:cs typeface="Calibri"/>
              </a:rPr>
              <a:t>Issued</a:t>
            </a:r>
            <a:endParaRPr sz="1400">
              <a:solidFill>
                <a:prstClr val="black"/>
              </a:solidFill>
              <a:latin typeface="Calibri"/>
              <a:cs typeface="Calibri"/>
            </a:endParaRPr>
          </a:p>
        </p:txBody>
      </p:sp>
      <p:sp>
        <p:nvSpPr>
          <p:cNvPr id="25" name="object 25"/>
          <p:cNvSpPr/>
          <p:nvPr/>
        </p:nvSpPr>
        <p:spPr>
          <a:xfrm>
            <a:off x="1029816" y="4423339"/>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6" name="object 26"/>
          <p:cNvSpPr/>
          <p:nvPr/>
        </p:nvSpPr>
        <p:spPr>
          <a:xfrm>
            <a:off x="1045818" y="443934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7" name="object 27"/>
          <p:cNvSpPr txBox="1"/>
          <p:nvPr/>
        </p:nvSpPr>
        <p:spPr>
          <a:xfrm>
            <a:off x="1094076" y="4497758"/>
            <a:ext cx="3181762"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15" dirty="0">
                <a:solidFill>
                  <a:srgbClr val="FFFFFF"/>
                </a:solidFill>
                <a:latin typeface="Calibri"/>
                <a:cs typeface="Calibri"/>
              </a:rPr>
              <a:t>e</a:t>
            </a:r>
            <a:r>
              <a:rPr sz="1400" b="1" spc="-10" dirty="0">
                <a:solidFill>
                  <a:srgbClr val="FFFFFF"/>
                </a:solidFill>
                <a:latin typeface="Calibri"/>
                <a:cs typeface="Calibri"/>
              </a:rPr>
              <a:t>tt</a:t>
            </a:r>
            <a:r>
              <a:rPr sz="1400" b="1" spc="-5" dirty="0">
                <a:solidFill>
                  <a:srgbClr val="FFFFFF"/>
                </a:solidFill>
                <a:latin typeface="Calibri"/>
                <a:cs typeface="Calibri"/>
              </a:rPr>
              <a:t>e</a:t>
            </a:r>
            <a:r>
              <a:rPr sz="1400" b="1" dirty="0">
                <a:solidFill>
                  <a:srgbClr val="FFFFFF"/>
                </a:solidFill>
                <a:latin typeface="Calibri"/>
                <a:cs typeface="Calibri"/>
              </a:rPr>
              <a:t>r</a:t>
            </a:r>
            <a:r>
              <a:rPr sz="1400" b="1" spc="-35" dirty="0">
                <a:solidFill>
                  <a:srgbClr val="FFFFFF"/>
                </a:solidFill>
                <a:latin typeface="Calibri"/>
                <a:cs typeface="Calibri"/>
              </a:rPr>
              <a:t> </a:t>
            </a:r>
            <a:r>
              <a:rPr sz="1400" b="1" spc="-10" dirty="0">
                <a:solidFill>
                  <a:srgbClr val="FFFFFF"/>
                </a:solidFill>
                <a:latin typeface="Calibri"/>
                <a:cs typeface="Calibri"/>
              </a:rPr>
              <a:t>st</a:t>
            </a:r>
            <a:r>
              <a:rPr sz="1400" b="1" dirty="0">
                <a:solidFill>
                  <a:srgbClr val="FFFFFF"/>
                </a:solidFill>
                <a:latin typeface="Calibri"/>
                <a:cs typeface="Calibri"/>
              </a:rPr>
              <a:t>op</a:t>
            </a:r>
            <a:r>
              <a:rPr sz="1400" b="1" spc="-15" dirty="0">
                <a:solidFill>
                  <a:srgbClr val="FFFFFF"/>
                </a:solidFill>
                <a:latin typeface="Calibri"/>
                <a:cs typeface="Calibri"/>
              </a:rPr>
              <a:t> </a:t>
            </a:r>
            <a:r>
              <a:rPr sz="1400" b="1" dirty="0">
                <a:solidFill>
                  <a:srgbClr val="FFFFFF"/>
                </a:solidFill>
                <a:latin typeface="Calibri"/>
                <a:cs typeface="Calibri"/>
              </a:rPr>
              <a:t>of</a:t>
            </a:r>
            <a:r>
              <a:rPr sz="1400" b="1" spc="-20" dirty="0">
                <a:solidFill>
                  <a:srgbClr val="FFFFFF"/>
                </a:solidFill>
                <a:latin typeface="Calibri"/>
                <a:cs typeface="Calibri"/>
              </a:rPr>
              <a:t> </a:t>
            </a:r>
            <a:r>
              <a:rPr sz="1400" b="1" spc="-10" dirty="0">
                <a:solidFill>
                  <a:srgbClr val="FFFFFF"/>
                </a:solidFill>
                <a:latin typeface="Calibri"/>
                <a:cs typeface="Calibri"/>
              </a:rPr>
              <a:t>r</a:t>
            </a:r>
            <a:r>
              <a:rPr sz="1400" b="1" spc="-5" dirty="0">
                <a:solidFill>
                  <a:srgbClr val="FFFFFF"/>
                </a:solidFill>
                <a:latin typeface="Calibri"/>
                <a:cs typeface="Calibri"/>
              </a:rPr>
              <a:t>epres</a:t>
            </a:r>
            <a:r>
              <a:rPr sz="1400" b="1" spc="-10" dirty="0">
                <a:solidFill>
                  <a:srgbClr val="FFFFFF"/>
                </a:solidFill>
                <a:latin typeface="Calibri"/>
                <a:cs typeface="Calibri"/>
              </a:rPr>
              <a:t>e</a:t>
            </a:r>
            <a:r>
              <a:rPr sz="1400" b="1" spc="-25" dirty="0">
                <a:solidFill>
                  <a:srgbClr val="FFFFFF"/>
                </a:solidFill>
                <a:latin typeface="Calibri"/>
                <a:cs typeface="Calibri"/>
              </a:rPr>
              <a:t>n</a:t>
            </a:r>
            <a:r>
              <a:rPr sz="1400" b="1" spc="-10" dirty="0">
                <a:solidFill>
                  <a:srgbClr val="FFFFFF"/>
                </a:solidFill>
                <a:latin typeface="Calibri"/>
                <a:cs typeface="Calibri"/>
              </a:rPr>
              <a:t>ta</a:t>
            </a:r>
            <a:r>
              <a:rPr sz="1400" b="1" dirty="0">
                <a:solidFill>
                  <a:srgbClr val="FFFFFF"/>
                </a:solidFill>
                <a:latin typeface="Calibri"/>
                <a:cs typeface="Calibri"/>
              </a:rPr>
              <a:t>ri</a:t>
            </a:r>
            <a:r>
              <a:rPr sz="1400" b="1" spc="-10" dirty="0">
                <a:solidFill>
                  <a:srgbClr val="FFFFFF"/>
                </a:solidFill>
                <a:latin typeface="Calibri"/>
                <a:cs typeface="Calibri"/>
              </a:rPr>
              <a:t>o</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no</a:t>
            </a:r>
            <a:r>
              <a:rPr sz="1400" b="1" spc="5" dirty="0">
                <a:solidFill>
                  <a:srgbClr val="FFFFFF"/>
                </a:solidFill>
                <a:latin typeface="Calibri"/>
                <a:cs typeface="Calibri"/>
              </a:rPr>
              <a:t>t</a:t>
            </a:r>
            <a:r>
              <a:rPr sz="1400" b="1" dirty="0">
                <a:solidFill>
                  <a:srgbClr val="FFFFFF"/>
                </a:solidFill>
                <a:latin typeface="Calibri"/>
                <a:cs typeface="Calibri"/>
              </a:rPr>
              <a:t>ifi</a:t>
            </a:r>
            <a:r>
              <a:rPr sz="1400" b="1" spc="-15" dirty="0">
                <a:solidFill>
                  <a:srgbClr val="FFFFFF"/>
                </a:solidFill>
                <a:latin typeface="Calibri"/>
                <a:cs typeface="Calibri"/>
              </a:rPr>
              <a:t>c</a:t>
            </a:r>
            <a:r>
              <a:rPr sz="1400" b="1" spc="-10" dirty="0">
                <a:solidFill>
                  <a:srgbClr val="FFFFFF"/>
                </a:solidFill>
                <a:latin typeface="Calibri"/>
                <a:cs typeface="Calibri"/>
              </a:rPr>
              <a:t>a</a:t>
            </a:r>
            <a:r>
              <a:rPr sz="1400" b="1" dirty="0">
                <a:solidFill>
                  <a:srgbClr val="FFFFFF"/>
                </a:solidFill>
                <a:latin typeface="Calibri"/>
                <a:cs typeface="Calibri"/>
              </a:rPr>
              <a:t>tion</a:t>
            </a:r>
            <a:endParaRPr sz="1400" dirty="0">
              <a:solidFill>
                <a:prstClr val="black"/>
              </a:solidFill>
              <a:latin typeface="Calibri"/>
              <a:cs typeface="Calibri"/>
            </a:endParaRPr>
          </a:p>
        </p:txBody>
      </p:sp>
      <p:sp>
        <p:nvSpPr>
          <p:cNvPr id="28" name="object 28"/>
          <p:cNvSpPr/>
          <p:nvPr/>
        </p:nvSpPr>
        <p:spPr>
          <a:xfrm>
            <a:off x="1029816" y="4830218"/>
            <a:ext cx="4617396" cy="342876"/>
          </a:xfrm>
          <a:custGeom>
            <a:avLst/>
            <a:gdLst/>
            <a:ahLst/>
            <a:cxnLst/>
            <a:rect l="l" t="t" r="r" b="b"/>
            <a:pathLst>
              <a:path w="4617720" h="342900">
                <a:moveTo>
                  <a:pt x="4560570" y="0"/>
                </a:moveTo>
                <a:lnTo>
                  <a:pt x="51797" y="246"/>
                </a:lnTo>
                <a:lnTo>
                  <a:pt x="15004" y="18527"/>
                </a:lnTo>
                <a:lnTo>
                  <a:pt x="0" y="57149"/>
                </a:lnTo>
                <a:lnTo>
                  <a:pt x="247" y="291112"/>
                </a:lnTo>
                <a:lnTo>
                  <a:pt x="18552" y="327917"/>
                </a:lnTo>
                <a:lnTo>
                  <a:pt x="57150" y="342899"/>
                </a:lnTo>
                <a:lnTo>
                  <a:pt x="4565932" y="342653"/>
                </a:lnTo>
                <a:lnTo>
                  <a:pt x="4602737" y="324372"/>
                </a:lnTo>
                <a:lnTo>
                  <a:pt x="4617720" y="285749"/>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9" name="object 29"/>
          <p:cNvSpPr/>
          <p:nvPr/>
        </p:nvSpPr>
        <p:spPr>
          <a:xfrm>
            <a:off x="1045818" y="4846221"/>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0" name="object 30"/>
          <p:cNvSpPr txBox="1"/>
          <p:nvPr/>
        </p:nvSpPr>
        <p:spPr>
          <a:xfrm>
            <a:off x="1094075" y="4894986"/>
            <a:ext cx="1571515" cy="215444"/>
          </a:xfrm>
          <a:prstGeom prst="rect">
            <a:avLst/>
          </a:prstGeom>
        </p:spPr>
        <p:txBody>
          <a:bodyPr vert="horz" wrap="square" lIns="0" tIns="0" rIns="0" bIns="0" rtlCol="0">
            <a:spAutoFit/>
          </a:bodyPr>
          <a:lstStyle/>
          <a:p>
            <a:pPr marL="12699" defTabSz="914358">
              <a:defRPr/>
            </a:pPr>
            <a:r>
              <a:rPr sz="1400" b="1" spc="-5" dirty="0">
                <a:solidFill>
                  <a:srgbClr val="FFFFFF"/>
                </a:solidFill>
                <a:latin typeface="Calibri"/>
                <a:cs typeface="Calibri"/>
              </a:rPr>
              <a:t>4</a:t>
            </a:r>
            <a:r>
              <a:rPr sz="1350" b="1" baseline="24691" dirty="0">
                <a:solidFill>
                  <a:srgbClr val="FFFFFF"/>
                </a:solidFill>
                <a:latin typeface="Calibri"/>
                <a:cs typeface="Calibri"/>
              </a:rPr>
              <a:t>t</a:t>
            </a:r>
            <a:r>
              <a:rPr sz="1350" b="1" spc="15" baseline="24691" dirty="0">
                <a:solidFill>
                  <a:srgbClr val="FFFFFF"/>
                </a:solidFill>
                <a:latin typeface="Calibri"/>
                <a:cs typeface="Calibri"/>
              </a:rPr>
              <a:t>h</a:t>
            </a:r>
            <a:r>
              <a:rPr sz="1350" b="1" baseline="24691" dirty="0">
                <a:solidFill>
                  <a:srgbClr val="FFFFFF"/>
                </a:solidFill>
                <a:latin typeface="Calibri"/>
                <a:cs typeface="Calibri"/>
              </a:rPr>
              <a:t> </a:t>
            </a:r>
            <a:r>
              <a:rPr sz="1350" b="1" spc="-142" baseline="24691" dirty="0">
                <a:solidFill>
                  <a:srgbClr val="FFFFFF"/>
                </a:solidFill>
                <a:latin typeface="Calibri"/>
                <a:cs typeface="Calibri"/>
              </a:rPr>
              <a:t> </a:t>
            </a:r>
            <a:r>
              <a:rPr sz="1400" b="1" dirty="0">
                <a:solidFill>
                  <a:srgbClr val="FFFFFF"/>
                </a:solidFill>
                <a:latin typeface="Calibri"/>
                <a:cs typeface="Calibri"/>
              </a:rPr>
              <a:t>S</a:t>
            </a:r>
            <a:r>
              <a:rPr sz="1400" b="1" spc="-5" dirty="0">
                <a:solidFill>
                  <a:srgbClr val="FFFFFF"/>
                </a:solidFill>
                <a:latin typeface="Calibri"/>
                <a:cs typeface="Calibri"/>
              </a:rPr>
              <a:t>M</a:t>
            </a:r>
            <a:r>
              <a:rPr sz="1400" b="1" dirty="0">
                <a:solidFill>
                  <a:srgbClr val="FFFFFF"/>
                </a:solidFill>
                <a:latin typeface="Calibri"/>
                <a:cs typeface="Calibri"/>
              </a:rPr>
              <a:t>S:</a:t>
            </a:r>
            <a:r>
              <a:rPr sz="1400" b="1" spc="-5" dirty="0">
                <a:solidFill>
                  <a:srgbClr val="FFFFFF"/>
                </a:solidFill>
                <a:latin typeface="Calibri"/>
                <a:cs typeface="Calibri"/>
              </a:rPr>
              <a:t> </a:t>
            </a: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Action</a:t>
            </a:r>
            <a:endParaRPr sz="1400">
              <a:solidFill>
                <a:prstClr val="black"/>
              </a:solidFill>
              <a:latin typeface="Calibri"/>
              <a:cs typeface="Calibri"/>
            </a:endParaRPr>
          </a:p>
        </p:txBody>
      </p:sp>
      <p:sp>
        <p:nvSpPr>
          <p:cNvPr id="31" name="object 31"/>
          <p:cNvSpPr/>
          <p:nvPr/>
        </p:nvSpPr>
        <p:spPr>
          <a:xfrm>
            <a:off x="1029816" y="5226432"/>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2" name="object 32"/>
          <p:cNvSpPr/>
          <p:nvPr/>
        </p:nvSpPr>
        <p:spPr>
          <a:xfrm>
            <a:off x="1045818" y="5242432"/>
            <a:ext cx="4584378" cy="309858"/>
          </a:xfrm>
          <a:custGeom>
            <a:avLst/>
            <a:gdLst/>
            <a:ahLst/>
            <a:cxnLst/>
            <a:rect l="l" t="t" r="r" b="b"/>
            <a:pathLst>
              <a:path w="4584700" h="309879">
                <a:moveTo>
                  <a:pt x="0" y="309371"/>
                </a:moveTo>
                <a:lnTo>
                  <a:pt x="4584192" y="309371"/>
                </a:lnTo>
                <a:lnTo>
                  <a:pt x="4584192" y="0"/>
                </a:lnTo>
                <a:lnTo>
                  <a:pt x="0" y="0"/>
                </a:lnTo>
                <a:lnTo>
                  <a:pt x="0" y="309371"/>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3" name="object 33"/>
          <p:cNvSpPr txBox="1"/>
          <p:nvPr/>
        </p:nvSpPr>
        <p:spPr>
          <a:xfrm>
            <a:off x="1094076" y="5300215"/>
            <a:ext cx="1348010"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 </a:t>
            </a:r>
            <a:r>
              <a:rPr sz="1400" b="1" spc="-15" dirty="0">
                <a:solidFill>
                  <a:srgbClr val="FFFFFF"/>
                </a:solidFill>
                <a:latin typeface="Calibri"/>
                <a:cs typeface="Calibri"/>
              </a:rPr>
              <a:t> </a:t>
            </a:r>
            <a:r>
              <a:rPr sz="1400" b="1" dirty="0">
                <a:solidFill>
                  <a:srgbClr val="FFFFFF"/>
                </a:solidFill>
                <a:latin typeface="Calibri"/>
                <a:cs typeface="Calibri"/>
              </a:rPr>
              <a:t>As</a:t>
            </a:r>
            <a:r>
              <a:rPr sz="1400" b="1" spc="5" dirty="0">
                <a:solidFill>
                  <a:srgbClr val="FFFFFF"/>
                </a:solidFill>
                <a:latin typeface="Calibri"/>
                <a:cs typeface="Calibri"/>
              </a:rPr>
              <a:t>s</a:t>
            </a:r>
            <a:r>
              <a:rPr sz="1400" b="1" dirty="0">
                <a:solidFill>
                  <a:srgbClr val="FFFFFF"/>
                </a:solidFill>
                <a:latin typeface="Calibri"/>
                <a:cs typeface="Calibri"/>
              </a:rPr>
              <a:t>ignme</a:t>
            </a:r>
            <a:r>
              <a:rPr sz="1400" b="1" spc="-15" dirty="0">
                <a:solidFill>
                  <a:srgbClr val="FFFFFF"/>
                </a:solidFill>
                <a:latin typeface="Calibri"/>
                <a:cs typeface="Calibri"/>
              </a:rPr>
              <a:t>n</a:t>
            </a:r>
            <a:r>
              <a:rPr sz="1400" b="1" dirty="0">
                <a:solidFill>
                  <a:srgbClr val="FFFFFF"/>
                </a:solidFill>
                <a:latin typeface="Calibri"/>
                <a:cs typeface="Calibri"/>
              </a:rPr>
              <a:t>t</a:t>
            </a:r>
            <a:endParaRPr sz="1400">
              <a:solidFill>
                <a:prstClr val="black"/>
              </a:solidFill>
              <a:latin typeface="Calibri"/>
              <a:cs typeface="Calibri"/>
            </a:endParaRPr>
          </a:p>
        </p:txBody>
      </p:sp>
      <p:sp>
        <p:nvSpPr>
          <p:cNvPr id="34" name="object 34"/>
          <p:cNvSpPr/>
          <p:nvPr/>
        </p:nvSpPr>
        <p:spPr>
          <a:xfrm>
            <a:off x="1029816" y="5640930"/>
            <a:ext cx="4617396" cy="342876"/>
          </a:xfrm>
          <a:custGeom>
            <a:avLst/>
            <a:gdLst/>
            <a:ahLst/>
            <a:cxnLst/>
            <a:rect l="l" t="t" r="r" b="b"/>
            <a:pathLst>
              <a:path w="4617720" h="342900">
                <a:moveTo>
                  <a:pt x="4560570" y="0"/>
                </a:moveTo>
                <a:lnTo>
                  <a:pt x="51797" y="247"/>
                </a:lnTo>
                <a:lnTo>
                  <a:pt x="15004" y="18552"/>
                </a:lnTo>
                <a:lnTo>
                  <a:pt x="0" y="57150"/>
                </a:lnTo>
                <a:lnTo>
                  <a:pt x="247" y="291102"/>
                </a:lnTo>
                <a:lnTo>
                  <a:pt x="18552" y="327895"/>
                </a:lnTo>
                <a:lnTo>
                  <a:pt x="57150" y="342900"/>
                </a:lnTo>
                <a:lnTo>
                  <a:pt x="4565932" y="342652"/>
                </a:lnTo>
                <a:lnTo>
                  <a:pt x="4602737" y="324347"/>
                </a:lnTo>
                <a:lnTo>
                  <a:pt x="4617720" y="285750"/>
                </a:lnTo>
                <a:lnTo>
                  <a:pt x="4617473" y="51797"/>
                </a:lnTo>
                <a:lnTo>
                  <a:pt x="4599192" y="15004"/>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5" name="object 35"/>
          <p:cNvSpPr/>
          <p:nvPr/>
        </p:nvSpPr>
        <p:spPr>
          <a:xfrm>
            <a:off x="1029816" y="5640930"/>
            <a:ext cx="4617396" cy="342876"/>
          </a:xfrm>
          <a:custGeom>
            <a:avLst/>
            <a:gdLst/>
            <a:ahLst/>
            <a:cxnLst/>
            <a:rect l="l" t="t" r="r" b="b"/>
            <a:pathLst>
              <a:path w="4617720" h="342900">
                <a:moveTo>
                  <a:pt x="0" y="57150"/>
                </a:moveTo>
                <a:lnTo>
                  <a:pt x="15004" y="18552"/>
                </a:lnTo>
                <a:lnTo>
                  <a:pt x="51797" y="247"/>
                </a:lnTo>
                <a:lnTo>
                  <a:pt x="4560570" y="0"/>
                </a:lnTo>
                <a:lnTo>
                  <a:pt x="4574950" y="1819"/>
                </a:lnTo>
                <a:lnTo>
                  <a:pt x="4608149" y="25457"/>
                </a:lnTo>
                <a:lnTo>
                  <a:pt x="4617720" y="285750"/>
                </a:lnTo>
                <a:lnTo>
                  <a:pt x="4615904" y="300109"/>
                </a:lnTo>
                <a:lnTo>
                  <a:pt x="4592290" y="333312"/>
                </a:lnTo>
                <a:lnTo>
                  <a:pt x="57150" y="342900"/>
                </a:lnTo>
                <a:lnTo>
                  <a:pt x="42790" y="341080"/>
                </a:lnTo>
                <a:lnTo>
                  <a:pt x="9587" y="317442"/>
                </a:lnTo>
                <a:lnTo>
                  <a:pt x="0" y="57150"/>
                </a:lnTo>
                <a:close/>
              </a:path>
            </a:pathLst>
          </a:custGeom>
          <a:ln w="19812">
            <a:solidFill>
              <a:srgbClr val="FFFFFF"/>
            </a:solidFill>
          </a:ln>
        </p:spPr>
        <p:txBody>
          <a:bodyPr wrap="square" lIns="0" tIns="0" rIns="0" bIns="0" rtlCol="0"/>
          <a:lstStyle/>
          <a:p>
            <a:pPr defTabSz="914358">
              <a:defRPr/>
            </a:pPr>
            <a:endParaRPr>
              <a:solidFill>
                <a:prstClr val="black"/>
              </a:solidFill>
              <a:latin typeface="Calibri" panose="020F0502020204030204"/>
            </a:endParaRPr>
          </a:p>
        </p:txBody>
      </p:sp>
      <p:sp>
        <p:nvSpPr>
          <p:cNvPr id="36" name="object 36"/>
          <p:cNvSpPr/>
          <p:nvPr/>
        </p:nvSpPr>
        <p:spPr>
          <a:xfrm>
            <a:off x="1045818" y="5656932"/>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7" name="object 37"/>
          <p:cNvSpPr txBox="1"/>
          <p:nvPr/>
        </p:nvSpPr>
        <p:spPr>
          <a:xfrm>
            <a:off x="1094076" y="5715627"/>
            <a:ext cx="2017253"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15" dirty="0">
                <a:solidFill>
                  <a:srgbClr val="FFFFFF"/>
                </a:solidFill>
                <a:latin typeface="Calibri"/>
                <a:cs typeface="Calibri"/>
              </a:rPr>
              <a:t> </a:t>
            </a:r>
            <a:r>
              <a:rPr sz="1400" b="1" spc="-110" dirty="0">
                <a:solidFill>
                  <a:srgbClr val="FFFFFF"/>
                </a:solidFill>
                <a:latin typeface="Calibri"/>
                <a:cs typeface="Calibri"/>
              </a:rPr>
              <a:t>T</a:t>
            </a:r>
            <a:r>
              <a:rPr sz="1400" b="1" dirty="0">
                <a:solidFill>
                  <a:srgbClr val="FFFFFF"/>
                </a:solidFill>
                <a:latin typeface="Calibri"/>
                <a:cs typeface="Calibri"/>
              </a:rPr>
              <a:t>a</a:t>
            </a:r>
            <a:r>
              <a:rPr sz="1400" b="1" spc="-35" dirty="0">
                <a:solidFill>
                  <a:srgbClr val="FFFFFF"/>
                </a:solidFill>
                <a:latin typeface="Calibri"/>
                <a:cs typeface="Calibri"/>
              </a:rPr>
              <a:t>k</a:t>
            </a:r>
            <a:r>
              <a:rPr sz="1400" b="1" spc="-5" dirty="0">
                <a:solidFill>
                  <a:srgbClr val="FFFFFF"/>
                </a:solidFill>
                <a:latin typeface="Calibri"/>
                <a:cs typeface="Calibri"/>
              </a:rPr>
              <a:t>e</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in</a:t>
            </a:r>
            <a:r>
              <a:rPr sz="1400" b="1" spc="-5" dirty="0">
                <a:solidFill>
                  <a:srgbClr val="FFFFFF"/>
                </a:solidFill>
                <a:latin typeface="Calibri"/>
                <a:cs typeface="Calibri"/>
              </a:rPr>
              <a:t> Cou</a:t>
            </a:r>
            <a:r>
              <a:rPr sz="1400" b="1" spc="5" dirty="0">
                <a:solidFill>
                  <a:srgbClr val="FFFFFF"/>
                </a:solidFill>
                <a:latin typeface="Calibri"/>
                <a:cs typeface="Calibri"/>
              </a:rPr>
              <a:t>r</a:t>
            </a:r>
            <a:r>
              <a:rPr sz="1400" b="1" dirty="0">
                <a:solidFill>
                  <a:srgbClr val="FFFFFF"/>
                </a:solidFill>
                <a:latin typeface="Calibri"/>
                <a:cs typeface="Calibri"/>
              </a:rPr>
              <a:t>t</a:t>
            </a:r>
            <a:endParaRPr sz="1400">
              <a:solidFill>
                <a:prstClr val="black"/>
              </a:solidFill>
              <a:latin typeface="Calibri"/>
              <a:cs typeface="Calibri"/>
            </a:endParaRPr>
          </a:p>
        </p:txBody>
      </p:sp>
      <p:sp>
        <p:nvSpPr>
          <p:cNvPr id="38" name="object 38"/>
          <p:cNvSpPr/>
          <p:nvPr/>
        </p:nvSpPr>
        <p:spPr>
          <a:xfrm>
            <a:off x="5782077" y="1543943"/>
            <a:ext cx="1079425" cy="342876"/>
          </a:xfrm>
          <a:custGeom>
            <a:avLst/>
            <a:gdLst/>
            <a:ahLst/>
            <a:cxnLst/>
            <a:rect l="l" t="t" r="r" b="b"/>
            <a:pathLst>
              <a:path w="1079500" h="342900">
                <a:moveTo>
                  <a:pt x="907542" y="0"/>
                </a:moveTo>
                <a:lnTo>
                  <a:pt x="907542" y="42799"/>
                </a:lnTo>
                <a:lnTo>
                  <a:pt x="0" y="42799"/>
                </a:lnTo>
                <a:lnTo>
                  <a:pt x="0" y="299974"/>
                </a:lnTo>
                <a:lnTo>
                  <a:pt x="907542" y="299974"/>
                </a:lnTo>
                <a:lnTo>
                  <a:pt x="907542" y="342900"/>
                </a:lnTo>
                <a:lnTo>
                  <a:pt x="1078992" y="171450"/>
                </a:lnTo>
                <a:lnTo>
                  <a:pt x="90754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9" name="object 39"/>
          <p:cNvSpPr/>
          <p:nvPr/>
        </p:nvSpPr>
        <p:spPr>
          <a:xfrm>
            <a:off x="5782077" y="1543943"/>
            <a:ext cx="1079425" cy="342876"/>
          </a:xfrm>
          <a:custGeom>
            <a:avLst/>
            <a:gdLst/>
            <a:ahLst/>
            <a:cxnLst/>
            <a:rect l="l" t="t" r="r" b="b"/>
            <a:pathLst>
              <a:path w="1079500" h="342900">
                <a:moveTo>
                  <a:pt x="0" y="42799"/>
                </a:moveTo>
                <a:lnTo>
                  <a:pt x="907542" y="42799"/>
                </a:lnTo>
                <a:lnTo>
                  <a:pt x="907542" y="0"/>
                </a:lnTo>
                <a:lnTo>
                  <a:pt x="1078992" y="171450"/>
                </a:lnTo>
                <a:lnTo>
                  <a:pt x="907542" y="342900"/>
                </a:lnTo>
                <a:lnTo>
                  <a:pt x="90754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0" name="object 40"/>
          <p:cNvSpPr/>
          <p:nvPr/>
        </p:nvSpPr>
        <p:spPr>
          <a:xfrm>
            <a:off x="5782077" y="1937109"/>
            <a:ext cx="1440079" cy="342876"/>
          </a:xfrm>
          <a:custGeom>
            <a:avLst/>
            <a:gdLst/>
            <a:ahLst/>
            <a:cxnLst/>
            <a:rect l="l" t="t" r="r" b="b"/>
            <a:pathLst>
              <a:path w="1440179" h="342900">
                <a:moveTo>
                  <a:pt x="1268729" y="0"/>
                </a:moveTo>
                <a:lnTo>
                  <a:pt x="1268729" y="42799"/>
                </a:lnTo>
                <a:lnTo>
                  <a:pt x="0" y="42799"/>
                </a:lnTo>
                <a:lnTo>
                  <a:pt x="0" y="300100"/>
                </a:lnTo>
                <a:lnTo>
                  <a:pt x="1268729" y="300100"/>
                </a:lnTo>
                <a:lnTo>
                  <a:pt x="1268729" y="342900"/>
                </a:lnTo>
                <a:lnTo>
                  <a:pt x="1440179" y="171450"/>
                </a:lnTo>
                <a:lnTo>
                  <a:pt x="1268729"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1" name="object 41"/>
          <p:cNvSpPr/>
          <p:nvPr/>
        </p:nvSpPr>
        <p:spPr>
          <a:xfrm>
            <a:off x="5782077" y="1937109"/>
            <a:ext cx="1440079" cy="342876"/>
          </a:xfrm>
          <a:custGeom>
            <a:avLst/>
            <a:gdLst/>
            <a:ahLst/>
            <a:cxnLst/>
            <a:rect l="l" t="t" r="r" b="b"/>
            <a:pathLst>
              <a:path w="1440179" h="342900">
                <a:moveTo>
                  <a:pt x="0" y="42799"/>
                </a:moveTo>
                <a:lnTo>
                  <a:pt x="1268729" y="42799"/>
                </a:lnTo>
                <a:lnTo>
                  <a:pt x="1268729" y="0"/>
                </a:lnTo>
                <a:lnTo>
                  <a:pt x="1440179" y="171450"/>
                </a:lnTo>
                <a:lnTo>
                  <a:pt x="1268729" y="342900"/>
                </a:lnTo>
                <a:lnTo>
                  <a:pt x="1268729"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2" name="object 42"/>
          <p:cNvSpPr/>
          <p:nvPr/>
        </p:nvSpPr>
        <p:spPr>
          <a:xfrm>
            <a:off x="5782078" y="2342464"/>
            <a:ext cx="1800099" cy="342876"/>
          </a:xfrm>
          <a:custGeom>
            <a:avLst/>
            <a:gdLst/>
            <a:ahLst/>
            <a:cxnLst/>
            <a:rect l="l" t="t" r="r" b="b"/>
            <a:pathLst>
              <a:path w="1800225" h="342900">
                <a:moveTo>
                  <a:pt x="1628394" y="0"/>
                </a:moveTo>
                <a:lnTo>
                  <a:pt x="1628394" y="42799"/>
                </a:lnTo>
                <a:lnTo>
                  <a:pt x="0" y="42799"/>
                </a:lnTo>
                <a:lnTo>
                  <a:pt x="0" y="299974"/>
                </a:lnTo>
                <a:lnTo>
                  <a:pt x="1628394" y="299974"/>
                </a:lnTo>
                <a:lnTo>
                  <a:pt x="1628394" y="342900"/>
                </a:lnTo>
                <a:lnTo>
                  <a:pt x="1799844" y="171450"/>
                </a:lnTo>
                <a:lnTo>
                  <a:pt x="162839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3" name="object 43"/>
          <p:cNvSpPr/>
          <p:nvPr/>
        </p:nvSpPr>
        <p:spPr>
          <a:xfrm>
            <a:off x="5782078" y="2342464"/>
            <a:ext cx="1800099" cy="342876"/>
          </a:xfrm>
          <a:custGeom>
            <a:avLst/>
            <a:gdLst/>
            <a:ahLst/>
            <a:cxnLst/>
            <a:rect l="l" t="t" r="r" b="b"/>
            <a:pathLst>
              <a:path w="1800225" h="342900">
                <a:moveTo>
                  <a:pt x="0" y="42799"/>
                </a:moveTo>
                <a:lnTo>
                  <a:pt x="1628394" y="42799"/>
                </a:lnTo>
                <a:lnTo>
                  <a:pt x="1628394" y="0"/>
                </a:lnTo>
                <a:lnTo>
                  <a:pt x="1799844" y="171450"/>
                </a:lnTo>
                <a:lnTo>
                  <a:pt x="1628394" y="342900"/>
                </a:lnTo>
                <a:lnTo>
                  <a:pt x="1628394"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4" name="object 44"/>
          <p:cNvSpPr/>
          <p:nvPr/>
        </p:nvSpPr>
        <p:spPr>
          <a:xfrm>
            <a:off x="5782078" y="2795061"/>
            <a:ext cx="2159483" cy="342876"/>
          </a:xfrm>
          <a:custGeom>
            <a:avLst/>
            <a:gdLst/>
            <a:ahLst/>
            <a:cxnLst/>
            <a:rect l="l" t="t" r="r" b="b"/>
            <a:pathLst>
              <a:path w="2159634" h="342900">
                <a:moveTo>
                  <a:pt x="1988058" y="0"/>
                </a:moveTo>
                <a:lnTo>
                  <a:pt x="1988058" y="42799"/>
                </a:lnTo>
                <a:lnTo>
                  <a:pt x="0" y="42799"/>
                </a:lnTo>
                <a:lnTo>
                  <a:pt x="0" y="300100"/>
                </a:lnTo>
                <a:lnTo>
                  <a:pt x="1988058" y="300100"/>
                </a:lnTo>
                <a:lnTo>
                  <a:pt x="1988058" y="342900"/>
                </a:lnTo>
                <a:lnTo>
                  <a:pt x="2159508" y="171450"/>
                </a:lnTo>
                <a:lnTo>
                  <a:pt x="198805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5" name="object 45"/>
          <p:cNvSpPr/>
          <p:nvPr/>
        </p:nvSpPr>
        <p:spPr>
          <a:xfrm>
            <a:off x="5782078" y="2795061"/>
            <a:ext cx="2159483" cy="342876"/>
          </a:xfrm>
          <a:custGeom>
            <a:avLst/>
            <a:gdLst/>
            <a:ahLst/>
            <a:cxnLst/>
            <a:rect l="l" t="t" r="r" b="b"/>
            <a:pathLst>
              <a:path w="2159634" h="342900">
                <a:moveTo>
                  <a:pt x="0" y="42799"/>
                </a:moveTo>
                <a:lnTo>
                  <a:pt x="1988058" y="42799"/>
                </a:lnTo>
                <a:lnTo>
                  <a:pt x="1988058" y="0"/>
                </a:lnTo>
                <a:lnTo>
                  <a:pt x="2159508" y="171450"/>
                </a:lnTo>
                <a:lnTo>
                  <a:pt x="1988058" y="342900"/>
                </a:lnTo>
                <a:lnTo>
                  <a:pt x="1988058"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6" name="object 46"/>
          <p:cNvSpPr/>
          <p:nvPr/>
        </p:nvSpPr>
        <p:spPr>
          <a:xfrm>
            <a:off x="5782077" y="3180605"/>
            <a:ext cx="2519503" cy="342876"/>
          </a:xfrm>
          <a:custGeom>
            <a:avLst/>
            <a:gdLst/>
            <a:ahLst/>
            <a:cxnLst/>
            <a:rect l="l" t="t" r="r" b="b"/>
            <a:pathLst>
              <a:path w="2519679" h="342900">
                <a:moveTo>
                  <a:pt x="2347722" y="0"/>
                </a:moveTo>
                <a:lnTo>
                  <a:pt x="2347722" y="42799"/>
                </a:lnTo>
                <a:lnTo>
                  <a:pt x="0" y="42799"/>
                </a:lnTo>
                <a:lnTo>
                  <a:pt x="0" y="299974"/>
                </a:lnTo>
                <a:lnTo>
                  <a:pt x="2347722" y="299974"/>
                </a:lnTo>
                <a:lnTo>
                  <a:pt x="2347722" y="342900"/>
                </a:lnTo>
                <a:lnTo>
                  <a:pt x="2519172" y="171450"/>
                </a:lnTo>
                <a:lnTo>
                  <a:pt x="234772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7" name="object 47"/>
          <p:cNvSpPr/>
          <p:nvPr/>
        </p:nvSpPr>
        <p:spPr>
          <a:xfrm>
            <a:off x="5782077" y="3180605"/>
            <a:ext cx="2519503" cy="342876"/>
          </a:xfrm>
          <a:custGeom>
            <a:avLst/>
            <a:gdLst/>
            <a:ahLst/>
            <a:cxnLst/>
            <a:rect l="l" t="t" r="r" b="b"/>
            <a:pathLst>
              <a:path w="2519679" h="342900">
                <a:moveTo>
                  <a:pt x="0" y="42799"/>
                </a:moveTo>
                <a:lnTo>
                  <a:pt x="2347722" y="42799"/>
                </a:lnTo>
                <a:lnTo>
                  <a:pt x="2347722" y="0"/>
                </a:lnTo>
                <a:lnTo>
                  <a:pt x="2519172" y="171450"/>
                </a:lnTo>
                <a:lnTo>
                  <a:pt x="2347722" y="342900"/>
                </a:lnTo>
                <a:lnTo>
                  <a:pt x="234772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8" name="object 48"/>
          <p:cNvSpPr/>
          <p:nvPr/>
        </p:nvSpPr>
        <p:spPr>
          <a:xfrm>
            <a:off x="5782077" y="3578341"/>
            <a:ext cx="2880158" cy="342876"/>
          </a:xfrm>
          <a:custGeom>
            <a:avLst/>
            <a:gdLst/>
            <a:ahLst/>
            <a:cxnLst/>
            <a:rect l="l" t="t" r="r" b="b"/>
            <a:pathLst>
              <a:path w="2880359" h="342900">
                <a:moveTo>
                  <a:pt x="2708910" y="0"/>
                </a:moveTo>
                <a:lnTo>
                  <a:pt x="2708910" y="42799"/>
                </a:lnTo>
                <a:lnTo>
                  <a:pt x="0" y="42799"/>
                </a:lnTo>
                <a:lnTo>
                  <a:pt x="0" y="300100"/>
                </a:lnTo>
                <a:lnTo>
                  <a:pt x="2708910" y="300100"/>
                </a:lnTo>
                <a:lnTo>
                  <a:pt x="2708910" y="342900"/>
                </a:lnTo>
                <a:lnTo>
                  <a:pt x="2880360" y="171450"/>
                </a:lnTo>
                <a:lnTo>
                  <a:pt x="2708910"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9" name="object 49"/>
          <p:cNvSpPr/>
          <p:nvPr/>
        </p:nvSpPr>
        <p:spPr>
          <a:xfrm>
            <a:off x="5782077" y="3578341"/>
            <a:ext cx="2880158" cy="342876"/>
          </a:xfrm>
          <a:custGeom>
            <a:avLst/>
            <a:gdLst/>
            <a:ahLst/>
            <a:cxnLst/>
            <a:rect l="l" t="t" r="r" b="b"/>
            <a:pathLst>
              <a:path w="2880359" h="342900">
                <a:moveTo>
                  <a:pt x="0" y="42799"/>
                </a:moveTo>
                <a:lnTo>
                  <a:pt x="2708910" y="42799"/>
                </a:lnTo>
                <a:lnTo>
                  <a:pt x="2708910" y="0"/>
                </a:lnTo>
                <a:lnTo>
                  <a:pt x="2880360" y="171450"/>
                </a:lnTo>
                <a:lnTo>
                  <a:pt x="2708910" y="342900"/>
                </a:lnTo>
                <a:lnTo>
                  <a:pt x="2708910"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0" name="object 50"/>
          <p:cNvSpPr/>
          <p:nvPr/>
        </p:nvSpPr>
        <p:spPr>
          <a:xfrm>
            <a:off x="5782078" y="4006556"/>
            <a:ext cx="3240178" cy="342876"/>
          </a:xfrm>
          <a:custGeom>
            <a:avLst/>
            <a:gdLst/>
            <a:ahLst/>
            <a:cxnLst/>
            <a:rect l="l" t="t" r="r" b="b"/>
            <a:pathLst>
              <a:path w="3240404" h="342900">
                <a:moveTo>
                  <a:pt x="3068574" y="0"/>
                </a:moveTo>
                <a:lnTo>
                  <a:pt x="3068574" y="42925"/>
                </a:lnTo>
                <a:lnTo>
                  <a:pt x="0" y="42925"/>
                </a:lnTo>
                <a:lnTo>
                  <a:pt x="0" y="299973"/>
                </a:lnTo>
                <a:lnTo>
                  <a:pt x="3068574" y="299973"/>
                </a:lnTo>
                <a:lnTo>
                  <a:pt x="3068574" y="342899"/>
                </a:lnTo>
                <a:lnTo>
                  <a:pt x="3240024" y="171449"/>
                </a:lnTo>
                <a:lnTo>
                  <a:pt x="306857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1" name="object 51"/>
          <p:cNvSpPr/>
          <p:nvPr/>
        </p:nvSpPr>
        <p:spPr>
          <a:xfrm>
            <a:off x="5782078" y="4006556"/>
            <a:ext cx="3240178" cy="342876"/>
          </a:xfrm>
          <a:custGeom>
            <a:avLst/>
            <a:gdLst/>
            <a:ahLst/>
            <a:cxnLst/>
            <a:rect l="l" t="t" r="r" b="b"/>
            <a:pathLst>
              <a:path w="3240404" h="342900">
                <a:moveTo>
                  <a:pt x="0" y="42925"/>
                </a:moveTo>
                <a:lnTo>
                  <a:pt x="3068574" y="42925"/>
                </a:lnTo>
                <a:lnTo>
                  <a:pt x="3068574" y="0"/>
                </a:lnTo>
                <a:lnTo>
                  <a:pt x="3240024" y="171449"/>
                </a:lnTo>
                <a:lnTo>
                  <a:pt x="3068574" y="342899"/>
                </a:lnTo>
                <a:lnTo>
                  <a:pt x="3068574"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2" name="object 52"/>
          <p:cNvSpPr/>
          <p:nvPr/>
        </p:nvSpPr>
        <p:spPr>
          <a:xfrm>
            <a:off x="5782078" y="4405815"/>
            <a:ext cx="3599562" cy="342876"/>
          </a:xfrm>
          <a:custGeom>
            <a:avLst/>
            <a:gdLst/>
            <a:ahLst/>
            <a:cxnLst/>
            <a:rect l="l" t="t" r="r" b="b"/>
            <a:pathLst>
              <a:path w="3599815" h="342900">
                <a:moveTo>
                  <a:pt x="3428238" y="0"/>
                </a:moveTo>
                <a:lnTo>
                  <a:pt x="3428238" y="42799"/>
                </a:lnTo>
                <a:lnTo>
                  <a:pt x="0" y="42799"/>
                </a:lnTo>
                <a:lnTo>
                  <a:pt x="0" y="299974"/>
                </a:lnTo>
                <a:lnTo>
                  <a:pt x="3428238" y="299974"/>
                </a:lnTo>
                <a:lnTo>
                  <a:pt x="3428238" y="342900"/>
                </a:lnTo>
                <a:lnTo>
                  <a:pt x="3599688" y="171450"/>
                </a:lnTo>
                <a:lnTo>
                  <a:pt x="342823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3" name="object 53"/>
          <p:cNvSpPr/>
          <p:nvPr/>
        </p:nvSpPr>
        <p:spPr>
          <a:xfrm>
            <a:off x="5782078" y="4405815"/>
            <a:ext cx="3599562" cy="342876"/>
          </a:xfrm>
          <a:custGeom>
            <a:avLst/>
            <a:gdLst/>
            <a:ahLst/>
            <a:cxnLst/>
            <a:rect l="l" t="t" r="r" b="b"/>
            <a:pathLst>
              <a:path w="3599815" h="342900">
                <a:moveTo>
                  <a:pt x="0" y="42799"/>
                </a:moveTo>
                <a:lnTo>
                  <a:pt x="3428238" y="42799"/>
                </a:lnTo>
                <a:lnTo>
                  <a:pt x="3428238" y="0"/>
                </a:lnTo>
                <a:lnTo>
                  <a:pt x="3599688" y="171450"/>
                </a:lnTo>
                <a:lnTo>
                  <a:pt x="3428238" y="342900"/>
                </a:lnTo>
                <a:lnTo>
                  <a:pt x="3428238"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4" name="object 54"/>
          <p:cNvSpPr/>
          <p:nvPr/>
        </p:nvSpPr>
        <p:spPr>
          <a:xfrm>
            <a:off x="5782077" y="4827934"/>
            <a:ext cx="3959582" cy="342876"/>
          </a:xfrm>
          <a:custGeom>
            <a:avLst/>
            <a:gdLst/>
            <a:ahLst/>
            <a:cxnLst/>
            <a:rect l="l" t="t" r="r" b="b"/>
            <a:pathLst>
              <a:path w="3959859" h="342900">
                <a:moveTo>
                  <a:pt x="3787902" y="0"/>
                </a:moveTo>
                <a:lnTo>
                  <a:pt x="3787902" y="42799"/>
                </a:lnTo>
                <a:lnTo>
                  <a:pt x="0" y="42799"/>
                </a:lnTo>
                <a:lnTo>
                  <a:pt x="0" y="299974"/>
                </a:lnTo>
                <a:lnTo>
                  <a:pt x="3787902" y="299974"/>
                </a:lnTo>
                <a:lnTo>
                  <a:pt x="3787902" y="342900"/>
                </a:lnTo>
                <a:lnTo>
                  <a:pt x="3959352" y="171450"/>
                </a:lnTo>
                <a:lnTo>
                  <a:pt x="378790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5" name="object 55"/>
          <p:cNvSpPr/>
          <p:nvPr/>
        </p:nvSpPr>
        <p:spPr>
          <a:xfrm>
            <a:off x="5782077" y="4827934"/>
            <a:ext cx="3959582" cy="342876"/>
          </a:xfrm>
          <a:custGeom>
            <a:avLst/>
            <a:gdLst/>
            <a:ahLst/>
            <a:cxnLst/>
            <a:rect l="l" t="t" r="r" b="b"/>
            <a:pathLst>
              <a:path w="3959859" h="342900">
                <a:moveTo>
                  <a:pt x="0" y="42799"/>
                </a:moveTo>
                <a:lnTo>
                  <a:pt x="3787902" y="42799"/>
                </a:lnTo>
                <a:lnTo>
                  <a:pt x="3787902" y="0"/>
                </a:lnTo>
                <a:lnTo>
                  <a:pt x="3959352" y="171450"/>
                </a:lnTo>
                <a:lnTo>
                  <a:pt x="3787902" y="342900"/>
                </a:lnTo>
                <a:lnTo>
                  <a:pt x="378790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6" name="object 56"/>
          <p:cNvSpPr/>
          <p:nvPr/>
        </p:nvSpPr>
        <p:spPr>
          <a:xfrm>
            <a:off x="5782077" y="5242432"/>
            <a:ext cx="4318967" cy="342876"/>
          </a:xfrm>
          <a:custGeom>
            <a:avLst/>
            <a:gdLst/>
            <a:ahLst/>
            <a:cxnLst/>
            <a:rect l="l" t="t" r="r" b="b"/>
            <a:pathLst>
              <a:path w="4319270" h="342900">
                <a:moveTo>
                  <a:pt x="4147566" y="0"/>
                </a:moveTo>
                <a:lnTo>
                  <a:pt x="4147566" y="42925"/>
                </a:lnTo>
                <a:lnTo>
                  <a:pt x="0" y="42925"/>
                </a:lnTo>
                <a:lnTo>
                  <a:pt x="0" y="299973"/>
                </a:lnTo>
                <a:lnTo>
                  <a:pt x="4147566" y="299973"/>
                </a:lnTo>
                <a:lnTo>
                  <a:pt x="4147566" y="342899"/>
                </a:lnTo>
                <a:lnTo>
                  <a:pt x="4319016" y="171449"/>
                </a:lnTo>
                <a:lnTo>
                  <a:pt x="4147566"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7" name="object 57"/>
          <p:cNvSpPr/>
          <p:nvPr/>
        </p:nvSpPr>
        <p:spPr>
          <a:xfrm>
            <a:off x="5782077" y="5242432"/>
            <a:ext cx="4318967" cy="342876"/>
          </a:xfrm>
          <a:custGeom>
            <a:avLst/>
            <a:gdLst/>
            <a:ahLst/>
            <a:cxnLst/>
            <a:rect l="l" t="t" r="r" b="b"/>
            <a:pathLst>
              <a:path w="4319270" h="342900">
                <a:moveTo>
                  <a:pt x="0" y="42925"/>
                </a:moveTo>
                <a:lnTo>
                  <a:pt x="4147566" y="42925"/>
                </a:lnTo>
                <a:lnTo>
                  <a:pt x="4147566" y="0"/>
                </a:lnTo>
                <a:lnTo>
                  <a:pt x="4319016" y="171449"/>
                </a:lnTo>
                <a:lnTo>
                  <a:pt x="4147566" y="342899"/>
                </a:lnTo>
                <a:lnTo>
                  <a:pt x="4147566" y="299973"/>
                </a:lnTo>
                <a:lnTo>
                  <a:pt x="0" y="299973"/>
                </a:lnTo>
                <a:lnTo>
                  <a:pt x="0" y="42925"/>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58" name="object 58"/>
          <p:cNvSpPr/>
          <p:nvPr/>
        </p:nvSpPr>
        <p:spPr>
          <a:xfrm>
            <a:off x="5782077" y="5627978"/>
            <a:ext cx="4680257" cy="342876"/>
          </a:xfrm>
          <a:custGeom>
            <a:avLst/>
            <a:gdLst/>
            <a:ahLst/>
            <a:cxnLst/>
            <a:rect l="l" t="t" r="r" b="b"/>
            <a:pathLst>
              <a:path w="4680584" h="342900">
                <a:moveTo>
                  <a:pt x="4508754" y="0"/>
                </a:moveTo>
                <a:lnTo>
                  <a:pt x="4508754" y="42862"/>
                </a:lnTo>
                <a:lnTo>
                  <a:pt x="0" y="42862"/>
                </a:lnTo>
                <a:lnTo>
                  <a:pt x="0" y="300037"/>
                </a:lnTo>
                <a:lnTo>
                  <a:pt x="4508754" y="300037"/>
                </a:lnTo>
                <a:lnTo>
                  <a:pt x="4508754" y="342900"/>
                </a:lnTo>
                <a:lnTo>
                  <a:pt x="4680204" y="171450"/>
                </a:lnTo>
                <a:lnTo>
                  <a:pt x="450875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59" name="object 59"/>
          <p:cNvSpPr/>
          <p:nvPr/>
        </p:nvSpPr>
        <p:spPr>
          <a:xfrm>
            <a:off x="5782077" y="5627978"/>
            <a:ext cx="4680257" cy="342876"/>
          </a:xfrm>
          <a:custGeom>
            <a:avLst/>
            <a:gdLst/>
            <a:ahLst/>
            <a:cxnLst/>
            <a:rect l="l" t="t" r="r" b="b"/>
            <a:pathLst>
              <a:path w="4680584" h="342900">
                <a:moveTo>
                  <a:pt x="0" y="42862"/>
                </a:moveTo>
                <a:lnTo>
                  <a:pt x="4508754" y="42862"/>
                </a:lnTo>
                <a:lnTo>
                  <a:pt x="4508754" y="0"/>
                </a:lnTo>
                <a:lnTo>
                  <a:pt x="4680204" y="171450"/>
                </a:lnTo>
                <a:lnTo>
                  <a:pt x="4508754" y="342900"/>
                </a:lnTo>
                <a:lnTo>
                  <a:pt x="4508754" y="300037"/>
                </a:lnTo>
                <a:lnTo>
                  <a:pt x="0" y="300037"/>
                </a:lnTo>
                <a:lnTo>
                  <a:pt x="0" y="42862"/>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60" name="object 60"/>
          <p:cNvSpPr txBox="1"/>
          <p:nvPr/>
        </p:nvSpPr>
        <p:spPr>
          <a:xfrm>
            <a:off x="1094075" y="1205132"/>
            <a:ext cx="5144409" cy="215444"/>
          </a:xfrm>
          <a:prstGeom prst="rect">
            <a:avLst/>
          </a:prstGeom>
        </p:spPr>
        <p:txBody>
          <a:bodyPr vert="horz" wrap="square" lIns="0" tIns="0" rIns="0" bIns="0" rtlCol="0">
            <a:spAutoFit/>
          </a:bodyPr>
          <a:lstStyle/>
          <a:p>
            <a:pPr marL="12699" defTabSz="914358">
              <a:tabLst>
                <a:tab pos="4721006" algn="l"/>
              </a:tabLst>
              <a:defRPr/>
            </a:pPr>
            <a:r>
              <a:rPr lang="en-US" sz="1400" b="1" dirty="0">
                <a:solidFill>
                  <a:srgbClr val="FFFFFF"/>
                </a:solidFill>
                <a:latin typeface="Calibri" panose="020F0502020204030204"/>
                <a:cs typeface="Calibri"/>
              </a:rPr>
              <a:t>Bill Expi</a:t>
            </a:r>
            <a:r>
              <a:rPr lang="en-US" sz="1400" b="1" spc="-35" dirty="0">
                <a:solidFill>
                  <a:srgbClr val="FFFFFF"/>
                </a:solidFill>
                <a:latin typeface="Calibri" panose="020F0502020204030204"/>
                <a:cs typeface="Calibri"/>
              </a:rPr>
              <a:t>r</a:t>
            </a:r>
            <a:r>
              <a:rPr lang="en-US" sz="1400" b="1" spc="-10" dirty="0">
                <a:solidFill>
                  <a:srgbClr val="FFFFFF"/>
                </a:solidFill>
                <a:latin typeface="Calibri" panose="020F0502020204030204"/>
                <a:cs typeface="Calibri"/>
              </a:rPr>
              <a:t>a</a:t>
            </a:r>
            <a:r>
              <a:rPr lang="en-US" sz="1400" b="1" dirty="0">
                <a:solidFill>
                  <a:srgbClr val="FFFFFF"/>
                </a:solidFill>
                <a:latin typeface="Calibri" panose="020F0502020204030204"/>
                <a:cs typeface="Calibri"/>
              </a:rPr>
              <a:t>tion</a:t>
            </a:r>
            <a:r>
              <a:rPr lang="en-US" sz="1400" b="1" spc="-35" dirty="0">
                <a:solidFill>
                  <a:srgbClr val="FFFFFF"/>
                </a:solidFill>
                <a:latin typeface="Calibri" panose="020F0502020204030204"/>
                <a:cs typeface="Calibri"/>
              </a:rPr>
              <a:t> </a:t>
            </a:r>
            <a:r>
              <a:rPr lang="en-US" sz="1400" b="1" spc="-10" dirty="0">
                <a:solidFill>
                  <a:srgbClr val="FFFFFF"/>
                </a:solidFill>
                <a:latin typeface="Calibri" panose="020F0502020204030204"/>
                <a:cs typeface="Calibri"/>
              </a:rPr>
              <a:t>Date (20 days after the issue date)</a:t>
            </a:r>
            <a:r>
              <a:rPr sz="1400" b="1" dirty="0">
                <a:solidFill>
                  <a:srgbClr val="FFFFFF"/>
                </a:solidFill>
                <a:latin typeface="Calibri"/>
                <a:cs typeface="Calibri"/>
              </a:rPr>
              <a:t>	</a:t>
            </a:r>
            <a:r>
              <a:rPr sz="2100" b="1" spc="-7" baseline="1984" dirty="0">
                <a:solidFill>
                  <a:srgbClr val="6C6D70"/>
                </a:solidFill>
                <a:latin typeface="Calibri"/>
                <a:cs typeface="Calibri"/>
              </a:rPr>
              <a:t>D</a:t>
            </a:r>
            <a:r>
              <a:rPr sz="2100" b="1" spc="-30" baseline="1984" dirty="0">
                <a:solidFill>
                  <a:srgbClr val="6C6D70"/>
                </a:solidFill>
                <a:latin typeface="Calibri"/>
                <a:cs typeface="Calibri"/>
              </a:rPr>
              <a:t>a</a:t>
            </a:r>
            <a:r>
              <a:rPr sz="2100" b="1" baseline="1984" dirty="0">
                <a:solidFill>
                  <a:srgbClr val="6C6D70"/>
                </a:solidFill>
                <a:latin typeface="Calibri"/>
                <a:cs typeface="Calibri"/>
              </a:rPr>
              <a:t>y</a:t>
            </a:r>
            <a:r>
              <a:rPr sz="2100" b="1" spc="-37" baseline="1984" dirty="0">
                <a:solidFill>
                  <a:srgbClr val="6C6D70"/>
                </a:solidFill>
                <a:latin typeface="Calibri"/>
                <a:cs typeface="Calibri"/>
              </a:rPr>
              <a:t> </a:t>
            </a:r>
            <a:r>
              <a:rPr sz="2100" b="1" baseline="1984" dirty="0">
                <a:solidFill>
                  <a:srgbClr val="6C6D70"/>
                </a:solidFill>
                <a:latin typeface="Calibri"/>
                <a:cs typeface="Calibri"/>
              </a:rPr>
              <a:t>0</a:t>
            </a:r>
            <a:endParaRPr sz="2100" baseline="1984" dirty="0">
              <a:solidFill>
                <a:prstClr val="black"/>
              </a:solidFill>
              <a:latin typeface="Calibri"/>
              <a:cs typeface="Calibri"/>
            </a:endParaRPr>
          </a:p>
        </p:txBody>
      </p:sp>
      <p:sp>
        <p:nvSpPr>
          <p:cNvPr id="61" name="object 61"/>
          <p:cNvSpPr txBox="1"/>
          <p:nvPr/>
        </p:nvSpPr>
        <p:spPr>
          <a:xfrm>
            <a:off x="7002463" y="1631950"/>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a:t>
            </a:r>
            <a:endParaRPr sz="1400" dirty="0">
              <a:solidFill>
                <a:prstClr val="black"/>
              </a:solidFill>
              <a:latin typeface="Calibri"/>
              <a:cs typeface="Calibri"/>
            </a:endParaRPr>
          </a:p>
        </p:txBody>
      </p:sp>
      <p:sp>
        <p:nvSpPr>
          <p:cNvPr id="62" name="object 62"/>
          <p:cNvSpPr txBox="1"/>
          <p:nvPr/>
        </p:nvSpPr>
        <p:spPr>
          <a:xfrm>
            <a:off x="7338099" y="2011652"/>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10</a:t>
            </a:r>
            <a:endParaRPr sz="1400">
              <a:solidFill>
                <a:prstClr val="black"/>
              </a:solidFill>
              <a:latin typeface="Calibri"/>
              <a:cs typeface="Calibri"/>
            </a:endParaRPr>
          </a:p>
        </p:txBody>
      </p:sp>
      <p:sp>
        <p:nvSpPr>
          <p:cNvPr id="63" name="object 63"/>
          <p:cNvSpPr txBox="1"/>
          <p:nvPr/>
        </p:nvSpPr>
        <p:spPr>
          <a:xfrm>
            <a:off x="7702564" y="241332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25</a:t>
            </a:r>
            <a:endParaRPr sz="1400">
              <a:solidFill>
                <a:prstClr val="black"/>
              </a:solidFill>
              <a:latin typeface="Calibri"/>
              <a:cs typeface="Calibri"/>
            </a:endParaRPr>
          </a:p>
        </p:txBody>
      </p:sp>
      <p:sp>
        <p:nvSpPr>
          <p:cNvPr id="64" name="object 64"/>
          <p:cNvSpPr txBox="1"/>
          <p:nvPr/>
        </p:nvSpPr>
        <p:spPr>
          <a:xfrm>
            <a:off x="8066775" y="2867445"/>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30</a:t>
            </a:r>
            <a:endParaRPr sz="1400">
              <a:solidFill>
                <a:prstClr val="black"/>
              </a:solidFill>
              <a:latin typeface="Calibri"/>
              <a:cs typeface="Calibri"/>
            </a:endParaRPr>
          </a:p>
        </p:txBody>
      </p:sp>
      <p:sp>
        <p:nvSpPr>
          <p:cNvPr id="65" name="object 65"/>
          <p:cNvSpPr txBox="1"/>
          <p:nvPr/>
        </p:nvSpPr>
        <p:spPr>
          <a:xfrm>
            <a:off x="8394411" y="326454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35</a:t>
            </a:r>
            <a:endParaRPr sz="1400" dirty="0">
              <a:solidFill>
                <a:prstClr val="black"/>
              </a:solidFill>
              <a:latin typeface="Calibri"/>
              <a:cs typeface="Calibri"/>
            </a:endParaRPr>
          </a:p>
        </p:txBody>
      </p:sp>
      <p:sp>
        <p:nvSpPr>
          <p:cNvPr id="66" name="object 66"/>
          <p:cNvSpPr txBox="1"/>
          <p:nvPr/>
        </p:nvSpPr>
        <p:spPr>
          <a:xfrm>
            <a:off x="8783385" y="3659870"/>
            <a:ext cx="525743"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5" dirty="0">
                <a:solidFill>
                  <a:srgbClr val="6C6D70"/>
                </a:solidFill>
                <a:latin typeface="Calibri"/>
                <a:cs typeface="Calibri"/>
              </a:rPr>
              <a:t>40</a:t>
            </a:r>
            <a:endParaRPr sz="1400">
              <a:solidFill>
                <a:prstClr val="black"/>
              </a:solidFill>
              <a:latin typeface="Calibri"/>
              <a:cs typeface="Calibri"/>
            </a:endParaRPr>
          </a:p>
        </p:txBody>
      </p:sp>
      <p:sp>
        <p:nvSpPr>
          <p:cNvPr id="67" name="object 67"/>
          <p:cNvSpPr txBox="1"/>
          <p:nvPr/>
        </p:nvSpPr>
        <p:spPr>
          <a:xfrm>
            <a:off x="9127785" y="4092401"/>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spc="-5" dirty="0">
                <a:solidFill>
                  <a:srgbClr val="6C6D70"/>
                </a:solidFill>
                <a:latin typeface="Calibri"/>
                <a:cs typeface="Calibri"/>
              </a:rPr>
              <a:t>50</a:t>
            </a:r>
            <a:endParaRPr sz="1400">
              <a:solidFill>
                <a:prstClr val="black"/>
              </a:solidFill>
              <a:latin typeface="Calibri"/>
              <a:cs typeface="Calibri"/>
            </a:endParaRPr>
          </a:p>
        </p:txBody>
      </p:sp>
      <p:sp>
        <p:nvSpPr>
          <p:cNvPr id="68" name="object 68"/>
          <p:cNvSpPr txBox="1"/>
          <p:nvPr/>
        </p:nvSpPr>
        <p:spPr>
          <a:xfrm>
            <a:off x="9482471" y="449648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55</a:t>
            </a:r>
            <a:endParaRPr sz="1400">
              <a:solidFill>
                <a:prstClr val="black"/>
              </a:solidFill>
              <a:latin typeface="Calibri"/>
              <a:cs typeface="Calibri"/>
            </a:endParaRPr>
          </a:p>
        </p:txBody>
      </p:sp>
      <p:sp>
        <p:nvSpPr>
          <p:cNvPr id="69" name="object 69"/>
          <p:cNvSpPr txBox="1"/>
          <p:nvPr/>
        </p:nvSpPr>
        <p:spPr>
          <a:xfrm>
            <a:off x="9865604" y="4904637"/>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65</a:t>
            </a:r>
            <a:endParaRPr sz="1400">
              <a:solidFill>
                <a:prstClr val="black"/>
              </a:solidFill>
              <a:latin typeface="Calibri"/>
              <a:cs typeface="Calibri"/>
            </a:endParaRPr>
          </a:p>
        </p:txBody>
      </p:sp>
      <p:sp>
        <p:nvSpPr>
          <p:cNvPr id="70" name="object 70"/>
          <p:cNvSpPr txBox="1"/>
          <p:nvPr/>
        </p:nvSpPr>
        <p:spPr>
          <a:xfrm>
            <a:off x="10220417" y="5308469"/>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70</a:t>
            </a:r>
            <a:endParaRPr sz="1400">
              <a:solidFill>
                <a:prstClr val="black"/>
              </a:solidFill>
              <a:latin typeface="Calibri"/>
              <a:cs typeface="Calibri"/>
            </a:endParaRPr>
          </a:p>
        </p:txBody>
      </p:sp>
      <p:sp>
        <p:nvSpPr>
          <p:cNvPr id="71" name="object 71"/>
          <p:cNvSpPr txBox="1"/>
          <p:nvPr/>
        </p:nvSpPr>
        <p:spPr>
          <a:xfrm>
            <a:off x="10591866" y="5704350"/>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85</a:t>
            </a:r>
            <a:endParaRPr sz="1400">
              <a:solidFill>
                <a:prstClr val="black"/>
              </a:solidFill>
              <a:latin typeface="Calibri"/>
              <a:cs typeface="Calibri"/>
            </a:endParaRPr>
          </a:p>
        </p:txBody>
      </p:sp>
      <p:sp>
        <p:nvSpPr>
          <p:cNvPr id="72" name="object 72"/>
          <p:cNvSpPr txBox="1">
            <a:spLocks noGrp="1"/>
          </p:cNvSpPr>
          <p:nvPr>
            <p:ph type="title"/>
          </p:nvPr>
        </p:nvSpPr>
        <p:spPr>
          <a:xfrm>
            <a:off x="540548" y="550814"/>
            <a:ext cx="10447907" cy="384721"/>
          </a:xfrm>
          <a:prstGeom prst="rect">
            <a:avLst/>
          </a:prstGeom>
        </p:spPr>
        <p:txBody>
          <a:bodyPr vert="horz" wrap="square" lIns="0" tIns="0" rIns="0" bIns="0" rtlCol="0" anchor="ctr">
            <a:spAutoFit/>
          </a:bodyPr>
          <a:lstStyle/>
          <a:p>
            <a:pPr marL="60322">
              <a:lnSpc>
                <a:spcPts val="2975"/>
              </a:lnSpc>
            </a:pPr>
            <a:r>
              <a:rPr lang="en-GB" sz="2800" dirty="0">
                <a:solidFill>
                  <a:srgbClr val="CF003D"/>
                </a:solidFill>
                <a:latin typeface="Corbel" panose="020B0503020204020204" pitchFamily="34" charset="0"/>
                <a:cs typeface="Arial" panose="020B0604020202020204" pitchFamily="34" charset="0"/>
              </a:rPr>
              <a:t>Power</a:t>
            </a:r>
            <a:r>
              <a:rPr sz="2800" dirty="0">
                <a:solidFill>
                  <a:srgbClr val="CF003D"/>
                </a:solidFill>
                <a:latin typeface="Corbel" panose="020B0503020204020204" pitchFamily="34" charset="0"/>
                <a:cs typeface="Arial" panose="020B0604020202020204" pitchFamily="34" charset="0"/>
              </a:rPr>
              <a:t> |</a:t>
            </a:r>
            <a:r>
              <a:rPr sz="2500" i="1" spc="20" dirty="0">
                <a:solidFill>
                  <a:srgbClr val="C00000"/>
                </a:solidFill>
              </a:rPr>
              <a:t> </a:t>
            </a:r>
            <a:r>
              <a:rPr lang="en-US" sz="2700" dirty="0">
                <a:solidFill>
                  <a:srgbClr val="6D6E77"/>
                </a:solidFill>
                <a:latin typeface="Corbel" panose="020B0503020204020204" pitchFamily="34" charset="0"/>
                <a:cs typeface="Arial" panose="020B0604020202020204" pitchFamily="34" charset="0"/>
              </a:rPr>
              <a:t>Collection flow for Low Voltage customers (LV)</a:t>
            </a:r>
            <a:endParaRPr sz="2700" dirty="0">
              <a:solidFill>
                <a:srgbClr val="6D6E77"/>
              </a:solidFill>
              <a:latin typeface="Corbel" panose="020B0503020204020204" pitchFamily="34" charset="0"/>
              <a:cs typeface="Arial" panose="020B0604020202020204" pitchFamily="34" charset="0"/>
            </a:endParaRPr>
          </a:p>
        </p:txBody>
      </p:sp>
      <p:sp>
        <p:nvSpPr>
          <p:cNvPr id="74" name="Slide Number Placeholder 5">
            <a:extLst>
              <a:ext uri="{FF2B5EF4-FFF2-40B4-BE49-F238E27FC236}">
                <a16:creationId xmlns:a16="http://schemas.microsoft.com/office/drawing/2014/main" id="{22E3E9B1-99FD-47A1-96DB-911429B21D6B}"/>
              </a:ext>
            </a:extLst>
          </p:cNvPr>
          <p:cNvSpPr txBox="1">
            <a:spLocks/>
          </p:cNvSpPr>
          <p:nvPr/>
        </p:nvSpPr>
        <p:spPr>
          <a:xfrm>
            <a:off x="9447124" y="6492661"/>
            <a:ext cx="2743008" cy="365099"/>
          </a:xfrm>
          <a:prstGeom prst="rect">
            <a:avLst/>
          </a:prstGeom>
        </p:spPr>
        <p:txBody>
          <a:bodyPr vert="horz" lIns="91434" tIns="45717" rIns="91434" bIns="45717"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8">
              <a:defRPr/>
            </a:pPr>
            <a:fld id="{E8E25DB1-D53F-4AB2-BA69-F77CB49D32A0}" type="slidenum">
              <a:rPr lang="en-US" sz="1050">
                <a:solidFill>
                  <a:prstClr val="white"/>
                </a:solidFill>
              </a:rPr>
              <a:pPr defTabSz="914358">
                <a:defRPr/>
              </a:pPr>
              <a:t>51</a:t>
            </a:fld>
            <a:endParaRPr lang="en-US" sz="1050" dirty="0">
              <a:solidFill>
                <a:prstClr val="white"/>
              </a:solidFill>
            </a:endParaRPr>
          </a:p>
        </p:txBody>
      </p:sp>
      <p:sp>
        <p:nvSpPr>
          <p:cNvPr id="81" name="object 73">
            <a:extLst>
              <a:ext uri="{FF2B5EF4-FFF2-40B4-BE49-F238E27FC236}">
                <a16:creationId xmlns:a16="http://schemas.microsoft.com/office/drawing/2014/main" id="{EEA39400-ABE2-4551-892C-03B372A25F4F}"/>
              </a:ext>
            </a:extLst>
          </p:cNvPr>
          <p:cNvSpPr txBox="1"/>
          <p:nvPr/>
        </p:nvSpPr>
        <p:spPr>
          <a:xfrm>
            <a:off x="2273686" y="6216047"/>
            <a:ext cx="4814941" cy="184666"/>
          </a:xfrm>
          <a:prstGeom prst="rect">
            <a:avLst/>
          </a:prstGeom>
        </p:spPr>
        <p:txBody>
          <a:bodyPr vert="horz" wrap="square" lIns="0" tIns="0" rIns="0" bIns="0" rtlCol="0">
            <a:spAutoFit/>
          </a:bodyPr>
          <a:lstStyle/>
          <a:p>
            <a:pPr marL="12699" defTabSz="914358">
              <a:defRPr/>
            </a:pPr>
            <a:r>
              <a:rPr lang="en-US" sz="1200" b="1" i="1" spc="-5" dirty="0">
                <a:solidFill>
                  <a:prstClr val="black"/>
                </a:solidFill>
                <a:latin typeface="Calibri"/>
                <a:cs typeface="Calibri"/>
              </a:rPr>
              <a:t>Vulnerable Customers due date </a:t>
            </a:r>
            <a:r>
              <a:rPr lang="el-GR" sz="1200" b="1" i="1" spc="-5" dirty="0">
                <a:solidFill>
                  <a:prstClr val="black"/>
                </a:solidFill>
                <a:latin typeface="Calibri" panose="020F0502020204030204"/>
                <a:cs typeface="Calibri"/>
              </a:rPr>
              <a:t>40</a:t>
            </a:r>
            <a:r>
              <a:rPr lang="en-US" sz="1200" b="1" i="1" spc="-5" dirty="0">
                <a:solidFill>
                  <a:prstClr val="black"/>
                </a:solidFill>
                <a:latin typeface="Calibri" panose="020F0502020204030204"/>
                <a:cs typeface="Calibri"/>
              </a:rPr>
              <a:t> days after issued invoice</a:t>
            </a:r>
            <a:r>
              <a:rPr lang="el-GR" sz="1200" b="1" i="1" spc="-5" dirty="0">
                <a:solidFill>
                  <a:prstClr val="black"/>
                </a:solidFill>
                <a:latin typeface="Calibri" panose="020F0502020204030204"/>
                <a:cs typeface="Calibri"/>
              </a:rPr>
              <a:t> </a:t>
            </a:r>
            <a:endParaRPr sz="1200" b="1" dirty="0">
              <a:solidFill>
                <a:prstClr val="black"/>
              </a:solidFill>
              <a:latin typeface="Calibri"/>
              <a:cs typeface="Calibri"/>
            </a:endParaRPr>
          </a:p>
        </p:txBody>
      </p:sp>
      <p:pic>
        <p:nvPicPr>
          <p:cNvPr id="82" name="Picture 81">
            <a:extLst>
              <a:ext uri="{FF2B5EF4-FFF2-40B4-BE49-F238E27FC236}">
                <a16:creationId xmlns:a16="http://schemas.microsoft.com/office/drawing/2014/main" id="{7B160D64-59EC-48C6-A7A0-E736DD0A3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103" y="514971"/>
            <a:ext cx="477446" cy="53224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9816" y="112258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3" name="object 3"/>
          <p:cNvSpPr/>
          <p:nvPr/>
        </p:nvSpPr>
        <p:spPr>
          <a:xfrm>
            <a:off x="1045818" y="1138588"/>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4" name="object 4"/>
          <p:cNvSpPr/>
          <p:nvPr/>
        </p:nvSpPr>
        <p:spPr>
          <a:xfrm>
            <a:off x="1029816" y="1538610"/>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5" name="object 5"/>
          <p:cNvSpPr/>
          <p:nvPr/>
        </p:nvSpPr>
        <p:spPr>
          <a:xfrm>
            <a:off x="1122263" y="1598764"/>
            <a:ext cx="4477634" cy="230346"/>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marL="12699" defTabSz="914358">
              <a:defRPr/>
            </a:pPr>
            <a:r>
              <a:rPr lang="en-US" sz="1400" b="1" spc="-5" dirty="0">
                <a:solidFill>
                  <a:srgbClr val="FFFFFF"/>
                </a:solidFill>
                <a:latin typeface="Calibri" panose="020F0502020204030204"/>
                <a:cs typeface="Calibri"/>
              </a:rPr>
              <a:t>1</a:t>
            </a:r>
            <a:r>
              <a:rPr lang="en-US" sz="1400" b="1" spc="22" baseline="24691" dirty="0">
                <a:solidFill>
                  <a:srgbClr val="FFFFFF"/>
                </a:solidFill>
                <a:latin typeface="Calibri" panose="020F0502020204030204"/>
                <a:cs typeface="Calibri"/>
              </a:rPr>
              <a:t>st</a:t>
            </a:r>
            <a:r>
              <a:rPr lang="en-US" sz="1400" b="1" baseline="24691" dirty="0">
                <a:solidFill>
                  <a:srgbClr val="FFFFFF"/>
                </a:solidFill>
                <a:latin typeface="Calibri" panose="020F0502020204030204"/>
                <a:cs typeface="Calibri"/>
              </a:rPr>
              <a:t> </a:t>
            </a:r>
            <a:r>
              <a:rPr lang="en-US" sz="1400" b="1" spc="-142" baseline="24691" dirty="0">
                <a:solidFill>
                  <a:srgbClr val="FFFFFF"/>
                </a:solidFill>
                <a:latin typeface="Calibri" panose="020F0502020204030204"/>
                <a:cs typeface="Calibri"/>
              </a:rPr>
              <a:t> </a:t>
            </a:r>
            <a:r>
              <a:rPr lang="en-US" sz="1400" b="1" dirty="0">
                <a:solidFill>
                  <a:srgbClr val="FFFFFF"/>
                </a:solidFill>
                <a:latin typeface="Calibri" panose="020F0502020204030204"/>
                <a:cs typeface="Calibri"/>
              </a:rPr>
              <a:t>S</a:t>
            </a:r>
            <a:r>
              <a:rPr lang="en-US" sz="1400" b="1" spc="-5" dirty="0">
                <a:solidFill>
                  <a:srgbClr val="FFFFFF"/>
                </a:solidFill>
                <a:latin typeface="Calibri" panose="020F0502020204030204"/>
                <a:cs typeface="Calibri"/>
              </a:rPr>
              <a:t>M</a:t>
            </a:r>
            <a:r>
              <a:rPr lang="en-US" sz="1400" b="1" dirty="0">
                <a:solidFill>
                  <a:srgbClr val="FFFFFF"/>
                </a:solidFill>
                <a:latin typeface="Calibri" panose="020F0502020204030204"/>
                <a:cs typeface="Calibri"/>
              </a:rPr>
              <a:t>S:</a:t>
            </a:r>
            <a:r>
              <a:rPr lang="en-US" sz="1400" b="1" spc="-5" dirty="0">
                <a:solidFill>
                  <a:srgbClr val="FFFFFF"/>
                </a:solidFill>
                <a:latin typeface="Calibri" panose="020F0502020204030204"/>
                <a:cs typeface="Calibri"/>
              </a:rPr>
              <a:t> O</a:t>
            </a:r>
            <a:r>
              <a:rPr lang="en-US" sz="1400" b="1" dirty="0">
                <a:solidFill>
                  <a:srgbClr val="FFFFFF"/>
                </a:solidFill>
                <a:latin typeface="Calibri" panose="020F0502020204030204"/>
                <a:cs typeface="Calibri"/>
              </a:rPr>
              <a:t>ut</a:t>
            </a:r>
            <a:r>
              <a:rPr lang="en-US" sz="1400" b="1" spc="-10" dirty="0">
                <a:solidFill>
                  <a:srgbClr val="FFFFFF"/>
                </a:solidFill>
                <a:latin typeface="Calibri" panose="020F0502020204030204"/>
                <a:cs typeface="Calibri"/>
              </a:rPr>
              <a:t>st</a:t>
            </a:r>
            <a:r>
              <a:rPr lang="en-US" sz="1400" b="1" dirty="0">
                <a:solidFill>
                  <a:srgbClr val="FFFFFF"/>
                </a:solidFill>
                <a:latin typeface="Calibri" panose="020F0502020204030204"/>
                <a:cs typeface="Calibri"/>
              </a:rPr>
              <a:t>andi</a:t>
            </a:r>
            <a:r>
              <a:rPr lang="en-US" sz="1400" b="1" spc="-5" dirty="0">
                <a:solidFill>
                  <a:srgbClr val="FFFFFF"/>
                </a:solidFill>
                <a:latin typeface="Calibri" panose="020F0502020204030204"/>
                <a:cs typeface="Calibri"/>
              </a:rPr>
              <a:t>n</a:t>
            </a:r>
            <a:r>
              <a:rPr lang="en-US" sz="1400" b="1" dirty="0">
                <a:solidFill>
                  <a:srgbClr val="FFFFFF"/>
                </a:solidFill>
                <a:latin typeface="Calibri" panose="020F0502020204030204"/>
                <a:cs typeface="Calibri"/>
              </a:rPr>
              <a:t>g</a:t>
            </a:r>
            <a:r>
              <a:rPr lang="en-US" sz="1400" b="1" spc="-35" dirty="0">
                <a:solidFill>
                  <a:srgbClr val="FFFFFF"/>
                </a:solidFill>
                <a:latin typeface="Calibri" panose="020F0502020204030204"/>
                <a:cs typeface="Calibri"/>
              </a:rPr>
              <a:t> </a:t>
            </a:r>
            <a:r>
              <a:rPr lang="en-US" sz="1400" b="1" spc="5" dirty="0">
                <a:solidFill>
                  <a:srgbClr val="FFFFFF"/>
                </a:solidFill>
                <a:latin typeface="Calibri" panose="020F0502020204030204"/>
                <a:cs typeface="Calibri"/>
              </a:rPr>
              <a:t>B</a:t>
            </a:r>
            <a:r>
              <a:rPr lang="en-US" sz="1400" b="1" dirty="0">
                <a:solidFill>
                  <a:srgbClr val="FFFFFF"/>
                </a:solidFill>
                <a:latin typeface="Calibri" panose="020F0502020204030204"/>
                <a:cs typeface="Calibri"/>
              </a:rPr>
              <a:t>al</a:t>
            </a:r>
            <a:r>
              <a:rPr lang="en-US" sz="1400" b="1" spc="5" dirty="0">
                <a:solidFill>
                  <a:srgbClr val="FFFFFF"/>
                </a:solidFill>
                <a:latin typeface="Calibri" panose="020F0502020204030204"/>
                <a:cs typeface="Calibri"/>
              </a:rPr>
              <a:t>a</a:t>
            </a:r>
            <a:r>
              <a:rPr lang="en-US" sz="1400" b="1" dirty="0">
                <a:solidFill>
                  <a:srgbClr val="FFFFFF"/>
                </a:solidFill>
                <a:latin typeface="Calibri" panose="020F0502020204030204"/>
                <a:cs typeface="Calibri"/>
              </a:rPr>
              <a:t>n</a:t>
            </a:r>
            <a:r>
              <a:rPr lang="en-US" sz="1400" b="1" spc="-5" dirty="0">
                <a:solidFill>
                  <a:srgbClr val="FFFFFF"/>
                </a:solidFill>
                <a:latin typeface="Calibri" panose="020F0502020204030204"/>
                <a:cs typeface="Calibri"/>
              </a:rPr>
              <a:t>ce</a:t>
            </a:r>
            <a:endParaRPr lang="en-US" sz="1400" dirty="0">
              <a:solidFill>
                <a:prstClr val="black"/>
              </a:solidFill>
              <a:latin typeface="Calibri" panose="020F0502020204030204"/>
              <a:cs typeface="Calibri"/>
            </a:endParaRPr>
          </a:p>
        </p:txBody>
      </p:sp>
      <p:sp>
        <p:nvSpPr>
          <p:cNvPr id="7" name="object 7"/>
          <p:cNvSpPr/>
          <p:nvPr/>
        </p:nvSpPr>
        <p:spPr>
          <a:xfrm>
            <a:off x="1029816" y="1943965"/>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0" name="object 10"/>
          <p:cNvSpPr/>
          <p:nvPr/>
        </p:nvSpPr>
        <p:spPr>
          <a:xfrm>
            <a:off x="1029816" y="2349322"/>
            <a:ext cx="4617396" cy="344781"/>
          </a:xfrm>
          <a:custGeom>
            <a:avLst/>
            <a:gdLst/>
            <a:ahLst/>
            <a:cxnLst/>
            <a:rect l="l" t="t" r="r" b="b"/>
            <a:pathLst>
              <a:path w="4617720" h="344805">
                <a:moveTo>
                  <a:pt x="4560316" y="0"/>
                </a:moveTo>
                <a:lnTo>
                  <a:pt x="51640" y="285"/>
                </a:lnTo>
                <a:lnTo>
                  <a:pt x="14947" y="18751"/>
                </a:lnTo>
                <a:lnTo>
                  <a:pt x="0" y="57403"/>
                </a:lnTo>
                <a:lnTo>
                  <a:pt x="285" y="292791"/>
                </a:lnTo>
                <a:lnTo>
                  <a:pt x="18771" y="329494"/>
                </a:lnTo>
                <a:lnTo>
                  <a:pt x="57403" y="344424"/>
                </a:lnTo>
                <a:lnTo>
                  <a:pt x="4566087" y="344138"/>
                </a:lnTo>
                <a:lnTo>
                  <a:pt x="4602790" y="325672"/>
                </a:lnTo>
                <a:lnTo>
                  <a:pt x="4617720" y="287019"/>
                </a:lnTo>
                <a:lnTo>
                  <a:pt x="4617434" y="51632"/>
                </a:lnTo>
                <a:lnTo>
                  <a:pt x="4598968" y="14929"/>
                </a:lnTo>
                <a:lnTo>
                  <a:pt x="4560316"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1" name="object 11"/>
          <p:cNvSpPr/>
          <p:nvPr/>
        </p:nvSpPr>
        <p:spPr>
          <a:xfrm>
            <a:off x="1045818" y="2365323"/>
            <a:ext cx="4584378" cy="311128"/>
          </a:xfrm>
          <a:custGeom>
            <a:avLst/>
            <a:gdLst/>
            <a:ahLst/>
            <a:cxnLst/>
            <a:rect l="l" t="t" r="r" b="b"/>
            <a:pathLst>
              <a:path w="4584700" h="311150">
                <a:moveTo>
                  <a:pt x="0" y="310896"/>
                </a:moveTo>
                <a:lnTo>
                  <a:pt x="4584192" y="310896"/>
                </a:lnTo>
                <a:lnTo>
                  <a:pt x="4584192" y="0"/>
                </a:lnTo>
                <a:lnTo>
                  <a:pt x="0" y="0"/>
                </a:lnTo>
                <a:lnTo>
                  <a:pt x="0" y="310896"/>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2" name="object 12"/>
          <p:cNvSpPr txBox="1"/>
          <p:nvPr/>
        </p:nvSpPr>
        <p:spPr>
          <a:xfrm>
            <a:off x="1117524" y="1998748"/>
            <a:ext cx="3310658" cy="215444"/>
          </a:xfrm>
          <a:prstGeom prst="rect">
            <a:avLst/>
          </a:prstGeom>
        </p:spPr>
        <p:txBody>
          <a:bodyPr vert="horz" wrap="square" lIns="0" tIns="0" rIns="0" bIns="0" rtlCol="0">
            <a:spAutoFit/>
          </a:bodyPr>
          <a:lstStyle/>
          <a:p>
            <a:pPr marL="12699" defTabSz="914358">
              <a:defRPr/>
            </a:pPr>
            <a:r>
              <a:rPr lang="en-US" sz="1400" b="1" spc="-10" dirty="0">
                <a:solidFill>
                  <a:srgbClr val="FFFFFF"/>
                </a:solidFill>
                <a:latin typeface="Calibri"/>
                <a:cs typeface="Calibri"/>
              </a:rPr>
              <a:t>L</a:t>
            </a:r>
            <a:r>
              <a:rPr lang="en-US" sz="1400" b="1" spc="-15" dirty="0">
                <a:solidFill>
                  <a:srgbClr val="FFFFFF"/>
                </a:solidFill>
                <a:latin typeface="Calibri"/>
                <a:cs typeface="Calibri"/>
              </a:rPr>
              <a:t>e</a:t>
            </a:r>
            <a:r>
              <a:rPr lang="en-US" sz="1400" b="1" spc="-10" dirty="0">
                <a:solidFill>
                  <a:srgbClr val="FFFFFF"/>
                </a:solidFill>
                <a:latin typeface="Calibri"/>
                <a:cs typeface="Calibri"/>
              </a:rPr>
              <a:t>tt</a:t>
            </a:r>
            <a:r>
              <a:rPr lang="en-US" sz="1400" b="1" spc="-5" dirty="0">
                <a:solidFill>
                  <a:srgbClr val="FFFFFF"/>
                </a:solidFill>
                <a:latin typeface="Calibri"/>
                <a:cs typeface="Calibri"/>
              </a:rPr>
              <a:t>e</a:t>
            </a:r>
            <a:r>
              <a:rPr lang="en-US" sz="1400" b="1" dirty="0">
                <a:solidFill>
                  <a:srgbClr val="FFFFFF"/>
                </a:solidFill>
                <a:latin typeface="Calibri"/>
                <a:cs typeface="Calibri"/>
              </a:rPr>
              <a:t>r</a:t>
            </a:r>
            <a:r>
              <a:rPr lang="en-US" sz="1400" b="1" spc="-35" dirty="0">
                <a:solidFill>
                  <a:srgbClr val="FFFFFF"/>
                </a:solidFill>
                <a:latin typeface="Calibri"/>
                <a:cs typeface="Calibri"/>
              </a:rPr>
              <a:t> </a:t>
            </a:r>
            <a:r>
              <a:rPr lang="en-US" sz="1400" b="1" dirty="0">
                <a:solidFill>
                  <a:srgbClr val="FFFFFF"/>
                </a:solidFill>
                <a:latin typeface="Calibri"/>
                <a:cs typeface="Calibri"/>
              </a:rPr>
              <a:t>Cou</a:t>
            </a:r>
            <a:r>
              <a:rPr lang="en-US" sz="1400" b="1" spc="5" dirty="0">
                <a:solidFill>
                  <a:srgbClr val="FFFFFF"/>
                </a:solidFill>
                <a:latin typeface="Calibri"/>
                <a:cs typeface="Calibri"/>
              </a:rPr>
              <a:t>r</a:t>
            </a:r>
            <a:r>
              <a:rPr lang="en-US" sz="1400" b="1" dirty="0">
                <a:solidFill>
                  <a:srgbClr val="FFFFFF"/>
                </a:solidFill>
                <a:latin typeface="Calibri"/>
                <a:cs typeface="Calibri"/>
              </a:rPr>
              <a:t>t</a:t>
            </a:r>
            <a:r>
              <a:rPr lang="en-US" sz="1400" b="1" spc="-40" dirty="0">
                <a:solidFill>
                  <a:srgbClr val="FFFFFF"/>
                </a:solidFill>
                <a:latin typeface="Calibri"/>
                <a:cs typeface="Calibri"/>
              </a:rPr>
              <a:t> </a:t>
            </a:r>
            <a:r>
              <a:rPr lang="en-US" sz="1400" b="1" spc="-5" dirty="0">
                <a:solidFill>
                  <a:srgbClr val="FFFFFF"/>
                </a:solidFill>
                <a:latin typeface="Calibri"/>
                <a:cs typeface="Calibri"/>
              </a:rPr>
              <a:t>P</a:t>
            </a:r>
            <a:r>
              <a:rPr lang="en-US" sz="1400" b="1" spc="-15" dirty="0">
                <a:solidFill>
                  <a:srgbClr val="FFFFFF"/>
                </a:solidFill>
                <a:latin typeface="Calibri"/>
                <a:cs typeface="Calibri"/>
              </a:rPr>
              <a:t>r</a:t>
            </a:r>
            <a:r>
              <a:rPr lang="en-US" sz="1400" b="1" dirty="0">
                <a:solidFill>
                  <a:srgbClr val="FFFFFF"/>
                </a:solidFill>
                <a:latin typeface="Calibri"/>
                <a:cs typeface="Calibri"/>
              </a:rPr>
              <a:t>ocedu</a:t>
            </a:r>
            <a:r>
              <a:rPr lang="en-US" sz="1400" b="1" spc="-5" dirty="0">
                <a:solidFill>
                  <a:srgbClr val="FFFFFF"/>
                </a:solidFill>
                <a:latin typeface="Calibri"/>
                <a:cs typeface="Calibri"/>
              </a:rPr>
              <a:t>re</a:t>
            </a:r>
            <a:r>
              <a:rPr lang="en-US" sz="1400" b="1" dirty="0">
                <a:solidFill>
                  <a:srgbClr val="FFFFFF"/>
                </a:solidFill>
                <a:latin typeface="Calibri"/>
                <a:cs typeface="Calibri"/>
              </a:rPr>
              <a:t>s</a:t>
            </a:r>
            <a:r>
              <a:rPr lang="en-US" sz="1400" b="1" spc="-40" dirty="0">
                <a:solidFill>
                  <a:srgbClr val="FFFFFF"/>
                </a:solidFill>
                <a:latin typeface="Calibri"/>
                <a:cs typeface="Calibri"/>
              </a:rPr>
              <a:t> </a:t>
            </a:r>
            <a:r>
              <a:rPr lang="en-US" sz="1400" b="1" spc="-5" dirty="0">
                <a:solidFill>
                  <a:srgbClr val="FFFFFF"/>
                </a:solidFill>
                <a:latin typeface="Calibri"/>
                <a:cs typeface="Calibri"/>
              </a:rPr>
              <a:t>Commence</a:t>
            </a:r>
            <a:endParaRPr sz="1400" dirty="0">
              <a:solidFill>
                <a:prstClr val="white"/>
              </a:solidFill>
              <a:latin typeface="Calibri"/>
              <a:cs typeface="Calibri"/>
            </a:endParaRPr>
          </a:p>
        </p:txBody>
      </p:sp>
      <p:sp>
        <p:nvSpPr>
          <p:cNvPr id="13" name="object 13"/>
          <p:cNvSpPr/>
          <p:nvPr/>
        </p:nvSpPr>
        <p:spPr>
          <a:xfrm>
            <a:off x="1029816" y="2774488"/>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4" name="object 14"/>
          <p:cNvSpPr/>
          <p:nvPr/>
        </p:nvSpPr>
        <p:spPr>
          <a:xfrm>
            <a:off x="1045818" y="2790489"/>
            <a:ext cx="4584378" cy="309858"/>
          </a:xfrm>
          <a:custGeom>
            <a:avLst/>
            <a:gdLst/>
            <a:ahLst/>
            <a:cxnLst/>
            <a:rect l="l" t="t" r="r" b="b"/>
            <a:pathLst>
              <a:path w="4584700" h="309880">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6" name="object 16"/>
          <p:cNvSpPr/>
          <p:nvPr/>
        </p:nvSpPr>
        <p:spPr>
          <a:xfrm>
            <a:off x="1029816" y="3181367"/>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7" name="object 17"/>
          <p:cNvSpPr/>
          <p:nvPr/>
        </p:nvSpPr>
        <p:spPr>
          <a:xfrm>
            <a:off x="1074947" y="3197751"/>
            <a:ext cx="4572267"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18" name="object 18"/>
          <p:cNvSpPr txBox="1"/>
          <p:nvPr/>
        </p:nvSpPr>
        <p:spPr>
          <a:xfrm>
            <a:off x="1091308" y="2403756"/>
            <a:ext cx="4790693" cy="215444"/>
          </a:xfrm>
          <a:prstGeom prst="rect">
            <a:avLst/>
          </a:prstGeom>
        </p:spPr>
        <p:txBody>
          <a:bodyPr vert="horz" wrap="square" lIns="0" tIns="0" rIns="0" bIns="0" rtlCol="0">
            <a:spAutoFit/>
          </a:bodyPr>
          <a:lstStyle/>
          <a:p>
            <a:pPr marL="12699" defTabSz="914358">
              <a:defRPr/>
            </a:pPr>
            <a:r>
              <a:rPr lang="en-US" sz="1400" b="1" dirty="0">
                <a:solidFill>
                  <a:srgbClr val="FFFFFF"/>
                </a:solidFill>
                <a:latin typeface="Calibri"/>
                <a:cs typeface="Calibri"/>
              </a:rPr>
              <a:t>Ex</a:t>
            </a:r>
            <a:r>
              <a:rPr lang="en-US" sz="1400" b="1" spc="5" dirty="0">
                <a:solidFill>
                  <a:srgbClr val="FFFFFF"/>
                </a:solidFill>
                <a:latin typeface="Calibri"/>
                <a:cs typeface="Calibri"/>
              </a:rPr>
              <a:t>t</a:t>
            </a:r>
            <a:r>
              <a:rPr lang="en-US" sz="1400" b="1" spc="-35" dirty="0">
                <a:solidFill>
                  <a:srgbClr val="FFFFFF"/>
                </a:solidFill>
                <a:latin typeface="Calibri"/>
                <a:cs typeface="Calibri"/>
              </a:rPr>
              <a:t>r</a:t>
            </a:r>
            <a:r>
              <a:rPr lang="en-US" sz="1400" b="1" dirty="0">
                <a:solidFill>
                  <a:srgbClr val="FFFFFF"/>
                </a:solidFill>
                <a:latin typeface="Calibri"/>
                <a:cs typeface="Calibri"/>
              </a:rPr>
              <a:t>a</a:t>
            </a:r>
            <a:r>
              <a:rPr lang="en-US" sz="1400" b="1" spc="-30" dirty="0">
                <a:solidFill>
                  <a:srgbClr val="FFFFFF"/>
                </a:solidFill>
                <a:latin typeface="Calibri"/>
                <a:cs typeface="Calibri"/>
              </a:rPr>
              <a:t> </a:t>
            </a:r>
            <a:r>
              <a:rPr lang="en-US" sz="1400" b="1" dirty="0">
                <a:solidFill>
                  <a:srgbClr val="FFFFFF"/>
                </a:solidFill>
                <a:latin typeface="Calibri"/>
                <a:cs typeface="Calibri"/>
              </a:rPr>
              <a:t>Judi</a:t>
            </a:r>
            <a:r>
              <a:rPr lang="en-US" sz="1400" b="1" spc="-5" dirty="0">
                <a:solidFill>
                  <a:srgbClr val="FFFFFF"/>
                </a:solidFill>
                <a:latin typeface="Calibri"/>
                <a:cs typeface="Calibri"/>
              </a:rPr>
              <a:t>ci</a:t>
            </a:r>
            <a:r>
              <a:rPr lang="en-US" sz="1400" b="1" spc="5" dirty="0">
                <a:solidFill>
                  <a:srgbClr val="FFFFFF"/>
                </a:solidFill>
                <a:latin typeface="Calibri"/>
                <a:cs typeface="Calibri"/>
              </a:rPr>
              <a:t>a</a:t>
            </a:r>
            <a:r>
              <a:rPr lang="en-US" sz="1400" b="1" dirty="0">
                <a:solidFill>
                  <a:srgbClr val="FFFFFF"/>
                </a:solidFill>
                <a:latin typeface="Calibri"/>
                <a:cs typeface="Calibri"/>
              </a:rPr>
              <a:t>l</a:t>
            </a:r>
            <a:r>
              <a:rPr lang="en-US" sz="1400" b="1" spc="-15" dirty="0">
                <a:solidFill>
                  <a:srgbClr val="FFFFFF"/>
                </a:solidFill>
                <a:latin typeface="Calibri"/>
                <a:cs typeface="Calibri"/>
              </a:rPr>
              <a:t> </a:t>
            </a:r>
            <a:r>
              <a:rPr lang="en-US" sz="1400" b="1" spc="-5" dirty="0">
                <a:solidFill>
                  <a:srgbClr val="FFFFFF"/>
                </a:solidFill>
                <a:latin typeface="Calibri"/>
                <a:cs typeface="Calibri"/>
              </a:rPr>
              <a:t>O</a:t>
            </a:r>
            <a:r>
              <a:rPr lang="en-US" sz="1400" b="1" spc="-10" dirty="0">
                <a:solidFill>
                  <a:srgbClr val="FFFFFF"/>
                </a:solidFill>
                <a:latin typeface="Calibri"/>
                <a:cs typeface="Calibri"/>
              </a:rPr>
              <a:t>r</a:t>
            </a:r>
            <a:r>
              <a:rPr lang="en-US" sz="1400" b="1" dirty="0">
                <a:solidFill>
                  <a:srgbClr val="FFFFFF"/>
                </a:solidFill>
                <a:latin typeface="Calibri"/>
                <a:cs typeface="Calibri"/>
              </a:rPr>
              <a:t>der</a:t>
            </a:r>
            <a:r>
              <a:rPr lang="en-US" sz="1400" b="1" spc="-25" dirty="0">
                <a:solidFill>
                  <a:srgbClr val="FFFFFF"/>
                </a:solidFill>
                <a:latin typeface="Calibri"/>
                <a:cs typeface="Calibri"/>
              </a:rPr>
              <a:t> </a:t>
            </a:r>
            <a:r>
              <a:rPr lang="en-US" sz="1400" b="1" dirty="0">
                <a:solidFill>
                  <a:srgbClr val="FFFFFF"/>
                </a:solidFill>
                <a:latin typeface="Calibri"/>
                <a:cs typeface="Calibri"/>
              </a:rPr>
              <a:t>Issued</a:t>
            </a:r>
            <a:endParaRPr lang="en-US" sz="1400" dirty="0">
              <a:solidFill>
                <a:prstClr val="black"/>
              </a:solidFill>
              <a:latin typeface="Calibri"/>
              <a:cs typeface="Calibri"/>
            </a:endParaRPr>
          </a:p>
        </p:txBody>
      </p:sp>
      <p:sp>
        <p:nvSpPr>
          <p:cNvPr id="19" name="object 19"/>
          <p:cNvSpPr/>
          <p:nvPr/>
        </p:nvSpPr>
        <p:spPr>
          <a:xfrm>
            <a:off x="1039467" y="2762046"/>
            <a:ext cx="4617396" cy="342876"/>
          </a:xfrm>
          <a:custGeom>
            <a:avLst/>
            <a:gdLst/>
            <a:ahLst/>
            <a:cxnLst/>
            <a:rect l="l" t="t" r="r" b="b"/>
            <a:pathLst>
              <a:path w="4617720" h="342900">
                <a:moveTo>
                  <a:pt x="4560570" y="0"/>
                </a:moveTo>
                <a:lnTo>
                  <a:pt x="51797" y="246"/>
                </a:lnTo>
                <a:lnTo>
                  <a:pt x="15004" y="18527"/>
                </a:lnTo>
                <a:lnTo>
                  <a:pt x="0" y="57150"/>
                </a:lnTo>
                <a:lnTo>
                  <a:pt x="247" y="291112"/>
                </a:lnTo>
                <a:lnTo>
                  <a:pt x="18552" y="327917"/>
                </a:lnTo>
                <a:lnTo>
                  <a:pt x="57150" y="342900"/>
                </a:lnTo>
                <a:lnTo>
                  <a:pt x="4565932" y="342653"/>
                </a:lnTo>
                <a:lnTo>
                  <a:pt x="4602737" y="324372"/>
                </a:lnTo>
                <a:lnTo>
                  <a:pt x="4617720" y="285750"/>
                </a:lnTo>
                <a:lnTo>
                  <a:pt x="4617473" y="51787"/>
                </a:lnTo>
                <a:lnTo>
                  <a:pt x="4599192" y="14982"/>
                </a:lnTo>
                <a:lnTo>
                  <a:pt x="4560570" y="0"/>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0" name="object 20"/>
          <p:cNvSpPr/>
          <p:nvPr/>
        </p:nvSpPr>
        <p:spPr>
          <a:xfrm>
            <a:off x="1045818" y="3610343"/>
            <a:ext cx="4584378" cy="309858"/>
          </a:xfrm>
          <a:custGeom>
            <a:avLst/>
            <a:gdLst/>
            <a:ahLst/>
            <a:cxnLst/>
            <a:rect l="l" t="t" r="r" b="b"/>
            <a:pathLst>
              <a:path w="4584700" h="309879">
                <a:moveTo>
                  <a:pt x="0" y="309372"/>
                </a:moveTo>
                <a:lnTo>
                  <a:pt x="4584192" y="309372"/>
                </a:lnTo>
                <a:lnTo>
                  <a:pt x="4584192" y="0"/>
                </a:lnTo>
                <a:lnTo>
                  <a:pt x="0" y="0"/>
                </a:lnTo>
                <a:lnTo>
                  <a:pt x="0" y="309372"/>
                </a:lnTo>
                <a:close/>
              </a:path>
            </a:pathLst>
          </a:custGeom>
          <a:solidFill>
            <a:srgbClr val="7E7E7E"/>
          </a:solidFill>
        </p:spPr>
        <p:txBody>
          <a:bodyPr wrap="square" lIns="0" tIns="0" rIns="0" bIns="0" rtlCol="0"/>
          <a:lstStyle/>
          <a:p>
            <a:pPr defTabSz="914358">
              <a:defRPr/>
            </a:pPr>
            <a:endParaRPr>
              <a:solidFill>
                <a:prstClr val="black"/>
              </a:solidFill>
              <a:latin typeface="Calibri" panose="020F0502020204030204"/>
            </a:endParaRPr>
          </a:p>
        </p:txBody>
      </p:sp>
      <p:sp>
        <p:nvSpPr>
          <p:cNvPr id="21" name="object 21"/>
          <p:cNvSpPr txBox="1"/>
          <p:nvPr/>
        </p:nvSpPr>
        <p:spPr>
          <a:xfrm>
            <a:off x="1091308" y="2826311"/>
            <a:ext cx="4233248" cy="215444"/>
          </a:xfrm>
          <a:prstGeom prst="rect">
            <a:avLst/>
          </a:prstGeom>
        </p:spPr>
        <p:txBody>
          <a:bodyPr vert="horz" wrap="square" lIns="0" tIns="0" rIns="0" bIns="0" rtlCol="0">
            <a:spAutoFit/>
          </a:bodyPr>
          <a:lstStyle/>
          <a:p>
            <a:pPr marL="12699" defTabSz="914358">
              <a:defRPr/>
            </a:pPr>
            <a:r>
              <a:rPr lang="en-US" sz="1400" b="1" spc="-5" dirty="0">
                <a:solidFill>
                  <a:srgbClr val="FFFFFF"/>
                </a:solidFill>
                <a:latin typeface="Calibri"/>
                <a:cs typeface="Calibri"/>
              </a:rPr>
              <a:t>4</a:t>
            </a:r>
            <a:r>
              <a:rPr lang="en-US" sz="1350" b="1" baseline="24691" dirty="0">
                <a:solidFill>
                  <a:srgbClr val="FFFFFF"/>
                </a:solidFill>
                <a:latin typeface="Calibri"/>
                <a:cs typeface="Calibri"/>
              </a:rPr>
              <a:t>t</a:t>
            </a:r>
            <a:r>
              <a:rPr lang="en-US" sz="1350" b="1" spc="15" baseline="24691" dirty="0">
                <a:solidFill>
                  <a:srgbClr val="FFFFFF"/>
                </a:solidFill>
                <a:latin typeface="Calibri"/>
                <a:cs typeface="Calibri"/>
              </a:rPr>
              <a:t>h</a:t>
            </a:r>
            <a:r>
              <a:rPr lang="en-US" sz="1350" b="1" baseline="24691" dirty="0">
                <a:solidFill>
                  <a:srgbClr val="FFFFFF"/>
                </a:solidFill>
                <a:latin typeface="Calibri"/>
                <a:cs typeface="Calibri"/>
              </a:rPr>
              <a:t> </a:t>
            </a:r>
            <a:r>
              <a:rPr lang="en-US" sz="1350" b="1" spc="-142" baseline="24691" dirty="0">
                <a:solidFill>
                  <a:srgbClr val="FFFFFF"/>
                </a:solidFill>
                <a:latin typeface="Calibri"/>
                <a:cs typeface="Calibri"/>
              </a:rPr>
              <a:t> </a:t>
            </a:r>
            <a:r>
              <a:rPr lang="en-US" sz="1400" b="1" dirty="0">
                <a:solidFill>
                  <a:srgbClr val="FFFFFF"/>
                </a:solidFill>
                <a:latin typeface="Calibri"/>
                <a:cs typeface="Calibri"/>
              </a:rPr>
              <a:t>S</a:t>
            </a:r>
            <a:r>
              <a:rPr lang="en-US" sz="1400" b="1" spc="-5" dirty="0">
                <a:solidFill>
                  <a:srgbClr val="FFFFFF"/>
                </a:solidFill>
                <a:latin typeface="Calibri"/>
                <a:cs typeface="Calibri"/>
              </a:rPr>
              <a:t>M</a:t>
            </a:r>
            <a:r>
              <a:rPr lang="en-US" sz="1400" b="1" dirty="0">
                <a:solidFill>
                  <a:srgbClr val="FFFFFF"/>
                </a:solidFill>
                <a:latin typeface="Calibri"/>
                <a:cs typeface="Calibri"/>
              </a:rPr>
              <a:t>S:</a:t>
            </a:r>
            <a:r>
              <a:rPr lang="en-US" sz="1400" b="1" spc="-5" dirty="0">
                <a:solidFill>
                  <a:srgbClr val="FFFFFF"/>
                </a:solidFill>
                <a:latin typeface="Calibri"/>
                <a:cs typeface="Calibri"/>
              </a:rPr>
              <a:t> </a:t>
            </a:r>
            <a:r>
              <a:rPr lang="en-US" sz="1400" b="1" spc="-10" dirty="0">
                <a:solidFill>
                  <a:srgbClr val="FFFFFF"/>
                </a:solidFill>
                <a:latin typeface="Calibri"/>
                <a:cs typeface="Calibri"/>
              </a:rPr>
              <a:t>L</a:t>
            </a:r>
            <a:r>
              <a:rPr lang="en-US" sz="1400" b="1" spc="-5" dirty="0">
                <a:solidFill>
                  <a:srgbClr val="FFFFFF"/>
                </a:solidFill>
                <a:latin typeface="Calibri"/>
                <a:cs typeface="Calibri"/>
              </a:rPr>
              <a:t>e</a:t>
            </a:r>
            <a:r>
              <a:rPr lang="en-US" sz="1400" b="1" spc="-30" dirty="0">
                <a:solidFill>
                  <a:srgbClr val="FFFFFF"/>
                </a:solidFill>
                <a:latin typeface="Calibri"/>
                <a:cs typeface="Calibri"/>
              </a:rPr>
              <a:t>g</a:t>
            </a:r>
            <a:r>
              <a:rPr lang="en-US" sz="1400" b="1" dirty="0">
                <a:solidFill>
                  <a:srgbClr val="FFFFFF"/>
                </a:solidFill>
                <a:latin typeface="Calibri"/>
                <a:cs typeface="Calibri"/>
              </a:rPr>
              <a:t>al</a:t>
            </a:r>
            <a:r>
              <a:rPr lang="en-US" sz="1400" b="1" spc="-15" dirty="0">
                <a:solidFill>
                  <a:srgbClr val="FFFFFF"/>
                </a:solidFill>
                <a:latin typeface="Calibri"/>
                <a:cs typeface="Calibri"/>
              </a:rPr>
              <a:t> </a:t>
            </a:r>
            <a:r>
              <a:rPr lang="en-US" sz="1400" b="1" dirty="0">
                <a:solidFill>
                  <a:srgbClr val="FFFFFF"/>
                </a:solidFill>
                <a:latin typeface="Calibri"/>
                <a:cs typeface="Calibri"/>
              </a:rPr>
              <a:t>Action</a:t>
            </a:r>
            <a:endParaRPr lang="en-US" sz="1400" dirty="0">
              <a:solidFill>
                <a:prstClr val="black"/>
              </a:solidFill>
              <a:latin typeface="Calibri"/>
              <a:cs typeface="Calibri"/>
            </a:endParaRPr>
          </a:p>
        </p:txBody>
      </p:sp>
      <p:sp>
        <p:nvSpPr>
          <p:cNvPr id="24" name="object 24"/>
          <p:cNvSpPr txBox="1"/>
          <p:nvPr/>
        </p:nvSpPr>
        <p:spPr>
          <a:xfrm>
            <a:off x="1078546" y="3677298"/>
            <a:ext cx="2476503" cy="215444"/>
          </a:xfrm>
          <a:prstGeom prst="rect">
            <a:avLst/>
          </a:prstGeom>
        </p:spPr>
        <p:txBody>
          <a:bodyPr vert="horz" wrap="square" lIns="0" tIns="0" rIns="0" bIns="0" rtlCol="0">
            <a:spAutoFit/>
          </a:bodyPr>
          <a:lstStyle/>
          <a:p>
            <a:pPr marL="12699" defTabSz="914358">
              <a:defRPr/>
            </a:pPr>
            <a:r>
              <a:rPr lang="en-US" sz="1400" b="1" spc="-10" dirty="0">
                <a:solidFill>
                  <a:srgbClr val="FFFFFF"/>
                </a:solidFill>
                <a:latin typeface="Calibri"/>
                <a:cs typeface="Calibri"/>
              </a:rPr>
              <a:t>L</a:t>
            </a:r>
            <a:r>
              <a:rPr lang="en-US" sz="1400" b="1" spc="-5" dirty="0">
                <a:solidFill>
                  <a:srgbClr val="FFFFFF"/>
                </a:solidFill>
                <a:latin typeface="Calibri"/>
                <a:cs typeface="Calibri"/>
              </a:rPr>
              <a:t>e</a:t>
            </a:r>
            <a:r>
              <a:rPr lang="en-US" sz="1400" b="1" spc="-30" dirty="0">
                <a:solidFill>
                  <a:srgbClr val="FFFFFF"/>
                </a:solidFill>
                <a:latin typeface="Calibri"/>
                <a:cs typeface="Calibri"/>
              </a:rPr>
              <a:t>g</a:t>
            </a:r>
            <a:r>
              <a:rPr lang="en-US" sz="1400" b="1" dirty="0">
                <a:solidFill>
                  <a:srgbClr val="FFFFFF"/>
                </a:solidFill>
                <a:latin typeface="Calibri"/>
                <a:cs typeface="Calibri"/>
              </a:rPr>
              <a:t>al</a:t>
            </a:r>
            <a:r>
              <a:rPr lang="en-US" sz="1400" b="1" spc="-15" dirty="0">
                <a:solidFill>
                  <a:srgbClr val="FFFFFF"/>
                </a:solidFill>
                <a:latin typeface="Calibri"/>
                <a:cs typeface="Calibri"/>
              </a:rPr>
              <a:t> </a:t>
            </a:r>
            <a:r>
              <a:rPr lang="en-US" sz="1400" b="1" dirty="0">
                <a:solidFill>
                  <a:srgbClr val="FFFFFF"/>
                </a:solidFill>
                <a:latin typeface="Calibri"/>
                <a:cs typeface="Calibri"/>
              </a:rPr>
              <a:t>Ac</a:t>
            </a:r>
            <a:r>
              <a:rPr lang="en-US" sz="1400" b="1" spc="5" dirty="0">
                <a:solidFill>
                  <a:srgbClr val="FFFFFF"/>
                </a:solidFill>
                <a:latin typeface="Calibri"/>
                <a:cs typeface="Calibri"/>
              </a:rPr>
              <a:t>t</a:t>
            </a:r>
            <a:r>
              <a:rPr lang="en-US" sz="1400" b="1" dirty="0">
                <a:solidFill>
                  <a:srgbClr val="FFFFFF"/>
                </a:solidFill>
                <a:latin typeface="Calibri"/>
                <a:cs typeface="Calibri"/>
              </a:rPr>
              <a:t>ion</a:t>
            </a:r>
            <a:r>
              <a:rPr lang="en-US" sz="1400" b="1" spc="-15" dirty="0">
                <a:solidFill>
                  <a:srgbClr val="FFFFFF"/>
                </a:solidFill>
                <a:latin typeface="Calibri"/>
                <a:cs typeface="Calibri"/>
              </a:rPr>
              <a:t> </a:t>
            </a:r>
            <a:r>
              <a:rPr lang="en-US" sz="1400" b="1" spc="-110" dirty="0">
                <a:solidFill>
                  <a:srgbClr val="FFFFFF"/>
                </a:solidFill>
                <a:latin typeface="Calibri"/>
                <a:cs typeface="Calibri"/>
              </a:rPr>
              <a:t>T</a:t>
            </a:r>
            <a:r>
              <a:rPr lang="en-US" sz="1400" b="1" dirty="0">
                <a:solidFill>
                  <a:srgbClr val="FFFFFF"/>
                </a:solidFill>
                <a:latin typeface="Calibri"/>
                <a:cs typeface="Calibri"/>
              </a:rPr>
              <a:t>a</a:t>
            </a:r>
            <a:r>
              <a:rPr lang="en-US" sz="1400" b="1" spc="-35" dirty="0">
                <a:solidFill>
                  <a:srgbClr val="FFFFFF"/>
                </a:solidFill>
                <a:latin typeface="Calibri"/>
                <a:cs typeface="Calibri"/>
              </a:rPr>
              <a:t>k</a:t>
            </a:r>
            <a:r>
              <a:rPr lang="en-US" sz="1400" b="1" spc="-5" dirty="0">
                <a:solidFill>
                  <a:srgbClr val="FFFFFF"/>
                </a:solidFill>
                <a:latin typeface="Calibri"/>
                <a:cs typeface="Calibri"/>
              </a:rPr>
              <a:t>e</a:t>
            </a:r>
            <a:r>
              <a:rPr lang="en-US" sz="1400" b="1" dirty="0">
                <a:solidFill>
                  <a:srgbClr val="FFFFFF"/>
                </a:solidFill>
                <a:latin typeface="Calibri"/>
                <a:cs typeface="Calibri"/>
              </a:rPr>
              <a:t>n</a:t>
            </a:r>
            <a:r>
              <a:rPr lang="en-US" sz="1400" b="1" spc="-40" dirty="0">
                <a:solidFill>
                  <a:srgbClr val="FFFFFF"/>
                </a:solidFill>
                <a:latin typeface="Calibri"/>
                <a:cs typeface="Calibri"/>
              </a:rPr>
              <a:t> </a:t>
            </a:r>
            <a:r>
              <a:rPr lang="en-US" sz="1400" b="1" dirty="0">
                <a:solidFill>
                  <a:srgbClr val="FFFFFF"/>
                </a:solidFill>
                <a:latin typeface="Calibri"/>
                <a:cs typeface="Calibri"/>
              </a:rPr>
              <a:t>in</a:t>
            </a:r>
            <a:r>
              <a:rPr lang="en-US" sz="1400" b="1" spc="-5" dirty="0">
                <a:solidFill>
                  <a:srgbClr val="FFFFFF"/>
                </a:solidFill>
                <a:latin typeface="Calibri"/>
                <a:cs typeface="Calibri"/>
              </a:rPr>
              <a:t> Cou</a:t>
            </a:r>
            <a:r>
              <a:rPr lang="en-US" sz="1400" b="1" spc="5" dirty="0">
                <a:solidFill>
                  <a:srgbClr val="FFFFFF"/>
                </a:solidFill>
                <a:latin typeface="Calibri"/>
                <a:cs typeface="Calibri"/>
              </a:rPr>
              <a:t>r</a:t>
            </a:r>
            <a:r>
              <a:rPr lang="en-US" sz="1400" b="1" dirty="0">
                <a:solidFill>
                  <a:srgbClr val="FFFFFF"/>
                </a:solidFill>
                <a:latin typeface="Calibri"/>
                <a:cs typeface="Calibri"/>
              </a:rPr>
              <a:t>t</a:t>
            </a:r>
            <a:endParaRPr lang="en-US" sz="1400" dirty="0">
              <a:solidFill>
                <a:prstClr val="black"/>
              </a:solidFill>
              <a:latin typeface="Calibri"/>
              <a:cs typeface="Calibri"/>
            </a:endParaRPr>
          </a:p>
        </p:txBody>
      </p:sp>
      <p:sp>
        <p:nvSpPr>
          <p:cNvPr id="33" name="object 33"/>
          <p:cNvSpPr txBox="1"/>
          <p:nvPr/>
        </p:nvSpPr>
        <p:spPr>
          <a:xfrm>
            <a:off x="1111307" y="4484879"/>
            <a:ext cx="2064212"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 </a:t>
            </a:r>
            <a:r>
              <a:rPr sz="1400" b="1" spc="-15" dirty="0">
                <a:solidFill>
                  <a:srgbClr val="FFFFFF"/>
                </a:solidFill>
                <a:latin typeface="Calibri"/>
                <a:cs typeface="Calibri"/>
              </a:rPr>
              <a:t> </a:t>
            </a:r>
            <a:r>
              <a:rPr sz="1400" b="1" dirty="0">
                <a:solidFill>
                  <a:srgbClr val="FFFFFF"/>
                </a:solidFill>
                <a:latin typeface="Calibri"/>
                <a:cs typeface="Calibri"/>
              </a:rPr>
              <a:t>As</a:t>
            </a:r>
            <a:r>
              <a:rPr sz="1400" b="1" spc="5" dirty="0">
                <a:solidFill>
                  <a:srgbClr val="FFFFFF"/>
                </a:solidFill>
                <a:latin typeface="Calibri"/>
                <a:cs typeface="Calibri"/>
              </a:rPr>
              <a:t>s</a:t>
            </a:r>
            <a:r>
              <a:rPr sz="1400" b="1" dirty="0">
                <a:solidFill>
                  <a:srgbClr val="FFFFFF"/>
                </a:solidFill>
                <a:latin typeface="Calibri"/>
                <a:cs typeface="Calibri"/>
              </a:rPr>
              <a:t>ignme</a:t>
            </a:r>
            <a:r>
              <a:rPr sz="1400" b="1" spc="-15" dirty="0">
                <a:solidFill>
                  <a:srgbClr val="FFFFFF"/>
                </a:solidFill>
                <a:latin typeface="Calibri"/>
                <a:cs typeface="Calibri"/>
              </a:rPr>
              <a:t>n</a:t>
            </a:r>
            <a:r>
              <a:rPr sz="1400" b="1" dirty="0">
                <a:solidFill>
                  <a:srgbClr val="FFFFFF"/>
                </a:solidFill>
                <a:latin typeface="Calibri"/>
                <a:cs typeface="Calibri"/>
              </a:rPr>
              <a:t>t</a:t>
            </a:r>
            <a:endParaRPr sz="1400" dirty="0">
              <a:solidFill>
                <a:prstClr val="black"/>
              </a:solidFill>
              <a:latin typeface="Calibri"/>
              <a:cs typeface="Calibri"/>
            </a:endParaRPr>
          </a:p>
        </p:txBody>
      </p:sp>
      <p:sp>
        <p:nvSpPr>
          <p:cNvPr id="35" name="object 35"/>
          <p:cNvSpPr/>
          <p:nvPr/>
        </p:nvSpPr>
        <p:spPr>
          <a:xfrm>
            <a:off x="1029816" y="5640930"/>
            <a:ext cx="4617396" cy="342876"/>
          </a:xfrm>
          <a:custGeom>
            <a:avLst/>
            <a:gdLst/>
            <a:ahLst/>
            <a:cxnLst/>
            <a:rect l="l" t="t" r="r" b="b"/>
            <a:pathLst>
              <a:path w="4617720" h="342900">
                <a:moveTo>
                  <a:pt x="0" y="57150"/>
                </a:moveTo>
                <a:lnTo>
                  <a:pt x="15004" y="18552"/>
                </a:lnTo>
                <a:lnTo>
                  <a:pt x="51797" y="247"/>
                </a:lnTo>
                <a:lnTo>
                  <a:pt x="4560570" y="0"/>
                </a:lnTo>
                <a:lnTo>
                  <a:pt x="4574950" y="1819"/>
                </a:lnTo>
                <a:lnTo>
                  <a:pt x="4608149" y="25457"/>
                </a:lnTo>
                <a:lnTo>
                  <a:pt x="4617720" y="285750"/>
                </a:lnTo>
                <a:lnTo>
                  <a:pt x="4615904" y="300109"/>
                </a:lnTo>
                <a:lnTo>
                  <a:pt x="4592290" y="333312"/>
                </a:lnTo>
                <a:lnTo>
                  <a:pt x="57150" y="342900"/>
                </a:lnTo>
                <a:lnTo>
                  <a:pt x="42790" y="341080"/>
                </a:lnTo>
                <a:lnTo>
                  <a:pt x="9587" y="317442"/>
                </a:lnTo>
                <a:lnTo>
                  <a:pt x="0" y="57150"/>
                </a:lnTo>
                <a:close/>
              </a:path>
            </a:pathLst>
          </a:custGeom>
          <a:ln w="19812">
            <a:solidFill>
              <a:srgbClr val="FFFFFF"/>
            </a:solidFill>
          </a:ln>
        </p:spPr>
        <p:txBody>
          <a:bodyPr wrap="square" lIns="0" tIns="0" rIns="0" bIns="0" rtlCol="0"/>
          <a:lstStyle/>
          <a:p>
            <a:pPr defTabSz="914358">
              <a:defRPr/>
            </a:pPr>
            <a:endParaRPr>
              <a:solidFill>
                <a:prstClr val="black"/>
              </a:solidFill>
              <a:latin typeface="Calibri" panose="020F0502020204030204"/>
            </a:endParaRPr>
          </a:p>
        </p:txBody>
      </p:sp>
      <p:sp>
        <p:nvSpPr>
          <p:cNvPr id="37" name="object 37"/>
          <p:cNvSpPr txBox="1"/>
          <p:nvPr/>
        </p:nvSpPr>
        <p:spPr>
          <a:xfrm>
            <a:off x="1111306" y="4904637"/>
            <a:ext cx="3162058" cy="215444"/>
          </a:xfrm>
          <a:prstGeom prst="rect">
            <a:avLst/>
          </a:prstGeom>
        </p:spPr>
        <p:txBody>
          <a:bodyPr vert="horz" wrap="square" lIns="0" tIns="0" rIns="0" bIns="0" rtlCol="0">
            <a:spAutoFit/>
          </a:bodyPr>
          <a:lstStyle/>
          <a:p>
            <a:pPr marL="12699" defTabSz="914358">
              <a:defRPr/>
            </a:pPr>
            <a:r>
              <a:rPr sz="1400" b="1" spc="-10" dirty="0">
                <a:solidFill>
                  <a:srgbClr val="FFFFFF"/>
                </a:solidFill>
                <a:latin typeface="Calibri"/>
                <a:cs typeface="Calibri"/>
              </a:rPr>
              <a:t>L</a:t>
            </a:r>
            <a:r>
              <a:rPr sz="1400" b="1" spc="-5" dirty="0">
                <a:solidFill>
                  <a:srgbClr val="FFFFFF"/>
                </a:solidFill>
                <a:latin typeface="Calibri"/>
                <a:cs typeface="Calibri"/>
              </a:rPr>
              <a:t>e</a:t>
            </a:r>
            <a:r>
              <a:rPr sz="1400" b="1" spc="-30" dirty="0">
                <a:solidFill>
                  <a:srgbClr val="FFFFFF"/>
                </a:solidFill>
                <a:latin typeface="Calibri"/>
                <a:cs typeface="Calibri"/>
              </a:rPr>
              <a:t>g</a:t>
            </a:r>
            <a:r>
              <a:rPr sz="1400" b="1" dirty="0">
                <a:solidFill>
                  <a:srgbClr val="FFFFFF"/>
                </a:solidFill>
                <a:latin typeface="Calibri"/>
                <a:cs typeface="Calibri"/>
              </a:rPr>
              <a:t>al</a:t>
            </a:r>
            <a:r>
              <a:rPr sz="1400" b="1" spc="-15" dirty="0">
                <a:solidFill>
                  <a:srgbClr val="FFFFFF"/>
                </a:solidFill>
                <a:latin typeface="Calibri"/>
                <a:cs typeface="Calibri"/>
              </a:rPr>
              <a:t> </a:t>
            </a:r>
            <a:r>
              <a:rPr sz="1400" b="1" dirty="0">
                <a:solidFill>
                  <a:srgbClr val="FFFFFF"/>
                </a:solidFill>
                <a:latin typeface="Calibri"/>
                <a:cs typeface="Calibri"/>
              </a:rPr>
              <a:t>Ac</a:t>
            </a:r>
            <a:r>
              <a:rPr sz="1400" b="1" spc="5" dirty="0">
                <a:solidFill>
                  <a:srgbClr val="FFFFFF"/>
                </a:solidFill>
                <a:latin typeface="Calibri"/>
                <a:cs typeface="Calibri"/>
              </a:rPr>
              <a:t>t</a:t>
            </a:r>
            <a:r>
              <a:rPr sz="1400" b="1" dirty="0">
                <a:solidFill>
                  <a:srgbClr val="FFFFFF"/>
                </a:solidFill>
                <a:latin typeface="Calibri"/>
                <a:cs typeface="Calibri"/>
              </a:rPr>
              <a:t>ion</a:t>
            </a:r>
            <a:r>
              <a:rPr sz="1400" b="1" spc="-15" dirty="0">
                <a:solidFill>
                  <a:srgbClr val="FFFFFF"/>
                </a:solidFill>
                <a:latin typeface="Calibri"/>
                <a:cs typeface="Calibri"/>
              </a:rPr>
              <a:t> </a:t>
            </a:r>
            <a:r>
              <a:rPr sz="1400" b="1" spc="-110" dirty="0">
                <a:solidFill>
                  <a:srgbClr val="FFFFFF"/>
                </a:solidFill>
                <a:latin typeface="Calibri"/>
                <a:cs typeface="Calibri"/>
              </a:rPr>
              <a:t>T</a:t>
            </a:r>
            <a:r>
              <a:rPr sz="1400" b="1" dirty="0">
                <a:solidFill>
                  <a:srgbClr val="FFFFFF"/>
                </a:solidFill>
                <a:latin typeface="Calibri"/>
                <a:cs typeface="Calibri"/>
              </a:rPr>
              <a:t>a</a:t>
            </a:r>
            <a:r>
              <a:rPr sz="1400" b="1" spc="-35" dirty="0">
                <a:solidFill>
                  <a:srgbClr val="FFFFFF"/>
                </a:solidFill>
                <a:latin typeface="Calibri"/>
                <a:cs typeface="Calibri"/>
              </a:rPr>
              <a:t>k</a:t>
            </a:r>
            <a:r>
              <a:rPr sz="1400" b="1" spc="-5" dirty="0">
                <a:solidFill>
                  <a:srgbClr val="FFFFFF"/>
                </a:solidFill>
                <a:latin typeface="Calibri"/>
                <a:cs typeface="Calibri"/>
              </a:rPr>
              <a:t>e</a:t>
            </a:r>
            <a:r>
              <a:rPr sz="1400" b="1" dirty="0">
                <a:solidFill>
                  <a:srgbClr val="FFFFFF"/>
                </a:solidFill>
                <a:latin typeface="Calibri"/>
                <a:cs typeface="Calibri"/>
              </a:rPr>
              <a:t>n</a:t>
            </a:r>
            <a:r>
              <a:rPr sz="1400" b="1" spc="-40" dirty="0">
                <a:solidFill>
                  <a:srgbClr val="FFFFFF"/>
                </a:solidFill>
                <a:latin typeface="Calibri"/>
                <a:cs typeface="Calibri"/>
              </a:rPr>
              <a:t> </a:t>
            </a:r>
            <a:r>
              <a:rPr sz="1400" b="1" dirty="0">
                <a:solidFill>
                  <a:srgbClr val="FFFFFF"/>
                </a:solidFill>
                <a:latin typeface="Calibri"/>
                <a:cs typeface="Calibri"/>
              </a:rPr>
              <a:t>in</a:t>
            </a:r>
            <a:r>
              <a:rPr sz="1400" b="1" spc="-5" dirty="0">
                <a:solidFill>
                  <a:srgbClr val="FFFFFF"/>
                </a:solidFill>
                <a:latin typeface="Calibri"/>
                <a:cs typeface="Calibri"/>
              </a:rPr>
              <a:t> Cou</a:t>
            </a:r>
            <a:r>
              <a:rPr sz="1400" b="1" spc="5" dirty="0">
                <a:solidFill>
                  <a:srgbClr val="FFFFFF"/>
                </a:solidFill>
                <a:latin typeface="Calibri"/>
                <a:cs typeface="Calibri"/>
              </a:rPr>
              <a:t>r</a:t>
            </a:r>
            <a:r>
              <a:rPr sz="1400" b="1" dirty="0">
                <a:solidFill>
                  <a:srgbClr val="FFFFFF"/>
                </a:solidFill>
                <a:latin typeface="Calibri"/>
                <a:cs typeface="Calibri"/>
              </a:rPr>
              <a:t>t</a:t>
            </a:r>
            <a:endParaRPr sz="1400" dirty="0">
              <a:solidFill>
                <a:prstClr val="black"/>
              </a:solidFill>
              <a:latin typeface="Calibri"/>
              <a:cs typeface="Calibri"/>
            </a:endParaRPr>
          </a:p>
        </p:txBody>
      </p:sp>
      <p:sp>
        <p:nvSpPr>
          <p:cNvPr id="38" name="object 38"/>
          <p:cNvSpPr/>
          <p:nvPr/>
        </p:nvSpPr>
        <p:spPr>
          <a:xfrm>
            <a:off x="5782077" y="1543943"/>
            <a:ext cx="1079425" cy="342876"/>
          </a:xfrm>
          <a:custGeom>
            <a:avLst/>
            <a:gdLst/>
            <a:ahLst/>
            <a:cxnLst/>
            <a:rect l="l" t="t" r="r" b="b"/>
            <a:pathLst>
              <a:path w="1079500" h="342900">
                <a:moveTo>
                  <a:pt x="907542" y="0"/>
                </a:moveTo>
                <a:lnTo>
                  <a:pt x="907542" y="42799"/>
                </a:lnTo>
                <a:lnTo>
                  <a:pt x="0" y="42799"/>
                </a:lnTo>
                <a:lnTo>
                  <a:pt x="0" y="299974"/>
                </a:lnTo>
                <a:lnTo>
                  <a:pt x="907542" y="299974"/>
                </a:lnTo>
                <a:lnTo>
                  <a:pt x="907542" y="342900"/>
                </a:lnTo>
                <a:lnTo>
                  <a:pt x="1078992" y="171450"/>
                </a:lnTo>
                <a:lnTo>
                  <a:pt x="90754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39" name="object 39"/>
          <p:cNvSpPr/>
          <p:nvPr/>
        </p:nvSpPr>
        <p:spPr>
          <a:xfrm>
            <a:off x="5782077" y="1543943"/>
            <a:ext cx="1079425" cy="342876"/>
          </a:xfrm>
          <a:custGeom>
            <a:avLst/>
            <a:gdLst/>
            <a:ahLst/>
            <a:cxnLst/>
            <a:rect l="l" t="t" r="r" b="b"/>
            <a:pathLst>
              <a:path w="1079500" h="342900">
                <a:moveTo>
                  <a:pt x="0" y="42799"/>
                </a:moveTo>
                <a:lnTo>
                  <a:pt x="907542" y="42799"/>
                </a:lnTo>
                <a:lnTo>
                  <a:pt x="907542" y="0"/>
                </a:lnTo>
                <a:lnTo>
                  <a:pt x="1078992" y="171450"/>
                </a:lnTo>
                <a:lnTo>
                  <a:pt x="907542" y="342900"/>
                </a:lnTo>
                <a:lnTo>
                  <a:pt x="90754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0" name="object 40"/>
          <p:cNvSpPr/>
          <p:nvPr/>
        </p:nvSpPr>
        <p:spPr>
          <a:xfrm>
            <a:off x="5782077" y="1937109"/>
            <a:ext cx="1440079" cy="342876"/>
          </a:xfrm>
          <a:custGeom>
            <a:avLst/>
            <a:gdLst/>
            <a:ahLst/>
            <a:cxnLst/>
            <a:rect l="l" t="t" r="r" b="b"/>
            <a:pathLst>
              <a:path w="1440179" h="342900">
                <a:moveTo>
                  <a:pt x="1268729" y="0"/>
                </a:moveTo>
                <a:lnTo>
                  <a:pt x="1268729" y="42799"/>
                </a:lnTo>
                <a:lnTo>
                  <a:pt x="0" y="42799"/>
                </a:lnTo>
                <a:lnTo>
                  <a:pt x="0" y="300100"/>
                </a:lnTo>
                <a:lnTo>
                  <a:pt x="1268729" y="300100"/>
                </a:lnTo>
                <a:lnTo>
                  <a:pt x="1268729" y="342900"/>
                </a:lnTo>
                <a:lnTo>
                  <a:pt x="1440179" y="171450"/>
                </a:lnTo>
                <a:lnTo>
                  <a:pt x="1268729"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1" name="object 41"/>
          <p:cNvSpPr/>
          <p:nvPr/>
        </p:nvSpPr>
        <p:spPr>
          <a:xfrm>
            <a:off x="5782077" y="1937109"/>
            <a:ext cx="1440079" cy="342876"/>
          </a:xfrm>
          <a:custGeom>
            <a:avLst/>
            <a:gdLst/>
            <a:ahLst/>
            <a:cxnLst/>
            <a:rect l="l" t="t" r="r" b="b"/>
            <a:pathLst>
              <a:path w="1440179" h="342900">
                <a:moveTo>
                  <a:pt x="0" y="42799"/>
                </a:moveTo>
                <a:lnTo>
                  <a:pt x="1268729" y="42799"/>
                </a:lnTo>
                <a:lnTo>
                  <a:pt x="1268729" y="0"/>
                </a:lnTo>
                <a:lnTo>
                  <a:pt x="1440179" y="171450"/>
                </a:lnTo>
                <a:lnTo>
                  <a:pt x="1268729" y="342900"/>
                </a:lnTo>
                <a:lnTo>
                  <a:pt x="1268729"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2" name="object 42"/>
          <p:cNvSpPr/>
          <p:nvPr/>
        </p:nvSpPr>
        <p:spPr>
          <a:xfrm>
            <a:off x="5782078" y="2342464"/>
            <a:ext cx="1800099" cy="342876"/>
          </a:xfrm>
          <a:custGeom>
            <a:avLst/>
            <a:gdLst/>
            <a:ahLst/>
            <a:cxnLst/>
            <a:rect l="l" t="t" r="r" b="b"/>
            <a:pathLst>
              <a:path w="1800225" h="342900">
                <a:moveTo>
                  <a:pt x="1628394" y="0"/>
                </a:moveTo>
                <a:lnTo>
                  <a:pt x="1628394" y="42799"/>
                </a:lnTo>
                <a:lnTo>
                  <a:pt x="0" y="42799"/>
                </a:lnTo>
                <a:lnTo>
                  <a:pt x="0" y="299974"/>
                </a:lnTo>
                <a:lnTo>
                  <a:pt x="1628394" y="299974"/>
                </a:lnTo>
                <a:lnTo>
                  <a:pt x="1628394" y="342900"/>
                </a:lnTo>
                <a:lnTo>
                  <a:pt x="1799844" y="171450"/>
                </a:lnTo>
                <a:lnTo>
                  <a:pt x="1628394"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3" name="object 43"/>
          <p:cNvSpPr/>
          <p:nvPr/>
        </p:nvSpPr>
        <p:spPr>
          <a:xfrm>
            <a:off x="5782078" y="2342464"/>
            <a:ext cx="1800099" cy="342876"/>
          </a:xfrm>
          <a:custGeom>
            <a:avLst/>
            <a:gdLst/>
            <a:ahLst/>
            <a:cxnLst/>
            <a:rect l="l" t="t" r="r" b="b"/>
            <a:pathLst>
              <a:path w="1800225" h="342900">
                <a:moveTo>
                  <a:pt x="0" y="42799"/>
                </a:moveTo>
                <a:lnTo>
                  <a:pt x="1628394" y="42799"/>
                </a:lnTo>
                <a:lnTo>
                  <a:pt x="1628394" y="0"/>
                </a:lnTo>
                <a:lnTo>
                  <a:pt x="1799844" y="171450"/>
                </a:lnTo>
                <a:lnTo>
                  <a:pt x="1628394" y="342900"/>
                </a:lnTo>
                <a:lnTo>
                  <a:pt x="1628394"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4" name="object 44"/>
          <p:cNvSpPr/>
          <p:nvPr/>
        </p:nvSpPr>
        <p:spPr>
          <a:xfrm>
            <a:off x="5782078" y="2795061"/>
            <a:ext cx="2159483" cy="342876"/>
          </a:xfrm>
          <a:custGeom>
            <a:avLst/>
            <a:gdLst/>
            <a:ahLst/>
            <a:cxnLst/>
            <a:rect l="l" t="t" r="r" b="b"/>
            <a:pathLst>
              <a:path w="2159634" h="342900">
                <a:moveTo>
                  <a:pt x="1988058" y="0"/>
                </a:moveTo>
                <a:lnTo>
                  <a:pt x="1988058" y="42799"/>
                </a:lnTo>
                <a:lnTo>
                  <a:pt x="0" y="42799"/>
                </a:lnTo>
                <a:lnTo>
                  <a:pt x="0" y="300100"/>
                </a:lnTo>
                <a:lnTo>
                  <a:pt x="1988058" y="300100"/>
                </a:lnTo>
                <a:lnTo>
                  <a:pt x="1988058" y="342900"/>
                </a:lnTo>
                <a:lnTo>
                  <a:pt x="2159508" y="171450"/>
                </a:lnTo>
                <a:lnTo>
                  <a:pt x="1988058"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5" name="object 45"/>
          <p:cNvSpPr/>
          <p:nvPr/>
        </p:nvSpPr>
        <p:spPr>
          <a:xfrm>
            <a:off x="5782078" y="2795061"/>
            <a:ext cx="2159483" cy="342876"/>
          </a:xfrm>
          <a:custGeom>
            <a:avLst/>
            <a:gdLst/>
            <a:ahLst/>
            <a:cxnLst/>
            <a:rect l="l" t="t" r="r" b="b"/>
            <a:pathLst>
              <a:path w="2159634" h="342900">
                <a:moveTo>
                  <a:pt x="0" y="42799"/>
                </a:moveTo>
                <a:lnTo>
                  <a:pt x="1988058" y="42799"/>
                </a:lnTo>
                <a:lnTo>
                  <a:pt x="1988058" y="0"/>
                </a:lnTo>
                <a:lnTo>
                  <a:pt x="2159508" y="171450"/>
                </a:lnTo>
                <a:lnTo>
                  <a:pt x="1988058" y="342900"/>
                </a:lnTo>
                <a:lnTo>
                  <a:pt x="1988058"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6" name="object 46"/>
          <p:cNvSpPr/>
          <p:nvPr/>
        </p:nvSpPr>
        <p:spPr>
          <a:xfrm>
            <a:off x="5782077" y="3180605"/>
            <a:ext cx="2519503" cy="342876"/>
          </a:xfrm>
          <a:custGeom>
            <a:avLst/>
            <a:gdLst/>
            <a:ahLst/>
            <a:cxnLst/>
            <a:rect l="l" t="t" r="r" b="b"/>
            <a:pathLst>
              <a:path w="2519679" h="342900">
                <a:moveTo>
                  <a:pt x="2347722" y="0"/>
                </a:moveTo>
                <a:lnTo>
                  <a:pt x="2347722" y="42799"/>
                </a:lnTo>
                <a:lnTo>
                  <a:pt x="0" y="42799"/>
                </a:lnTo>
                <a:lnTo>
                  <a:pt x="0" y="299974"/>
                </a:lnTo>
                <a:lnTo>
                  <a:pt x="2347722" y="299974"/>
                </a:lnTo>
                <a:lnTo>
                  <a:pt x="2347722" y="342900"/>
                </a:lnTo>
                <a:lnTo>
                  <a:pt x="2519172" y="171450"/>
                </a:lnTo>
                <a:lnTo>
                  <a:pt x="2347722"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7" name="object 47"/>
          <p:cNvSpPr/>
          <p:nvPr/>
        </p:nvSpPr>
        <p:spPr>
          <a:xfrm>
            <a:off x="5782077" y="3180605"/>
            <a:ext cx="2519503" cy="342876"/>
          </a:xfrm>
          <a:custGeom>
            <a:avLst/>
            <a:gdLst/>
            <a:ahLst/>
            <a:cxnLst/>
            <a:rect l="l" t="t" r="r" b="b"/>
            <a:pathLst>
              <a:path w="2519679" h="342900">
                <a:moveTo>
                  <a:pt x="0" y="42799"/>
                </a:moveTo>
                <a:lnTo>
                  <a:pt x="2347722" y="42799"/>
                </a:lnTo>
                <a:lnTo>
                  <a:pt x="2347722" y="0"/>
                </a:lnTo>
                <a:lnTo>
                  <a:pt x="2519172" y="171450"/>
                </a:lnTo>
                <a:lnTo>
                  <a:pt x="2347722" y="342900"/>
                </a:lnTo>
                <a:lnTo>
                  <a:pt x="2347722" y="299974"/>
                </a:lnTo>
                <a:lnTo>
                  <a:pt x="0" y="299974"/>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48" name="object 48"/>
          <p:cNvSpPr/>
          <p:nvPr/>
        </p:nvSpPr>
        <p:spPr>
          <a:xfrm>
            <a:off x="5782077" y="3578341"/>
            <a:ext cx="2880158" cy="342876"/>
          </a:xfrm>
          <a:custGeom>
            <a:avLst/>
            <a:gdLst/>
            <a:ahLst/>
            <a:cxnLst/>
            <a:rect l="l" t="t" r="r" b="b"/>
            <a:pathLst>
              <a:path w="2880359" h="342900">
                <a:moveTo>
                  <a:pt x="2708910" y="0"/>
                </a:moveTo>
                <a:lnTo>
                  <a:pt x="2708910" y="42799"/>
                </a:lnTo>
                <a:lnTo>
                  <a:pt x="0" y="42799"/>
                </a:lnTo>
                <a:lnTo>
                  <a:pt x="0" y="300100"/>
                </a:lnTo>
                <a:lnTo>
                  <a:pt x="2708910" y="300100"/>
                </a:lnTo>
                <a:lnTo>
                  <a:pt x="2708910" y="342900"/>
                </a:lnTo>
                <a:lnTo>
                  <a:pt x="2880360" y="171450"/>
                </a:lnTo>
                <a:lnTo>
                  <a:pt x="2708910" y="0"/>
                </a:lnTo>
                <a:close/>
              </a:path>
            </a:pathLst>
          </a:custGeom>
          <a:solidFill>
            <a:srgbClr val="E0E0E0"/>
          </a:solidFill>
        </p:spPr>
        <p:txBody>
          <a:bodyPr wrap="square" lIns="0" tIns="0" rIns="0" bIns="0" rtlCol="0"/>
          <a:lstStyle/>
          <a:p>
            <a:pPr defTabSz="914358">
              <a:defRPr/>
            </a:pPr>
            <a:endParaRPr>
              <a:solidFill>
                <a:prstClr val="black"/>
              </a:solidFill>
              <a:latin typeface="Calibri" panose="020F0502020204030204"/>
            </a:endParaRPr>
          </a:p>
        </p:txBody>
      </p:sp>
      <p:sp>
        <p:nvSpPr>
          <p:cNvPr id="49" name="object 49"/>
          <p:cNvSpPr/>
          <p:nvPr/>
        </p:nvSpPr>
        <p:spPr>
          <a:xfrm>
            <a:off x="5782077" y="3578341"/>
            <a:ext cx="2880158" cy="342876"/>
          </a:xfrm>
          <a:custGeom>
            <a:avLst/>
            <a:gdLst/>
            <a:ahLst/>
            <a:cxnLst/>
            <a:rect l="l" t="t" r="r" b="b"/>
            <a:pathLst>
              <a:path w="2880359" h="342900">
                <a:moveTo>
                  <a:pt x="0" y="42799"/>
                </a:moveTo>
                <a:lnTo>
                  <a:pt x="2708910" y="42799"/>
                </a:lnTo>
                <a:lnTo>
                  <a:pt x="2708910" y="0"/>
                </a:lnTo>
                <a:lnTo>
                  <a:pt x="2880360" y="171450"/>
                </a:lnTo>
                <a:lnTo>
                  <a:pt x="2708910" y="342900"/>
                </a:lnTo>
                <a:lnTo>
                  <a:pt x="2708910" y="300100"/>
                </a:lnTo>
                <a:lnTo>
                  <a:pt x="0" y="300100"/>
                </a:lnTo>
                <a:lnTo>
                  <a:pt x="0" y="42799"/>
                </a:lnTo>
                <a:close/>
              </a:path>
            </a:pathLst>
          </a:custGeom>
          <a:ln w="12192">
            <a:solidFill>
              <a:srgbClr val="E0E0E0"/>
            </a:solidFill>
          </a:ln>
        </p:spPr>
        <p:txBody>
          <a:bodyPr wrap="square" lIns="0" tIns="0" rIns="0" bIns="0" rtlCol="0"/>
          <a:lstStyle/>
          <a:p>
            <a:pPr defTabSz="914358">
              <a:defRPr/>
            </a:pPr>
            <a:endParaRPr>
              <a:solidFill>
                <a:prstClr val="black"/>
              </a:solidFill>
              <a:latin typeface="Calibri" panose="020F0502020204030204"/>
            </a:endParaRPr>
          </a:p>
        </p:txBody>
      </p:sp>
      <p:sp>
        <p:nvSpPr>
          <p:cNvPr id="60" name="object 60"/>
          <p:cNvSpPr txBox="1"/>
          <p:nvPr/>
        </p:nvSpPr>
        <p:spPr>
          <a:xfrm>
            <a:off x="1094075" y="1205132"/>
            <a:ext cx="5144409" cy="215444"/>
          </a:xfrm>
          <a:prstGeom prst="rect">
            <a:avLst/>
          </a:prstGeom>
        </p:spPr>
        <p:txBody>
          <a:bodyPr vert="horz" wrap="square" lIns="0" tIns="0" rIns="0" bIns="0" rtlCol="0">
            <a:spAutoFit/>
          </a:bodyPr>
          <a:lstStyle/>
          <a:p>
            <a:pPr marL="12699" defTabSz="914358">
              <a:tabLst>
                <a:tab pos="4721006" algn="l"/>
              </a:tabLst>
              <a:defRPr/>
            </a:pPr>
            <a:r>
              <a:rPr lang="en-US" sz="1400" b="1" dirty="0">
                <a:solidFill>
                  <a:srgbClr val="FFFFFF"/>
                </a:solidFill>
                <a:latin typeface="Calibri" panose="020F0502020204030204"/>
                <a:cs typeface="Calibri"/>
              </a:rPr>
              <a:t> Bill Expi</a:t>
            </a:r>
            <a:r>
              <a:rPr lang="en-US" sz="1400" b="1" spc="-35" dirty="0">
                <a:solidFill>
                  <a:srgbClr val="FFFFFF"/>
                </a:solidFill>
                <a:latin typeface="Calibri" panose="020F0502020204030204"/>
                <a:cs typeface="Calibri"/>
              </a:rPr>
              <a:t>r</a:t>
            </a:r>
            <a:r>
              <a:rPr lang="en-US" sz="1400" b="1" spc="-10" dirty="0">
                <a:solidFill>
                  <a:srgbClr val="FFFFFF"/>
                </a:solidFill>
                <a:latin typeface="Calibri" panose="020F0502020204030204"/>
                <a:cs typeface="Calibri"/>
              </a:rPr>
              <a:t>a</a:t>
            </a:r>
            <a:r>
              <a:rPr lang="en-US" sz="1400" b="1" dirty="0">
                <a:solidFill>
                  <a:srgbClr val="FFFFFF"/>
                </a:solidFill>
                <a:latin typeface="Calibri" panose="020F0502020204030204"/>
                <a:cs typeface="Calibri"/>
              </a:rPr>
              <a:t>tion</a:t>
            </a:r>
            <a:r>
              <a:rPr lang="en-US" sz="1400" b="1" spc="-35" dirty="0">
                <a:solidFill>
                  <a:srgbClr val="FFFFFF"/>
                </a:solidFill>
                <a:latin typeface="Calibri" panose="020F0502020204030204"/>
                <a:cs typeface="Calibri"/>
              </a:rPr>
              <a:t> </a:t>
            </a:r>
            <a:r>
              <a:rPr lang="en-US" sz="1400" b="1" spc="-10" dirty="0">
                <a:solidFill>
                  <a:srgbClr val="FFFFFF"/>
                </a:solidFill>
                <a:latin typeface="Calibri" panose="020F0502020204030204"/>
                <a:cs typeface="Calibri"/>
              </a:rPr>
              <a:t>Date (20 days after the issue date)</a:t>
            </a:r>
            <a:r>
              <a:rPr sz="1400" b="1" dirty="0">
                <a:solidFill>
                  <a:srgbClr val="FFFFFF"/>
                </a:solidFill>
                <a:latin typeface="Calibri"/>
                <a:cs typeface="Calibri"/>
              </a:rPr>
              <a:t>	</a:t>
            </a:r>
            <a:r>
              <a:rPr sz="2100" b="1" spc="-7" baseline="1984" dirty="0">
                <a:solidFill>
                  <a:srgbClr val="6C6D70"/>
                </a:solidFill>
                <a:latin typeface="Calibri"/>
                <a:cs typeface="Calibri"/>
              </a:rPr>
              <a:t>D</a:t>
            </a:r>
            <a:r>
              <a:rPr sz="2100" b="1" spc="-30" baseline="1984" dirty="0">
                <a:solidFill>
                  <a:srgbClr val="6C6D70"/>
                </a:solidFill>
                <a:latin typeface="Calibri"/>
                <a:cs typeface="Calibri"/>
              </a:rPr>
              <a:t>a</a:t>
            </a:r>
            <a:r>
              <a:rPr sz="2100" b="1" baseline="1984" dirty="0">
                <a:solidFill>
                  <a:srgbClr val="6C6D70"/>
                </a:solidFill>
                <a:latin typeface="Calibri"/>
                <a:cs typeface="Calibri"/>
              </a:rPr>
              <a:t>y</a:t>
            </a:r>
            <a:r>
              <a:rPr sz="2100" b="1" spc="-37" baseline="1984" dirty="0">
                <a:solidFill>
                  <a:srgbClr val="6C6D70"/>
                </a:solidFill>
                <a:latin typeface="Calibri"/>
                <a:cs typeface="Calibri"/>
              </a:rPr>
              <a:t> </a:t>
            </a:r>
            <a:r>
              <a:rPr sz="2100" b="1" baseline="1984" dirty="0">
                <a:solidFill>
                  <a:srgbClr val="6C6D70"/>
                </a:solidFill>
                <a:latin typeface="Calibri"/>
                <a:cs typeface="Calibri"/>
              </a:rPr>
              <a:t>0</a:t>
            </a:r>
            <a:endParaRPr sz="2100" baseline="1984" dirty="0">
              <a:solidFill>
                <a:prstClr val="black"/>
              </a:solidFill>
              <a:latin typeface="Calibri"/>
              <a:cs typeface="Calibri"/>
            </a:endParaRPr>
          </a:p>
        </p:txBody>
      </p:sp>
      <p:sp>
        <p:nvSpPr>
          <p:cNvPr id="61" name="object 61"/>
          <p:cNvSpPr txBox="1"/>
          <p:nvPr/>
        </p:nvSpPr>
        <p:spPr>
          <a:xfrm>
            <a:off x="7002463" y="1631950"/>
            <a:ext cx="436214"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5</a:t>
            </a:r>
            <a:endParaRPr sz="1400" dirty="0">
              <a:solidFill>
                <a:prstClr val="black"/>
              </a:solidFill>
              <a:latin typeface="Calibri"/>
              <a:cs typeface="Calibri"/>
            </a:endParaRPr>
          </a:p>
        </p:txBody>
      </p:sp>
      <p:sp>
        <p:nvSpPr>
          <p:cNvPr id="62" name="object 62"/>
          <p:cNvSpPr txBox="1"/>
          <p:nvPr/>
        </p:nvSpPr>
        <p:spPr>
          <a:xfrm>
            <a:off x="7338099" y="2011652"/>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sz="1400" b="1" dirty="0">
                <a:solidFill>
                  <a:srgbClr val="6C6D70"/>
                </a:solidFill>
                <a:latin typeface="Calibri"/>
                <a:cs typeface="Calibri"/>
              </a:rPr>
              <a:t>1</a:t>
            </a:r>
            <a:r>
              <a:rPr lang="en-US" sz="1400" b="1" dirty="0">
                <a:solidFill>
                  <a:srgbClr val="6C6D70"/>
                </a:solidFill>
                <a:latin typeface="Calibri"/>
                <a:cs typeface="Calibri"/>
              </a:rPr>
              <a:t>5</a:t>
            </a:r>
            <a:endParaRPr sz="1400" dirty="0">
              <a:solidFill>
                <a:prstClr val="black"/>
              </a:solidFill>
              <a:latin typeface="Calibri"/>
              <a:cs typeface="Calibri"/>
            </a:endParaRPr>
          </a:p>
        </p:txBody>
      </p:sp>
      <p:sp>
        <p:nvSpPr>
          <p:cNvPr id="63" name="object 63"/>
          <p:cNvSpPr txBox="1"/>
          <p:nvPr/>
        </p:nvSpPr>
        <p:spPr>
          <a:xfrm>
            <a:off x="7702564" y="241332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l-GR" sz="1400" b="1" spc="-25" dirty="0">
                <a:solidFill>
                  <a:srgbClr val="6C6D70"/>
                </a:solidFill>
                <a:latin typeface="Calibri"/>
                <a:cs typeface="Calibri"/>
              </a:rPr>
              <a:t>30</a:t>
            </a:r>
            <a:endParaRPr sz="1400" dirty="0">
              <a:solidFill>
                <a:prstClr val="black"/>
              </a:solidFill>
              <a:latin typeface="Calibri"/>
              <a:cs typeface="Calibri"/>
            </a:endParaRPr>
          </a:p>
        </p:txBody>
      </p:sp>
      <p:sp>
        <p:nvSpPr>
          <p:cNvPr id="64" name="object 64"/>
          <p:cNvSpPr txBox="1"/>
          <p:nvPr/>
        </p:nvSpPr>
        <p:spPr>
          <a:xfrm>
            <a:off x="8066775" y="2867445"/>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l-GR" sz="1400" b="1" spc="-25" dirty="0">
                <a:solidFill>
                  <a:srgbClr val="6C6D70"/>
                </a:solidFill>
                <a:latin typeface="Calibri"/>
                <a:cs typeface="Calibri"/>
              </a:rPr>
              <a:t>35</a:t>
            </a:r>
            <a:endParaRPr sz="1400" dirty="0">
              <a:solidFill>
                <a:prstClr val="black"/>
              </a:solidFill>
              <a:latin typeface="Calibri"/>
              <a:cs typeface="Calibri"/>
            </a:endParaRPr>
          </a:p>
        </p:txBody>
      </p:sp>
      <p:sp>
        <p:nvSpPr>
          <p:cNvPr id="65" name="object 65"/>
          <p:cNvSpPr txBox="1"/>
          <p:nvPr/>
        </p:nvSpPr>
        <p:spPr>
          <a:xfrm>
            <a:off x="8394411" y="3264546"/>
            <a:ext cx="526378"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l-GR" sz="1400" b="1" spc="-25" dirty="0">
                <a:solidFill>
                  <a:srgbClr val="6C6D70"/>
                </a:solidFill>
                <a:latin typeface="Calibri"/>
                <a:cs typeface="Calibri"/>
              </a:rPr>
              <a:t>4</a:t>
            </a:r>
            <a:r>
              <a:rPr lang="en-US" sz="1400" b="1" dirty="0">
                <a:solidFill>
                  <a:srgbClr val="6C6D70"/>
                </a:solidFill>
                <a:latin typeface="Calibri"/>
                <a:cs typeface="Calibri"/>
              </a:rPr>
              <a:t>0</a:t>
            </a:r>
            <a:endParaRPr sz="1400" dirty="0">
              <a:solidFill>
                <a:prstClr val="black"/>
              </a:solidFill>
              <a:latin typeface="Calibri"/>
              <a:cs typeface="Calibri"/>
            </a:endParaRPr>
          </a:p>
        </p:txBody>
      </p:sp>
      <p:sp>
        <p:nvSpPr>
          <p:cNvPr id="66" name="object 66"/>
          <p:cNvSpPr txBox="1"/>
          <p:nvPr/>
        </p:nvSpPr>
        <p:spPr>
          <a:xfrm>
            <a:off x="8783385" y="3659870"/>
            <a:ext cx="525743" cy="215444"/>
          </a:xfrm>
          <a:prstGeom prst="rect">
            <a:avLst/>
          </a:prstGeom>
        </p:spPr>
        <p:txBody>
          <a:bodyPr vert="horz" wrap="square" lIns="0" tIns="0" rIns="0" bIns="0" rtlCol="0">
            <a:spAutoFit/>
          </a:bodyPr>
          <a:lstStyle/>
          <a:p>
            <a:pPr marL="12699" defTabSz="914358">
              <a:defRPr/>
            </a:pPr>
            <a:r>
              <a:rPr sz="1400" b="1" spc="-5" dirty="0">
                <a:solidFill>
                  <a:srgbClr val="6C6D70"/>
                </a:solidFill>
                <a:latin typeface="Calibri"/>
                <a:cs typeface="Calibri"/>
              </a:rPr>
              <a:t>D</a:t>
            </a:r>
            <a:r>
              <a:rPr sz="1400" b="1" spc="-20" dirty="0">
                <a:solidFill>
                  <a:srgbClr val="6C6D70"/>
                </a:solidFill>
                <a:latin typeface="Calibri"/>
                <a:cs typeface="Calibri"/>
              </a:rPr>
              <a:t>a</a:t>
            </a:r>
            <a:r>
              <a:rPr sz="1400" b="1" dirty="0">
                <a:solidFill>
                  <a:srgbClr val="6C6D70"/>
                </a:solidFill>
                <a:latin typeface="Calibri"/>
                <a:cs typeface="Calibri"/>
              </a:rPr>
              <a:t>y</a:t>
            </a:r>
            <a:r>
              <a:rPr sz="1400" b="1" spc="-25" dirty="0">
                <a:solidFill>
                  <a:srgbClr val="6C6D70"/>
                </a:solidFill>
                <a:latin typeface="Calibri"/>
                <a:cs typeface="Calibri"/>
              </a:rPr>
              <a:t> </a:t>
            </a:r>
            <a:r>
              <a:rPr lang="el-GR" sz="1400" b="1" spc="-5" dirty="0">
                <a:solidFill>
                  <a:srgbClr val="6C6D70"/>
                </a:solidFill>
                <a:latin typeface="Calibri"/>
                <a:cs typeface="Calibri"/>
              </a:rPr>
              <a:t>50</a:t>
            </a:r>
            <a:endParaRPr sz="1400" dirty="0">
              <a:solidFill>
                <a:prstClr val="black"/>
              </a:solidFill>
              <a:latin typeface="Calibri"/>
              <a:cs typeface="Calibri"/>
            </a:endParaRPr>
          </a:p>
        </p:txBody>
      </p:sp>
      <p:sp>
        <p:nvSpPr>
          <p:cNvPr id="72" name="object 72"/>
          <p:cNvSpPr txBox="1">
            <a:spLocks noGrp="1"/>
          </p:cNvSpPr>
          <p:nvPr>
            <p:ph type="title"/>
          </p:nvPr>
        </p:nvSpPr>
        <p:spPr>
          <a:xfrm>
            <a:off x="596406" y="549147"/>
            <a:ext cx="10999189" cy="384721"/>
          </a:xfrm>
          <a:prstGeom prst="rect">
            <a:avLst/>
          </a:prstGeom>
        </p:spPr>
        <p:txBody>
          <a:bodyPr vert="horz" wrap="square" lIns="0" tIns="0" rIns="0" bIns="0" rtlCol="0" anchor="ctr">
            <a:spAutoFit/>
          </a:bodyPr>
          <a:lstStyle/>
          <a:p>
            <a:pPr marL="60322">
              <a:lnSpc>
                <a:spcPts val="2975"/>
              </a:lnSpc>
            </a:pPr>
            <a:r>
              <a:rPr lang="en-GB" sz="2800" dirty="0">
                <a:solidFill>
                  <a:srgbClr val="CF003D"/>
                </a:solidFill>
                <a:latin typeface="Corbel" panose="020B0503020204020204" pitchFamily="34" charset="0"/>
                <a:cs typeface="Arial" panose="020B0604020202020204" pitchFamily="34" charset="0"/>
              </a:rPr>
              <a:t>Power</a:t>
            </a:r>
            <a:r>
              <a:rPr sz="2800" dirty="0">
                <a:solidFill>
                  <a:srgbClr val="CF003D"/>
                </a:solidFill>
                <a:latin typeface="Corbel" panose="020B0503020204020204" pitchFamily="34" charset="0"/>
                <a:cs typeface="Arial" panose="020B0604020202020204" pitchFamily="34" charset="0"/>
              </a:rPr>
              <a:t> |</a:t>
            </a:r>
            <a:r>
              <a:rPr sz="2500" i="1" spc="20" dirty="0">
                <a:solidFill>
                  <a:srgbClr val="C00000"/>
                </a:solidFill>
              </a:rPr>
              <a:t> </a:t>
            </a:r>
            <a:r>
              <a:rPr lang="en-US" sz="2700" dirty="0">
                <a:solidFill>
                  <a:srgbClr val="6D6E77"/>
                </a:solidFill>
                <a:latin typeface="Corbel" panose="020B0503020204020204" pitchFamily="34" charset="0"/>
                <a:cs typeface="Arial" panose="020B0604020202020204" pitchFamily="34" charset="0"/>
              </a:rPr>
              <a:t>Collection flow actions for churn Low Voltage customers (LV)</a:t>
            </a:r>
            <a:endParaRPr sz="2700" dirty="0">
              <a:solidFill>
                <a:srgbClr val="6D6E77"/>
              </a:solidFill>
              <a:latin typeface="Corbel" panose="020B0503020204020204" pitchFamily="34" charset="0"/>
              <a:cs typeface="Arial" panose="020B0604020202020204" pitchFamily="34" charset="0"/>
            </a:endParaRPr>
          </a:p>
        </p:txBody>
      </p:sp>
      <p:sp>
        <p:nvSpPr>
          <p:cNvPr id="74" name="Slide Number Placeholder 5">
            <a:extLst>
              <a:ext uri="{FF2B5EF4-FFF2-40B4-BE49-F238E27FC236}">
                <a16:creationId xmlns:a16="http://schemas.microsoft.com/office/drawing/2014/main" id="{22E3E9B1-99FD-47A1-96DB-911429B21D6B}"/>
              </a:ext>
            </a:extLst>
          </p:cNvPr>
          <p:cNvSpPr txBox="1">
            <a:spLocks/>
          </p:cNvSpPr>
          <p:nvPr/>
        </p:nvSpPr>
        <p:spPr>
          <a:xfrm>
            <a:off x="9447124" y="6492661"/>
            <a:ext cx="2743008" cy="365099"/>
          </a:xfrm>
          <a:prstGeom prst="rect">
            <a:avLst/>
          </a:prstGeom>
        </p:spPr>
        <p:txBody>
          <a:bodyPr vert="horz" lIns="91434" tIns="45717" rIns="91434" bIns="45717"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8">
              <a:defRPr/>
            </a:pPr>
            <a:fld id="{E8E25DB1-D53F-4AB2-BA69-F77CB49D32A0}" type="slidenum">
              <a:rPr lang="en-US" sz="1050">
                <a:solidFill>
                  <a:prstClr val="white"/>
                </a:solidFill>
              </a:rPr>
              <a:pPr defTabSz="914358">
                <a:defRPr/>
              </a:pPr>
              <a:t>52</a:t>
            </a:fld>
            <a:endParaRPr lang="en-US" sz="1050" dirty="0">
              <a:solidFill>
                <a:prstClr val="white"/>
              </a:solidFill>
            </a:endParaRPr>
          </a:p>
        </p:txBody>
      </p:sp>
      <p:sp>
        <p:nvSpPr>
          <p:cNvPr id="75" name="object 18">
            <a:extLst>
              <a:ext uri="{FF2B5EF4-FFF2-40B4-BE49-F238E27FC236}">
                <a16:creationId xmlns:a16="http://schemas.microsoft.com/office/drawing/2014/main" id="{A8745BE2-FA6E-459B-8B23-F1E8C3EF8287}"/>
              </a:ext>
            </a:extLst>
          </p:cNvPr>
          <p:cNvSpPr txBox="1"/>
          <p:nvPr/>
        </p:nvSpPr>
        <p:spPr>
          <a:xfrm>
            <a:off x="1039467" y="3219569"/>
            <a:ext cx="4595171" cy="430887"/>
          </a:xfrm>
          <a:prstGeom prst="rect">
            <a:avLst/>
          </a:prstGeom>
        </p:spPr>
        <p:txBody>
          <a:bodyPr vert="horz" wrap="square" lIns="0" tIns="0" rIns="0" bIns="0" rtlCol="0">
            <a:spAutoFit/>
          </a:bodyPr>
          <a:lstStyle/>
          <a:p>
            <a:pPr marL="12699" defTabSz="914358">
              <a:defRPr/>
            </a:pPr>
            <a:r>
              <a:rPr lang="en-US" sz="1400" b="1" spc="-10" dirty="0">
                <a:solidFill>
                  <a:srgbClr val="FFFFFF"/>
                </a:solidFill>
                <a:latin typeface="Calibri"/>
                <a:cs typeface="Calibri"/>
              </a:rPr>
              <a:t> L</a:t>
            </a:r>
            <a:r>
              <a:rPr lang="en-US" sz="1400" b="1" spc="-5" dirty="0">
                <a:solidFill>
                  <a:srgbClr val="FFFFFF"/>
                </a:solidFill>
                <a:latin typeface="Calibri"/>
                <a:cs typeface="Calibri"/>
              </a:rPr>
              <a:t>e</a:t>
            </a:r>
            <a:r>
              <a:rPr lang="en-US" sz="1400" b="1" spc="-30" dirty="0">
                <a:solidFill>
                  <a:srgbClr val="FFFFFF"/>
                </a:solidFill>
                <a:latin typeface="Calibri"/>
                <a:cs typeface="Calibri"/>
              </a:rPr>
              <a:t>g</a:t>
            </a:r>
            <a:r>
              <a:rPr lang="en-US" sz="1400" b="1" dirty="0">
                <a:solidFill>
                  <a:srgbClr val="FFFFFF"/>
                </a:solidFill>
                <a:latin typeface="Calibri"/>
                <a:cs typeface="Calibri"/>
              </a:rPr>
              <a:t>al </a:t>
            </a:r>
            <a:r>
              <a:rPr lang="en-US" sz="1400" b="1" spc="-15" dirty="0">
                <a:solidFill>
                  <a:srgbClr val="FFFFFF"/>
                </a:solidFill>
                <a:latin typeface="Calibri"/>
                <a:cs typeface="Calibri"/>
              </a:rPr>
              <a:t> </a:t>
            </a:r>
            <a:r>
              <a:rPr lang="en-US" sz="1400" b="1" dirty="0">
                <a:solidFill>
                  <a:srgbClr val="FFFFFF"/>
                </a:solidFill>
                <a:latin typeface="Calibri"/>
                <a:cs typeface="Calibri"/>
              </a:rPr>
              <a:t>As</a:t>
            </a:r>
            <a:r>
              <a:rPr lang="en-US" sz="1400" b="1" spc="5" dirty="0">
                <a:solidFill>
                  <a:srgbClr val="FFFFFF"/>
                </a:solidFill>
                <a:latin typeface="Calibri"/>
                <a:cs typeface="Calibri"/>
              </a:rPr>
              <a:t>s</a:t>
            </a:r>
            <a:r>
              <a:rPr lang="en-US" sz="1400" b="1" dirty="0">
                <a:solidFill>
                  <a:srgbClr val="FFFFFF"/>
                </a:solidFill>
                <a:latin typeface="Calibri"/>
                <a:cs typeface="Calibri"/>
              </a:rPr>
              <a:t>ignme</a:t>
            </a:r>
            <a:r>
              <a:rPr lang="en-US" sz="1400" b="1" spc="-15" dirty="0">
                <a:solidFill>
                  <a:srgbClr val="FFFFFF"/>
                </a:solidFill>
                <a:latin typeface="Calibri"/>
                <a:cs typeface="Calibri"/>
              </a:rPr>
              <a:t>n</a:t>
            </a:r>
            <a:r>
              <a:rPr lang="en-US" sz="1400" b="1" dirty="0">
                <a:solidFill>
                  <a:srgbClr val="FFFFFF"/>
                </a:solidFill>
                <a:latin typeface="Calibri"/>
                <a:cs typeface="Calibri"/>
              </a:rPr>
              <a:t>t</a:t>
            </a:r>
            <a:endParaRPr lang="en-US" sz="1400" dirty="0">
              <a:solidFill>
                <a:prstClr val="black"/>
              </a:solidFill>
              <a:latin typeface="Calibri"/>
              <a:cs typeface="Calibri"/>
            </a:endParaRPr>
          </a:p>
          <a:p>
            <a:pPr marL="12699" defTabSz="914358">
              <a:defRPr/>
            </a:pPr>
            <a:endParaRPr sz="1400" dirty="0">
              <a:solidFill>
                <a:prstClr val="black"/>
              </a:solidFill>
              <a:latin typeface="Calibri"/>
              <a:cs typeface="Calibri"/>
            </a:endParaRPr>
          </a:p>
        </p:txBody>
      </p:sp>
      <p:sp>
        <p:nvSpPr>
          <p:cNvPr id="76" name="object 73">
            <a:extLst>
              <a:ext uri="{FF2B5EF4-FFF2-40B4-BE49-F238E27FC236}">
                <a16:creationId xmlns:a16="http://schemas.microsoft.com/office/drawing/2014/main" id="{BA0A537D-1E85-483F-969B-CBCA46516A96}"/>
              </a:ext>
            </a:extLst>
          </p:cNvPr>
          <p:cNvSpPr txBox="1"/>
          <p:nvPr/>
        </p:nvSpPr>
        <p:spPr>
          <a:xfrm>
            <a:off x="2692335" y="5398094"/>
            <a:ext cx="2743008" cy="246221"/>
          </a:xfrm>
          <a:prstGeom prst="rect">
            <a:avLst/>
          </a:prstGeom>
        </p:spPr>
        <p:txBody>
          <a:bodyPr vert="horz" wrap="square" lIns="0" tIns="0" rIns="0" bIns="0" rtlCol="0">
            <a:spAutoFit/>
          </a:bodyPr>
          <a:lstStyle/>
          <a:p>
            <a:pPr marL="12699" defTabSz="914358">
              <a:defRPr/>
            </a:pPr>
            <a:r>
              <a:rPr lang="el-GR" sz="1600" i="1" spc="-10" dirty="0">
                <a:solidFill>
                  <a:prstClr val="black"/>
                </a:solidFill>
                <a:latin typeface="Calibri"/>
                <a:cs typeface="Calibri"/>
              </a:rPr>
              <a:t>   </a:t>
            </a:r>
            <a:r>
              <a:rPr lang="en-US" sz="1600" i="1" spc="-10" dirty="0">
                <a:solidFill>
                  <a:prstClr val="black"/>
                </a:solidFill>
                <a:latin typeface="Calibri"/>
                <a:cs typeface="Calibri"/>
              </a:rPr>
              <a:t>  </a:t>
            </a:r>
            <a:r>
              <a:rPr lang="el-GR" sz="1600" i="1" spc="-10" dirty="0">
                <a:solidFill>
                  <a:prstClr val="black"/>
                </a:solidFill>
                <a:latin typeface="Calibri"/>
                <a:cs typeface="Calibri"/>
              </a:rPr>
              <a:t> </a:t>
            </a:r>
            <a:endParaRPr lang="el-GR" sz="1600" dirty="0">
              <a:solidFill>
                <a:prstClr val="black"/>
              </a:solidFill>
              <a:latin typeface="Calibri"/>
              <a:cs typeface="Calibri"/>
            </a:endParaRPr>
          </a:p>
        </p:txBody>
      </p:sp>
      <p:sp>
        <p:nvSpPr>
          <p:cNvPr id="81" name="object 73">
            <a:extLst>
              <a:ext uri="{FF2B5EF4-FFF2-40B4-BE49-F238E27FC236}">
                <a16:creationId xmlns:a16="http://schemas.microsoft.com/office/drawing/2014/main" id="{4ACEEFBB-F732-41C2-96CE-C00139BB2538}"/>
              </a:ext>
            </a:extLst>
          </p:cNvPr>
          <p:cNvSpPr txBox="1"/>
          <p:nvPr/>
        </p:nvSpPr>
        <p:spPr>
          <a:xfrm>
            <a:off x="2186042" y="5475716"/>
            <a:ext cx="9409552" cy="184666"/>
          </a:xfrm>
          <a:prstGeom prst="rect">
            <a:avLst/>
          </a:prstGeom>
        </p:spPr>
        <p:txBody>
          <a:bodyPr vert="horz" wrap="square" lIns="0" tIns="0" rIns="0" bIns="0" rtlCol="0">
            <a:spAutoFit/>
          </a:bodyPr>
          <a:lstStyle/>
          <a:p>
            <a:pPr marL="12699" defTabSz="914358">
              <a:defRPr/>
            </a:pPr>
            <a:r>
              <a:rPr lang="en-US" sz="1200" b="1" i="1" spc="-5" dirty="0">
                <a:solidFill>
                  <a:srgbClr val="C00000"/>
                </a:solidFill>
                <a:latin typeface="Calibri"/>
                <a:cs typeface="Calibri"/>
              </a:rPr>
              <a:t>Vulnerable Customers have due date </a:t>
            </a:r>
            <a:r>
              <a:rPr lang="el-GR" sz="1200" b="1" i="1" spc="-5" dirty="0">
                <a:solidFill>
                  <a:srgbClr val="C00000"/>
                </a:solidFill>
                <a:latin typeface="Calibri" panose="020F0502020204030204"/>
                <a:cs typeface="Calibri"/>
              </a:rPr>
              <a:t>40</a:t>
            </a:r>
            <a:r>
              <a:rPr lang="en-US" sz="1200" b="1" i="1" spc="-5" dirty="0">
                <a:solidFill>
                  <a:srgbClr val="C00000"/>
                </a:solidFill>
                <a:latin typeface="Calibri" panose="020F0502020204030204"/>
                <a:cs typeface="Calibri"/>
              </a:rPr>
              <a:t> days after issued invoice</a:t>
            </a:r>
            <a:r>
              <a:rPr lang="el-GR" sz="1200" b="1" i="1" spc="-5" dirty="0">
                <a:solidFill>
                  <a:srgbClr val="C00000"/>
                </a:solidFill>
                <a:latin typeface="Calibri" panose="020F0502020204030204"/>
                <a:cs typeface="Calibri"/>
              </a:rPr>
              <a:t> </a:t>
            </a:r>
            <a:r>
              <a:rPr lang="en-US" sz="1200" b="1" i="1" spc="-5" dirty="0">
                <a:solidFill>
                  <a:srgbClr val="C00000"/>
                </a:solidFill>
                <a:latin typeface="Calibri" panose="020F0502020204030204"/>
                <a:cs typeface="Calibri"/>
              </a:rPr>
              <a:t>and are excluded the disconnection for a certain period based on the law. </a:t>
            </a:r>
            <a:r>
              <a:rPr lang="el-GR" sz="1200" b="1" i="1" spc="-5" dirty="0">
                <a:solidFill>
                  <a:srgbClr val="C00000"/>
                </a:solidFill>
                <a:latin typeface="Calibri" panose="020F0502020204030204"/>
                <a:cs typeface="Calibri"/>
              </a:rPr>
              <a:t> </a:t>
            </a:r>
            <a:endParaRPr sz="1200" b="1" dirty="0">
              <a:solidFill>
                <a:srgbClr val="C00000"/>
              </a:solidFill>
              <a:latin typeface="Calibri"/>
              <a:cs typeface="Calibri"/>
            </a:endParaRPr>
          </a:p>
        </p:txBody>
      </p:sp>
      <p:pic>
        <p:nvPicPr>
          <p:cNvPr id="82" name="Picture 81">
            <a:extLst>
              <a:ext uri="{FF2B5EF4-FFF2-40B4-BE49-F238E27FC236}">
                <a16:creationId xmlns:a16="http://schemas.microsoft.com/office/drawing/2014/main" id="{371A9462-CE52-43A0-8342-BE9075B2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103" y="514971"/>
            <a:ext cx="477446" cy="532244"/>
          </a:xfrm>
          <a:prstGeom prst="rect">
            <a:avLst/>
          </a:prstGeom>
        </p:spPr>
      </p:pic>
    </p:spTree>
    <p:extLst>
      <p:ext uri="{BB962C8B-B14F-4D97-AF65-F5344CB8AC3E}">
        <p14:creationId xmlns:p14="http://schemas.microsoft.com/office/powerpoint/2010/main" val="349339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Κείμενα </a:t>
            </a:r>
            <a:r>
              <a:rPr lang="en-US" sz="3000" dirty="0">
                <a:latin typeface="Trebuchet MS" panose="020B0603020202020204" pitchFamily="34" charset="0"/>
              </a:rPr>
              <a:t>VIBER - SMS </a:t>
            </a:r>
          </a:p>
        </p:txBody>
      </p:sp>
      <p:sp>
        <p:nvSpPr>
          <p:cNvPr id="28" name="Rectangle 27">
            <a:extLst>
              <a:ext uri="{FF2B5EF4-FFF2-40B4-BE49-F238E27FC236}">
                <a16:creationId xmlns:a16="http://schemas.microsoft.com/office/drawing/2014/main" id="{37DDB022-779E-470C-A5C4-F9C5D7570D94}"/>
              </a:ext>
            </a:extLst>
          </p:cNvPr>
          <p:cNvSpPr/>
          <p:nvPr/>
        </p:nvSpPr>
        <p:spPr>
          <a:xfrm>
            <a:off x="862402" y="2419751"/>
            <a:ext cx="4767602" cy="1487832"/>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Η παροχή ηλεκτρισμού ΧΗΛΧΧΧΧΧΧ έχει ληξιπρόθεσμη οφειλή Χ.ΧΧΧ,ΧΧ €.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33" name="Rectangle: Top Corners Rounded 32">
            <a:extLst>
              <a:ext uri="{FF2B5EF4-FFF2-40B4-BE49-F238E27FC236}">
                <a16:creationId xmlns:a16="http://schemas.microsoft.com/office/drawing/2014/main" id="{D611A8C7-DAC9-43F2-A180-63A6EA049A0A}"/>
              </a:ext>
            </a:extLst>
          </p:cNvPr>
          <p:cNvSpPr/>
          <p:nvPr/>
        </p:nvSpPr>
        <p:spPr>
          <a:xfrm>
            <a:off x="86240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35" name="Rectangle 34">
            <a:extLst>
              <a:ext uri="{FF2B5EF4-FFF2-40B4-BE49-F238E27FC236}">
                <a16:creationId xmlns:a16="http://schemas.microsoft.com/office/drawing/2014/main" id="{202C55F3-8ACA-48E0-87EA-A9A845930A6C}"/>
              </a:ext>
            </a:extLst>
          </p:cNvPr>
          <p:cNvSpPr/>
          <p:nvPr/>
        </p:nvSpPr>
        <p:spPr>
          <a:xfrm>
            <a:off x="6389781" y="2412557"/>
            <a:ext cx="4767603" cy="1487831"/>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Η ΠΑΡΟΧΗ ΗΛΕΚΤΡΙΣΜΟΥ ΧΗΛΧΧΧΧΧΧ ΕΧΕΙ ΥΠΕΡΗΜΕΡΗ ΟΦΕΙΛΗ ΧΧΧΧ,ΧΧ€. ΠΑΡΑΚΑΛΟΥΜΕ ΕΞΟΦΛΗΣΤΕ Ή ΑΓΝΟΗΣΤΕ ΤΟ ΠΑΡΟΝ ΕΦΟΣΟΝ ΕΞΟΦΛΗΣΑΤΕ. ΠΛΗΡΟΦΟΡΙΕΣ: 18321</a:t>
            </a:r>
          </a:p>
        </p:txBody>
      </p:sp>
      <p:sp>
        <p:nvSpPr>
          <p:cNvPr id="36" name="Rectangle: Top Corners Rounded 35">
            <a:extLst>
              <a:ext uri="{FF2B5EF4-FFF2-40B4-BE49-F238E27FC236}">
                <a16:creationId xmlns:a16="http://schemas.microsoft.com/office/drawing/2014/main" id="{719A28BC-0447-4535-A173-D574D765688F}"/>
              </a:ext>
            </a:extLst>
          </p:cNvPr>
          <p:cNvSpPr/>
          <p:nvPr/>
        </p:nvSpPr>
        <p:spPr>
          <a:xfrm>
            <a:off x="638978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Messages</a:t>
            </a:r>
            <a:endParaRPr lang="el-GR" sz="1600" b="1" dirty="0"/>
          </a:p>
        </p:txBody>
      </p:sp>
      <p:sp>
        <p:nvSpPr>
          <p:cNvPr id="7" name="Rectangle: Top Corners Rounded 6">
            <a:extLst>
              <a:ext uri="{FF2B5EF4-FFF2-40B4-BE49-F238E27FC236}">
                <a16:creationId xmlns:a16="http://schemas.microsoft.com/office/drawing/2014/main" id="{97D86090-7E4C-4AF7-8A3E-846C6B5FBB2A}"/>
              </a:ext>
            </a:extLst>
          </p:cNvPr>
          <p:cNvSpPr/>
          <p:nvPr/>
        </p:nvSpPr>
        <p:spPr>
          <a:xfrm>
            <a:off x="862401" y="1972719"/>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1</a:t>
            </a:r>
            <a:r>
              <a:rPr lang="en-US" sz="1600" b="1" baseline="30000" dirty="0"/>
              <a:t>st</a:t>
            </a:r>
            <a:r>
              <a:rPr lang="en-US" sz="1600" b="1" dirty="0"/>
              <a:t>  </a:t>
            </a:r>
            <a:endParaRPr lang="el-GR" sz="1600" b="1" dirty="0"/>
          </a:p>
        </p:txBody>
      </p:sp>
      <p:sp>
        <p:nvSpPr>
          <p:cNvPr id="8" name="Rectangle: Top Corners Rounded 7">
            <a:extLst>
              <a:ext uri="{FF2B5EF4-FFF2-40B4-BE49-F238E27FC236}">
                <a16:creationId xmlns:a16="http://schemas.microsoft.com/office/drawing/2014/main" id="{7CCF6C64-823F-4C23-9B0A-4B74DD3C86D6}"/>
              </a:ext>
            </a:extLst>
          </p:cNvPr>
          <p:cNvSpPr/>
          <p:nvPr/>
        </p:nvSpPr>
        <p:spPr>
          <a:xfrm>
            <a:off x="6389781" y="1945273"/>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1</a:t>
            </a:r>
            <a:r>
              <a:rPr lang="en-US" sz="1600" b="1" baseline="30000" dirty="0"/>
              <a:t>st</a:t>
            </a:r>
            <a:r>
              <a:rPr lang="en-US" sz="1600" b="1" dirty="0"/>
              <a:t>  </a:t>
            </a:r>
            <a:endParaRPr lang="el-GR" sz="1600" b="1" dirty="0"/>
          </a:p>
        </p:txBody>
      </p:sp>
      <p:sp>
        <p:nvSpPr>
          <p:cNvPr id="16" name="Rectangle: Top Corners Rounded 15">
            <a:extLst>
              <a:ext uri="{FF2B5EF4-FFF2-40B4-BE49-F238E27FC236}">
                <a16:creationId xmlns:a16="http://schemas.microsoft.com/office/drawing/2014/main" id="{1B409B4B-31B2-485D-86FB-D87611C7B0EA}"/>
              </a:ext>
            </a:extLst>
          </p:cNvPr>
          <p:cNvSpPr/>
          <p:nvPr/>
        </p:nvSpPr>
        <p:spPr>
          <a:xfrm>
            <a:off x="860736" y="3966624"/>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2</a:t>
            </a:r>
            <a:r>
              <a:rPr lang="en-US" sz="1600" b="1" baseline="30000" dirty="0"/>
              <a:t>nd</a:t>
            </a:r>
            <a:r>
              <a:rPr lang="en-US" sz="1600" b="1" dirty="0"/>
              <a:t>  </a:t>
            </a:r>
            <a:endParaRPr lang="el-GR" sz="1600" b="1" dirty="0"/>
          </a:p>
        </p:txBody>
      </p:sp>
      <p:sp>
        <p:nvSpPr>
          <p:cNvPr id="17" name="Rectangle: Top Corners Rounded 16">
            <a:extLst>
              <a:ext uri="{FF2B5EF4-FFF2-40B4-BE49-F238E27FC236}">
                <a16:creationId xmlns:a16="http://schemas.microsoft.com/office/drawing/2014/main" id="{0DE8AAD9-F609-4705-94CC-F21427127938}"/>
              </a:ext>
            </a:extLst>
          </p:cNvPr>
          <p:cNvSpPr/>
          <p:nvPr/>
        </p:nvSpPr>
        <p:spPr>
          <a:xfrm>
            <a:off x="6389780" y="3961820"/>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2</a:t>
            </a:r>
            <a:r>
              <a:rPr lang="en-US" sz="1600" b="1" baseline="30000" dirty="0"/>
              <a:t>nd</a:t>
            </a:r>
            <a:r>
              <a:rPr lang="en-US" sz="1600" b="1" dirty="0"/>
              <a:t>  </a:t>
            </a:r>
            <a:endParaRPr lang="el-GR" sz="1600" b="1" dirty="0"/>
          </a:p>
        </p:txBody>
      </p:sp>
      <p:sp>
        <p:nvSpPr>
          <p:cNvPr id="18" name="Rectangle 17">
            <a:extLst>
              <a:ext uri="{FF2B5EF4-FFF2-40B4-BE49-F238E27FC236}">
                <a16:creationId xmlns:a16="http://schemas.microsoft.com/office/drawing/2014/main" id="{C4D284AC-0AF9-4D87-9154-075E05A19538}"/>
              </a:ext>
            </a:extLst>
          </p:cNvPr>
          <p:cNvSpPr/>
          <p:nvPr/>
        </p:nvSpPr>
        <p:spPr>
          <a:xfrm>
            <a:off x="860736" y="4421115"/>
            <a:ext cx="4767602" cy="1607779"/>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Αγαπητέ πελάτη, </a:t>
            </a:r>
          </a:p>
          <a:p>
            <a:pPr algn="ctr"/>
            <a:r>
              <a:rPr lang="el-GR" sz="1200" dirty="0">
                <a:solidFill>
                  <a:schemeClr val="tx1"/>
                </a:solidFill>
              </a:rPr>
              <a:t>Η παροχή ηλεκτρισμού ΧΗΛΧΧΧΧΧΧ έχει ληξιπρόθεσμη οφειλή Χ.ΧΧΧ,ΧΧ €. Παρακαλούμε για άμεση εξόφληση για την αποφυγή διακοπής.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19" name="Rectangle 18">
            <a:extLst>
              <a:ext uri="{FF2B5EF4-FFF2-40B4-BE49-F238E27FC236}">
                <a16:creationId xmlns:a16="http://schemas.microsoft.com/office/drawing/2014/main" id="{87CDC771-16CF-4B9F-A155-989A3A4B7326}"/>
              </a:ext>
            </a:extLst>
          </p:cNvPr>
          <p:cNvSpPr/>
          <p:nvPr/>
        </p:nvSpPr>
        <p:spPr>
          <a:xfrm>
            <a:off x="6389780" y="4407127"/>
            <a:ext cx="4767603" cy="1607778"/>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Η ΠΑΡΟΧΗ ΗΛΕΚΤΡΙΣΜΟΥ ΧΗΛΧΧΧΧΧΧ ΕΧΕΙ ΥΠΕΡΗΜΕΡΗ ΟΦΕΙΛΗ ΧΧΧΧ,ΧΧ€. ΠΑΡΑΚΑΛΟΥΜΕ ΤΗΝ ΑΜΕΣΗ ΕΞΟΦΛΗΣΗ ΓΙΑ ΤΗΝ ΑΠΟΦΥΓΗ ΔΙΑΚΟΠΗΣ. ΠΛΗΡΟΦΟΡΙΕΣ: 18321</a:t>
            </a:r>
          </a:p>
        </p:txBody>
      </p:sp>
      <p:sp>
        <p:nvSpPr>
          <p:cNvPr id="20" name="Slide Number Placeholder 5">
            <a:extLst>
              <a:ext uri="{FF2B5EF4-FFF2-40B4-BE49-F238E27FC236}">
                <a16:creationId xmlns:a16="http://schemas.microsoft.com/office/drawing/2014/main" id="{BA1B2F7C-5AF0-45AD-8951-20158D63B393}"/>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8B5A03C6-A439-46EE-B84D-FA32CF35C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073" y="92315"/>
            <a:ext cx="969193" cy="855641"/>
          </a:xfrm>
          <a:prstGeom prst="rect">
            <a:avLst/>
          </a:prstGeom>
        </p:spPr>
      </p:pic>
    </p:spTree>
    <p:extLst>
      <p:ext uri="{BB962C8B-B14F-4D97-AF65-F5344CB8AC3E}">
        <p14:creationId xmlns:p14="http://schemas.microsoft.com/office/powerpoint/2010/main" val="142856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Κείμενα </a:t>
            </a:r>
            <a:r>
              <a:rPr lang="en-US" sz="3000" dirty="0">
                <a:latin typeface="Trebuchet MS" panose="020B0603020202020204" pitchFamily="34" charset="0"/>
              </a:rPr>
              <a:t>VIBER - SMS </a:t>
            </a:r>
          </a:p>
        </p:txBody>
      </p:sp>
      <p:sp>
        <p:nvSpPr>
          <p:cNvPr id="28" name="Rectangle 27">
            <a:extLst>
              <a:ext uri="{FF2B5EF4-FFF2-40B4-BE49-F238E27FC236}">
                <a16:creationId xmlns:a16="http://schemas.microsoft.com/office/drawing/2014/main" id="{37DDB022-779E-470C-A5C4-F9C5D7570D94}"/>
              </a:ext>
            </a:extLst>
          </p:cNvPr>
          <p:cNvSpPr/>
          <p:nvPr/>
        </p:nvSpPr>
        <p:spPr>
          <a:xfrm>
            <a:off x="862402" y="2419751"/>
            <a:ext cx="4767602" cy="1487832"/>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solidFill>
                  <a:schemeClr val="tx1"/>
                </a:solidFill>
              </a:rPr>
              <a:t>Αγαπητέ πελάτη,</a:t>
            </a:r>
          </a:p>
          <a:p>
            <a:pPr algn="ctr"/>
            <a:r>
              <a:rPr lang="el-GR" sz="1100" dirty="0">
                <a:solidFill>
                  <a:schemeClr val="tx1"/>
                </a:solidFill>
              </a:rPr>
              <a:t>Για την παροχή ηλεκτρισμού ΧΗΛΧΧΧΧΧΧ έχει προγραμματιστεί διακοπή λόγω ληξιπρόθεσμης οφειλής Χ.ΧΧΧ,ΧΧ €. Παρακαλούμε για την άμεση εξόφληση. Κωδικός Πληρωμής ΧΧΧΧΧΧΧΧΧΧΧΧΧΧΧΧΧΧΧΧΧΧΧΧΧ. Μπορείτε να κάνετε την πληρωμή σας </a:t>
            </a:r>
            <a:r>
              <a:rPr lang="el-GR" sz="1100" dirty="0" err="1">
                <a:solidFill>
                  <a:schemeClr val="tx1"/>
                </a:solidFill>
              </a:rPr>
              <a:t>online</a:t>
            </a:r>
            <a:r>
              <a:rPr lang="el-GR" sz="1100" dirty="0">
                <a:solidFill>
                  <a:schemeClr val="tx1"/>
                </a:solidFill>
              </a:rPr>
              <a:t> εύκολα, με ασφάλεια από το </a:t>
            </a:r>
            <a:r>
              <a:rPr lang="el-GR" sz="1100" dirty="0" err="1">
                <a:solidFill>
                  <a:schemeClr val="tx1"/>
                </a:solidFill>
              </a:rPr>
              <a:t>site</a:t>
            </a:r>
            <a:r>
              <a:rPr lang="el-GR" sz="1100" dirty="0">
                <a:solidFill>
                  <a:schemeClr val="tx1"/>
                </a:solidFill>
              </a:rPr>
              <a:t> μας https://www.zenith.gr/pliromi-logariasmou/ ή το </a:t>
            </a:r>
            <a:r>
              <a:rPr lang="el-GR" sz="1100" dirty="0" err="1">
                <a:solidFill>
                  <a:schemeClr val="tx1"/>
                </a:solidFill>
              </a:rPr>
              <a:t>myZeniΘ</a:t>
            </a:r>
            <a:r>
              <a:rPr lang="el-GR" sz="11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33" name="Rectangle: Top Corners Rounded 32">
            <a:extLst>
              <a:ext uri="{FF2B5EF4-FFF2-40B4-BE49-F238E27FC236}">
                <a16:creationId xmlns:a16="http://schemas.microsoft.com/office/drawing/2014/main" id="{D611A8C7-DAC9-43F2-A180-63A6EA049A0A}"/>
              </a:ext>
            </a:extLst>
          </p:cNvPr>
          <p:cNvSpPr/>
          <p:nvPr/>
        </p:nvSpPr>
        <p:spPr>
          <a:xfrm>
            <a:off x="86240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Messages </a:t>
            </a:r>
            <a:endParaRPr lang="el-GR" sz="1600" b="1" dirty="0"/>
          </a:p>
        </p:txBody>
      </p:sp>
      <p:sp>
        <p:nvSpPr>
          <p:cNvPr id="35" name="Rectangle 34">
            <a:extLst>
              <a:ext uri="{FF2B5EF4-FFF2-40B4-BE49-F238E27FC236}">
                <a16:creationId xmlns:a16="http://schemas.microsoft.com/office/drawing/2014/main" id="{202C55F3-8ACA-48E0-87EA-A9A845930A6C}"/>
              </a:ext>
            </a:extLst>
          </p:cNvPr>
          <p:cNvSpPr/>
          <p:nvPr/>
        </p:nvSpPr>
        <p:spPr>
          <a:xfrm>
            <a:off x="6389781" y="2412557"/>
            <a:ext cx="4767603" cy="1487831"/>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ΓΙΑ ΤΗΝ ΠΑΡΟΧΗ ΧΗΛΧΧΧΧΧΧ ΕΧΕΙ ΠΡΟΓΡΑΜΜΑΤΙΣΤΕΙ ΔΙΑΚΟΠΗ ΛΟΓΩ ΥΠΕΡΗΜΕΡΗΣ ΟΦΕΙΛΗΣ ΧΧΧΧ,ΧΧ€. ΠΑΡΑΚΑΛΟΥΜΕ ΑΜΕΣΗ ΕΞΟΦΛΗΣΗ. ΠΛΗΡΟΦΟΡΙΕΣ: 18321</a:t>
            </a:r>
          </a:p>
        </p:txBody>
      </p:sp>
      <p:sp>
        <p:nvSpPr>
          <p:cNvPr id="36" name="Rectangle: Top Corners Rounded 35">
            <a:extLst>
              <a:ext uri="{FF2B5EF4-FFF2-40B4-BE49-F238E27FC236}">
                <a16:creationId xmlns:a16="http://schemas.microsoft.com/office/drawing/2014/main" id="{719A28BC-0447-4535-A173-D574D765688F}"/>
              </a:ext>
            </a:extLst>
          </p:cNvPr>
          <p:cNvSpPr/>
          <p:nvPr/>
        </p:nvSpPr>
        <p:spPr>
          <a:xfrm>
            <a:off x="6389781" y="1270849"/>
            <a:ext cx="4767603" cy="574464"/>
          </a:xfrm>
          <a:prstGeom prst="round2Same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Messages</a:t>
            </a:r>
            <a:endParaRPr lang="el-GR" sz="1600" b="1" dirty="0"/>
          </a:p>
        </p:txBody>
      </p:sp>
      <p:sp>
        <p:nvSpPr>
          <p:cNvPr id="7" name="Rectangle: Top Corners Rounded 6">
            <a:extLst>
              <a:ext uri="{FF2B5EF4-FFF2-40B4-BE49-F238E27FC236}">
                <a16:creationId xmlns:a16="http://schemas.microsoft.com/office/drawing/2014/main" id="{97D86090-7E4C-4AF7-8A3E-846C6B5FBB2A}"/>
              </a:ext>
            </a:extLst>
          </p:cNvPr>
          <p:cNvSpPr/>
          <p:nvPr/>
        </p:nvSpPr>
        <p:spPr>
          <a:xfrm>
            <a:off x="862401" y="1972719"/>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3</a:t>
            </a:r>
            <a:r>
              <a:rPr lang="en-US" sz="1600" b="1" baseline="30000" dirty="0"/>
              <a:t>nd</a:t>
            </a:r>
            <a:r>
              <a:rPr lang="en-US" sz="1600" b="1" dirty="0"/>
              <a:t>   </a:t>
            </a:r>
            <a:endParaRPr lang="el-GR" sz="1600" b="1" dirty="0"/>
          </a:p>
        </p:txBody>
      </p:sp>
      <p:sp>
        <p:nvSpPr>
          <p:cNvPr id="8" name="Rectangle: Top Corners Rounded 7">
            <a:extLst>
              <a:ext uri="{FF2B5EF4-FFF2-40B4-BE49-F238E27FC236}">
                <a16:creationId xmlns:a16="http://schemas.microsoft.com/office/drawing/2014/main" id="{7CCF6C64-823F-4C23-9B0A-4B74DD3C86D6}"/>
              </a:ext>
            </a:extLst>
          </p:cNvPr>
          <p:cNvSpPr/>
          <p:nvPr/>
        </p:nvSpPr>
        <p:spPr>
          <a:xfrm>
            <a:off x="6389781" y="1945273"/>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3</a:t>
            </a:r>
            <a:r>
              <a:rPr lang="en-US" sz="1600" b="1" baseline="30000" dirty="0"/>
              <a:t>nd</a:t>
            </a:r>
            <a:r>
              <a:rPr lang="en-US" sz="1600" b="1" dirty="0"/>
              <a:t>  </a:t>
            </a:r>
            <a:endParaRPr lang="el-GR" sz="1600" b="1" dirty="0"/>
          </a:p>
        </p:txBody>
      </p:sp>
      <p:sp>
        <p:nvSpPr>
          <p:cNvPr id="16" name="Rectangle: Top Corners Rounded 15">
            <a:extLst>
              <a:ext uri="{FF2B5EF4-FFF2-40B4-BE49-F238E27FC236}">
                <a16:creationId xmlns:a16="http://schemas.microsoft.com/office/drawing/2014/main" id="{1B409B4B-31B2-485D-86FB-D87611C7B0EA}"/>
              </a:ext>
            </a:extLst>
          </p:cNvPr>
          <p:cNvSpPr/>
          <p:nvPr/>
        </p:nvSpPr>
        <p:spPr>
          <a:xfrm>
            <a:off x="860736" y="3966624"/>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Viber 4</a:t>
            </a:r>
            <a:r>
              <a:rPr lang="en-US" sz="1600" b="1" baseline="30000" dirty="0"/>
              <a:t>th</a:t>
            </a:r>
            <a:r>
              <a:rPr lang="en-US" sz="1600" b="1" dirty="0"/>
              <a:t>  </a:t>
            </a:r>
            <a:endParaRPr lang="el-GR" sz="1600" b="1" dirty="0"/>
          </a:p>
        </p:txBody>
      </p:sp>
      <p:sp>
        <p:nvSpPr>
          <p:cNvPr id="17" name="Rectangle: Top Corners Rounded 16">
            <a:extLst>
              <a:ext uri="{FF2B5EF4-FFF2-40B4-BE49-F238E27FC236}">
                <a16:creationId xmlns:a16="http://schemas.microsoft.com/office/drawing/2014/main" id="{0DE8AAD9-F609-4705-94CC-F21427127938}"/>
              </a:ext>
            </a:extLst>
          </p:cNvPr>
          <p:cNvSpPr/>
          <p:nvPr/>
        </p:nvSpPr>
        <p:spPr>
          <a:xfrm>
            <a:off x="6389780" y="3961820"/>
            <a:ext cx="4767603" cy="345347"/>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SMS 4</a:t>
            </a:r>
            <a:r>
              <a:rPr lang="en-US" sz="1600" b="1" baseline="30000" dirty="0"/>
              <a:t>th</a:t>
            </a:r>
            <a:r>
              <a:rPr lang="en-US" sz="1600" b="1" dirty="0"/>
              <a:t>  </a:t>
            </a:r>
            <a:endParaRPr lang="el-GR" sz="1600" b="1" dirty="0"/>
          </a:p>
        </p:txBody>
      </p:sp>
      <p:sp>
        <p:nvSpPr>
          <p:cNvPr id="18" name="Rectangle 17">
            <a:extLst>
              <a:ext uri="{FF2B5EF4-FFF2-40B4-BE49-F238E27FC236}">
                <a16:creationId xmlns:a16="http://schemas.microsoft.com/office/drawing/2014/main" id="{C4D284AC-0AF9-4D87-9154-075E05A19538}"/>
              </a:ext>
            </a:extLst>
          </p:cNvPr>
          <p:cNvSpPr/>
          <p:nvPr/>
        </p:nvSpPr>
        <p:spPr>
          <a:xfrm>
            <a:off x="860736" y="4421115"/>
            <a:ext cx="4767602" cy="1607779"/>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Αγαπητέ πελάτη,</a:t>
            </a:r>
          </a:p>
          <a:p>
            <a:pPr algn="ctr"/>
            <a:r>
              <a:rPr lang="el-GR" sz="1200" dirty="0">
                <a:solidFill>
                  <a:schemeClr val="tx1"/>
                </a:solidFill>
              </a:rPr>
              <a:t>Για την παροχή ηλεκτρισμού ΧΗΛΧΧΧΧΧΧ με ληξιπρόθεσμη οφειλή Χ.ΧΧΧ,ΧΧ €, ξεκίνησαν δικαστικές ενέργειες. Παρακαλούμε για την άμεση εξόφληση. Κωδικός Πληρωμής ΧΧΧΧΧΧΧΧΧΧΧΧΧΧΧΧΧΧΧΧΧΧΧΧΧ. Μπορείτε να κάνετε την πληρωμή σας </a:t>
            </a:r>
            <a:r>
              <a:rPr lang="el-GR" sz="1200" dirty="0" err="1">
                <a:solidFill>
                  <a:schemeClr val="tx1"/>
                </a:solidFill>
              </a:rPr>
              <a:t>online</a:t>
            </a:r>
            <a:r>
              <a:rPr lang="el-GR" sz="1200" dirty="0">
                <a:solidFill>
                  <a:schemeClr val="tx1"/>
                </a:solidFill>
              </a:rPr>
              <a:t> εύκολα, με ασφάλεια από το </a:t>
            </a:r>
            <a:r>
              <a:rPr lang="el-GR" sz="1200" dirty="0" err="1">
                <a:solidFill>
                  <a:schemeClr val="tx1"/>
                </a:solidFill>
              </a:rPr>
              <a:t>site</a:t>
            </a:r>
            <a:r>
              <a:rPr lang="el-GR" sz="1200" dirty="0">
                <a:solidFill>
                  <a:schemeClr val="tx1"/>
                </a:solidFill>
              </a:rPr>
              <a:t> μας https://www.zenith.gr/pliromi-logariasmou/ ή το </a:t>
            </a:r>
            <a:r>
              <a:rPr lang="el-GR" sz="1200" dirty="0" err="1">
                <a:solidFill>
                  <a:schemeClr val="tx1"/>
                </a:solidFill>
              </a:rPr>
              <a:t>myZeniΘ</a:t>
            </a:r>
            <a:r>
              <a:rPr lang="el-GR" sz="1200" dirty="0">
                <a:solidFill>
                  <a:schemeClr val="tx1"/>
                </a:solidFill>
              </a:rPr>
              <a:t> https://myaccount.zenith.gr. Πληροφορίες: 18321. Σε περίπτωση που έχετε εξοφλήσει αγνοήστε το παρόν μήνυμα. Ευχαριστούμε για την εμπιστοσύνη.</a:t>
            </a:r>
          </a:p>
        </p:txBody>
      </p:sp>
      <p:sp>
        <p:nvSpPr>
          <p:cNvPr id="19" name="Rectangle 18">
            <a:extLst>
              <a:ext uri="{FF2B5EF4-FFF2-40B4-BE49-F238E27FC236}">
                <a16:creationId xmlns:a16="http://schemas.microsoft.com/office/drawing/2014/main" id="{87CDC771-16CF-4B9F-A155-989A3A4B7326}"/>
              </a:ext>
            </a:extLst>
          </p:cNvPr>
          <p:cNvSpPr/>
          <p:nvPr/>
        </p:nvSpPr>
        <p:spPr>
          <a:xfrm>
            <a:off x="6389780" y="4407127"/>
            <a:ext cx="4767603" cy="1607778"/>
          </a:xfrm>
          <a:prstGeom prst="rect">
            <a:avLst/>
          </a:prstGeom>
          <a:noFill/>
          <a:ln>
            <a:solidFill>
              <a:srgbClr val="6D6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ΑΓΑΠΗΤΕ ΠΕΛΑΤΗ ΓΙΑ THN ΠΑΡΟΧΗ ΧΗΛΧΧΧΧΧΧ ΜΕ ΥΠΕΡΗΜΕΡΗ ΟΦΕΙΛΗ ΧΧΧΧ,ΧΧ€, ΞΕΚΙΝΗΣΑΝ ΔΙΚΑΣΤΙΚΕΣ ΕΝΕΡΓΕΙΕΣ. ΠΑΡΑΚΑΛΟΥΜΕ ΑΜΕΣΗ ΕΞΟΦΛΗΣΗ. ΠΛΗΡΟΦΟΡΙΕΣ: 18321</a:t>
            </a:r>
          </a:p>
          <a:p>
            <a:pPr algn="ctr"/>
            <a:endParaRPr lang="el-GR" sz="1200" dirty="0">
              <a:solidFill>
                <a:schemeClr val="tx1"/>
              </a:solidFill>
            </a:endParaRPr>
          </a:p>
        </p:txBody>
      </p:sp>
      <p:sp>
        <p:nvSpPr>
          <p:cNvPr id="13" name="Slide Number Placeholder 5">
            <a:extLst>
              <a:ext uri="{FF2B5EF4-FFF2-40B4-BE49-F238E27FC236}">
                <a16:creationId xmlns:a16="http://schemas.microsoft.com/office/drawing/2014/main" id="{13ADF764-83DB-4FD8-9F04-6493B0A33C5F}"/>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E6067267-B49D-4C2C-A89A-6BD114836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073" y="92315"/>
            <a:ext cx="969193" cy="855641"/>
          </a:xfrm>
          <a:prstGeom prst="rect">
            <a:avLst/>
          </a:prstGeom>
        </p:spPr>
      </p:pic>
    </p:spTree>
    <p:extLst>
      <p:ext uri="{BB962C8B-B14F-4D97-AF65-F5344CB8AC3E}">
        <p14:creationId xmlns:p14="http://schemas.microsoft.com/office/powerpoint/2010/main" val="1934356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D46E-E3F3-4DA5-919B-861A0130D305}"/>
              </a:ext>
            </a:extLst>
          </p:cNvPr>
          <p:cNvSpPr>
            <a:spLocks noGrp="1"/>
          </p:cNvSpPr>
          <p:nvPr>
            <p:ph type="ctrTitle"/>
          </p:nvPr>
        </p:nvSpPr>
        <p:spPr>
          <a:xfrm>
            <a:off x="607773" y="260260"/>
            <a:ext cx="10970534" cy="670812"/>
          </a:xfrm>
        </p:spPr>
        <p:txBody>
          <a:bodyPr>
            <a:normAutofit/>
          </a:bodyPr>
          <a:lstStyle/>
          <a:p>
            <a:r>
              <a:rPr lang="en-GB" sz="2500" b="1" dirty="0">
                <a:solidFill>
                  <a:srgbClr val="C00000"/>
                </a:solidFill>
              </a:rPr>
              <a:t>Power</a:t>
            </a:r>
            <a:r>
              <a:rPr lang="en-US" sz="2500" b="1" dirty="0">
                <a:solidFill>
                  <a:srgbClr val="C00000"/>
                </a:solidFill>
              </a:rPr>
              <a:t> | </a:t>
            </a:r>
            <a:r>
              <a:rPr lang="en-US" sz="2200" b="1" dirty="0"/>
              <a:t>Annual settlement program for residentials Low Voltage (LV)</a:t>
            </a:r>
            <a:endParaRPr lang="el-GR" sz="2200" b="1" dirty="0"/>
          </a:p>
        </p:txBody>
      </p:sp>
      <p:graphicFrame>
        <p:nvGraphicFramePr>
          <p:cNvPr id="6" name="Content Placeholder 5">
            <a:extLst>
              <a:ext uri="{FF2B5EF4-FFF2-40B4-BE49-F238E27FC236}">
                <a16:creationId xmlns:a16="http://schemas.microsoft.com/office/drawing/2014/main" id="{F6A1B539-E04A-59B7-44B9-793ABE3CF1E9}"/>
              </a:ext>
            </a:extLst>
          </p:cNvPr>
          <p:cNvGraphicFramePr>
            <a:graphicFrameLocks noGrp="1"/>
          </p:cNvGraphicFramePr>
          <p:nvPr>
            <p:ph idx="1"/>
          </p:nvPr>
        </p:nvGraphicFramePr>
        <p:xfrm>
          <a:off x="711882" y="1061423"/>
          <a:ext cx="10869386" cy="4735152"/>
        </p:xfrm>
        <a:graphic>
          <a:graphicData uri="http://schemas.openxmlformats.org/drawingml/2006/table">
            <a:tbl>
              <a:tblPr/>
              <a:tblGrid>
                <a:gridCol w="2331280">
                  <a:extLst>
                    <a:ext uri="{9D8B030D-6E8A-4147-A177-3AD203B41FA5}">
                      <a16:colId xmlns:a16="http://schemas.microsoft.com/office/drawing/2014/main" val="1388994169"/>
                    </a:ext>
                  </a:extLst>
                </a:gridCol>
                <a:gridCol w="3280325">
                  <a:extLst>
                    <a:ext uri="{9D8B030D-6E8A-4147-A177-3AD203B41FA5}">
                      <a16:colId xmlns:a16="http://schemas.microsoft.com/office/drawing/2014/main" val="101673075"/>
                    </a:ext>
                  </a:extLst>
                </a:gridCol>
                <a:gridCol w="886217">
                  <a:extLst>
                    <a:ext uri="{9D8B030D-6E8A-4147-A177-3AD203B41FA5}">
                      <a16:colId xmlns:a16="http://schemas.microsoft.com/office/drawing/2014/main" val="3742348822"/>
                    </a:ext>
                  </a:extLst>
                </a:gridCol>
                <a:gridCol w="1378926">
                  <a:extLst>
                    <a:ext uri="{9D8B030D-6E8A-4147-A177-3AD203B41FA5}">
                      <a16:colId xmlns:a16="http://schemas.microsoft.com/office/drawing/2014/main" val="1075740360"/>
                    </a:ext>
                  </a:extLst>
                </a:gridCol>
                <a:gridCol w="1220202">
                  <a:extLst>
                    <a:ext uri="{9D8B030D-6E8A-4147-A177-3AD203B41FA5}">
                      <a16:colId xmlns:a16="http://schemas.microsoft.com/office/drawing/2014/main" val="2553567714"/>
                    </a:ext>
                  </a:extLst>
                </a:gridCol>
                <a:gridCol w="1772436">
                  <a:extLst>
                    <a:ext uri="{9D8B030D-6E8A-4147-A177-3AD203B41FA5}">
                      <a16:colId xmlns:a16="http://schemas.microsoft.com/office/drawing/2014/main" val="445443682"/>
                    </a:ext>
                  </a:extLst>
                </a:gridCol>
              </a:tblGrid>
              <a:tr h="168548">
                <a:tc>
                  <a:txBody>
                    <a:bodyPr/>
                    <a:lstStyle/>
                    <a:p>
                      <a:pPr algn="ctr" fontAlgn="ctr"/>
                      <a:r>
                        <a:rPr lang="en-US" sz="1100" b="1" i="0" u="none" strike="noStrike" dirty="0">
                          <a:solidFill>
                            <a:srgbClr val="FFFFFF"/>
                          </a:solidFill>
                          <a:effectLst/>
                          <a:latin typeface="Calibri" panose="020F0502020204030204" pitchFamily="34" charset="0"/>
                        </a:rPr>
                        <a:t>Client </a:t>
                      </a:r>
                      <a:r>
                        <a:rPr lang="en-US" sz="1100" b="1" i="0" u="none" strike="noStrike" dirty="0" err="1">
                          <a:solidFill>
                            <a:srgbClr val="FFFFFF"/>
                          </a:solidFill>
                          <a:effectLst/>
                          <a:latin typeface="Calibri" panose="020F0502020204030204" pitchFamily="34" charset="0"/>
                        </a:rPr>
                        <a:t>Catefory</a:t>
                      </a:r>
                      <a:endParaRPr lang="en-US" sz="1100" b="1" i="0" u="none" strike="noStrike" dirty="0">
                        <a:solidFill>
                          <a:srgbClr val="FFFFFF"/>
                        </a:solidFill>
                        <a:effectLst/>
                        <a:latin typeface="Calibri" panose="020F0502020204030204" pitchFamily="34" charset="0"/>
                      </a:endParaRPr>
                    </a:p>
                  </a:txBody>
                  <a:tcPr marL="7736" marR="7736" marT="77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Client Status</a:t>
                      </a:r>
                    </a:p>
                  </a:txBody>
                  <a:tcPr marL="7736" marR="7736" marT="77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Period</a:t>
                      </a:r>
                    </a:p>
                  </a:txBody>
                  <a:tcPr marL="7736" marR="7736" marT="77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from (</a:t>
                      </a:r>
                      <a:r>
                        <a:rPr lang="en-US" sz="1100" b="1" i="0" u="none" strike="noStrike">
                          <a:solidFill>
                            <a:srgbClr val="000000"/>
                          </a:solidFill>
                          <a:effectLst/>
                          <a:latin typeface="Calibri" panose="020F0502020204030204" pitchFamily="34" charset="0"/>
                        </a:rPr>
                        <a:t>€)</a:t>
                      </a:r>
                      <a:endParaRPr lang="en-US" sz="1100" b="1" i="0" u="none" strike="noStrike">
                        <a:solidFill>
                          <a:srgbClr val="FFFFFF"/>
                        </a:solidFill>
                        <a:effectLst/>
                        <a:latin typeface="Calibri" panose="020F0502020204030204" pitchFamily="34" charset="0"/>
                      </a:endParaRPr>
                    </a:p>
                  </a:txBody>
                  <a:tcPr marL="7736" marR="7736" marT="77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to  (€)</a:t>
                      </a:r>
                    </a:p>
                  </a:txBody>
                  <a:tcPr marL="7736" marR="7736" marT="77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dirty="0">
                          <a:solidFill>
                            <a:srgbClr val="FFFFFF"/>
                          </a:solidFill>
                          <a:effectLst/>
                          <a:latin typeface="Calibri" panose="020F0502020204030204" pitchFamily="34" charset="0"/>
                        </a:rPr>
                        <a:t>Installments</a:t>
                      </a:r>
                    </a:p>
                  </a:txBody>
                  <a:tcPr marL="7736" marR="7736" marT="77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73888840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12958394"/>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75621879"/>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5385933"/>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15%+5</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07564764"/>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15%+7</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26969733"/>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25%+7</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7636210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25%+8</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82429077"/>
                  </a:ext>
                </a:extLst>
              </a:tr>
              <a:tr h="168548">
                <a:tc>
                  <a:txBody>
                    <a:bodyPr/>
                    <a:lstStyle/>
                    <a:p>
                      <a:pPr algn="ctr" fontAlgn="ctr"/>
                      <a:r>
                        <a:rPr lang="en-US" sz="1100" b="0" i="0" u="none" strike="noStrike" dirty="0">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95628379"/>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50%+2</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71168231"/>
                  </a:ext>
                </a:extLst>
              </a:tr>
              <a:tr h="168548">
                <a:tc>
                  <a:txBody>
                    <a:bodyPr/>
                    <a:lstStyle/>
                    <a:p>
                      <a:pPr algn="ctr" fontAlgn="ctr"/>
                      <a:r>
                        <a:rPr lang="en-US" sz="1100" b="0" i="0" u="none" strike="noStrike" dirty="0">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50%+3</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2914709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50%+4</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3258819"/>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50%+6</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8809110"/>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50%+1</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8123152"/>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62538073"/>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20%+7</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52474938"/>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20%+8</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0669280"/>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20%+9</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96188232"/>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20%+10</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39244093"/>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20%+11</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06770850"/>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50%+1</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39436212"/>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7092827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300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20%+7</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35111551"/>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400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20%+8</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824318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20%+9</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85134719"/>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20%+10</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4950247"/>
                  </a:ext>
                </a:extLst>
              </a:tr>
              <a:tr h="168548">
                <a:tc>
                  <a:txBody>
                    <a:bodyPr/>
                    <a:lstStyle/>
                    <a:p>
                      <a:pPr algn="ctr" fontAlgn="ctr"/>
                      <a:r>
                        <a:rPr lang="en-US" sz="1100" b="0" i="0" u="none" strike="noStrike">
                          <a:solidFill>
                            <a:srgbClr val="000000"/>
                          </a:solidFill>
                          <a:effectLst/>
                          <a:latin typeface="Calibri" panose="020F0502020204030204" pitchFamily="34" charset="0"/>
                        </a:rPr>
                        <a:t>Residential </a:t>
                      </a:r>
                    </a:p>
                  </a:txBody>
                  <a:tcPr marL="7736" marR="7736" marT="77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3</a:t>
                      </a:r>
                      <a:r>
                        <a:rPr lang="el-GR" sz="1100" b="0" i="0" u="none" strike="noStrike" dirty="0">
                          <a:solidFill>
                            <a:srgbClr val="000000"/>
                          </a:solidFill>
                          <a:effectLst/>
                          <a:latin typeface="Calibri" panose="020F0502020204030204" pitchFamily="34" charset="0"/>
                        </a:rPr>
                        <a:t>000</a:t>
                      </a:r>
                    </a:p>
                  </a:txBody>
                  <a:tcPr marL="7736" marR="7736" marT="7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20%+11</a:t>
                      </a:r>
                    </a:p>
                  </a:txBody>
                  <a:tcPr marL="7736" marR="7736" marT="77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84295749"/>
                  </a:ext>
                </a:extLst>
              </a:tr>
            </a:tbl>
          </a:graphicData>
        </a:graphic>
      </p:graphicFrame>
    </p:spTree>
    <p:extLst>
      <p:ext uri="{BB962C8B-B14F-4D97-AF65-F5344CB8AC3E}">
        <p14:creationId xmlns:p14="http://schemas.microsoft.com/office/powerpoint/2010/main" val="2146667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D46E-E3F3-4DA5-919B-861A0130D305}"/>
              </a:ext>
            </a:extLst>
          </p:cNvPr>
          <p:cNvSpPr>
            <a:spLocks noGrp="1"/>
          </p:cNvSpPr>
          <p:nvPr>
            <p:ph type="ctrTitle"/>
          </p:nvPr>
        </p:nvSpPr>
        <p:spPr/>
        <p:txBody>
          <a:bodyPr>
            <a:normAutofit/>
          </a:bodyPr>
          <a:lstStyle/>
          <a:p>
            <a:r>
              <a:rPr lang="en-US" sz="2500" b="1" dirty="0">
                <a:solidFill>
                  <a:srgbClr val="C00000"/>
                </a:solidFill>
              </a:rPr>
              <a:t>Power | </a:t>
            </a:r>
            <a:r>
              <a:rPr lang="en-US" sz="2400" b="1" dirty="0"/>
              <a:t>Annual settlement program Commercials/Industrials/Public (LV)</a:t>
            </a:r>
            <a:endParaRPr lang="el-GR" sz="2400" b="1" dirty="0"/>
          </a:p>
        </p:txBody>
      </p:sp>
      <p:graphicFrame>
        <p:nvGraphicFramePr>
          <p:cNvPr id="5" name="Content Placeholder 4">
            <a:extLst>
              <a:ext uri="{FF2B5EF4-FFF2-40B4-BE49-F238E27FC236}">
                <a16:creationId xmlns:a16="http://schemas.microsoft.com/office/drawing/2014/main" id="{53EC79BF-DEFE-25F2-9107-AB62527B13DB}"/>
              </a:ext>
            </a:extLst>
          </p:cNvPr>
          <p:cNvGraphicFramePr>
            <a:graphicFrameLocks noGrp="1"/>
          </p:cNvGraphicFramePr>
          <p:nvPr>
            <p:ph idx="1"/>
          </p:nvPr>
        </p:nvGraphicFramePr>
        <p:xfrm>
          <a:off x="610732" y="1100460"/>
          <a:ext cx="10970534" cy="4705525"/>
        </p:xfrm>
        <a:graphic>
          <a:graphicData uri="http://schemas.openxmlformats.org/drawingml/2006/table">
            <a:tbl>
              <a:tblPr/>
              <a:tblGrid>
                <a:gridCol w="2352975">
                  <a:extLst>
                    <a:ext uri="{9D8B030D-6E8A-4147-A177-3AD203B41FA5}">
                      <a16:colId xmlns:a16="http://schemas.microsoft.com/office/drawing/2014/main" val="1906066184"/>
                    </a:ext>
                  </a:extLst>
                </a:gridCol>
                <a:gridCol w="3310851">
                  <a:extLst>
                    <a:ext uri="{9D8B030D-6E8A-4147-A177-3AD203B41FA5}">
                      <a16:colId xmlns:a16="http://schemas.microsoft.com/office/drawing/2014/main" val="2377012526"/>
                    </a:ext>
                  </a:extLst>
                </a:gridCol>
                <a:gridCol w="894464">
                  <a:extLst>
                    <a:ext uri="{9D8B030D-6E8A-4147-A177-3AD203B41FA5}">
                      <a16:colId xmlns:a16="http://schemas.microsoft.com/office/drawing/2014/main" val="2194946957"/>
                    </a:ext>
                  </a:extLst>
                </a:gridCol>
                <a:gridCol w="1391760">
                  <a:extLst>
                    <a:ext uri="{9D8B030D-6E8A-4147-A177-3AD203B41FA5}">
                      <a16:colId xmlns:a16="http://schemas.microsoft.com/office/drawing/2014/main" val="2989909131"/>
                    </a:ext>
                  </a:extLst>
                </a:gridCol>
                <a:gridCol w="1231557">
                  <a:extLst>
                    <a:ext uri="{9D8B030D-6E8A-4147-A177-3AD203B41FA5}">
                      <a16:colId xmlns:a16="http://schemas.microsoft.com/office/drawing/2014/main" val="2206231195"/>
                    </a:ext>
                  </a:extLst>
                </a:gridCol>
                <a:gridCol w="1788927">
                  <a:extLst>
                    <a:ext uri="{9D8B030D-6E8A-4147-A177-3AD203B41FA5}">
                      <a16:colId xmlns:a16="http://schemas.microsoft.com/office/drawing/2014/main" val="3947104368"/>
                    </a:ext>
                  </a:extLst>
                </a:gridCol>
              </a:tblGrid>
              <a:tr h="188845">
                <a:tc>
                  <a:txBody>
                    <a:bodyPr/>
                    <a:lstStyle/>
                    <a:p>
                      <a:pPr algn="ctr" fontAlgn="ctr"/>
                      <a:r>
                        <a:rPr lang="en-US" sz="1100" b="1" i="0" u="none" strike="noStrike" dirty="0">
                          <a:solidFill>
                            <a:srgbClr val="FFFFFF"/>
                          </a:solidFill>
                          <a:effectLst/>
                          <a:latin typeface="Calibri" panose="020F0502020204030204" pitchFamily="34" charset="0"/>
                        </a:rPr>
                        <a:t>Client </a:t>
                      </a:r>
                      <a:r>
                        <a:rPr lang="en-US" sz="1100" b="1" i="0" u="none" strike="noStrike" dirty="0" err="1">
                          <a:solidFill>
                            <a:srgbClr val="FFFFFF"/>
                          </a:solidFill>
                          <a:effectLst/>
                          <a:latin typeface="Calibri" panose="020F0502020204030204" pitchFamily="34" charset="0"/>
                        </a:rPr>
                        <a:t>Catefory</a:t>
                      </a:r>
                      <a:endParaRPr lang="en-US" sz="1100" b="1" i="0" u="none" strike="noStrike" dirty="0">
                        <a:solidFill>
                          <a:srgbClr val="FFFFFF"/>
                        </a:solidFill>
                        <a:effectLst/>
                        <a:latin typeface="Calibri" panose="020F0502020204030204" pitchFamily="34" charset="0"/>
                      </a:endParaRPr>
                    </a:p>
                  </a:txBody>
                  <a:tcPr marL="8018" marR="8018" marT="8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Client Status</a:t>
                      </a:r>
                    </a:p>
                  </a:txBody>
                  <a:tcPr marL="8018" marR="8018" marT="8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Period</a:t>
                      </a:r>
                    </a:p>
                  </a:txBody>
                  <a:tcPr marL="8018" marR="8018" marT="8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from (</a:t>
                      </a:r>
                      <a:r>
                        <a:rPr lang="en-US" sz="1100" b="1" i="0" u="none" strike="noStrike">
                          <a:solidFill>
                            <a:srgbClr val="000000"/>
                          </a:solidFill>
                          <a:effectLst/>
                          <a:latin typeface="Calibri" panose="020F0502020204030204" pitchFamily="34" charset="0"/>
                        </a:rPr>
                        <a:t>€)</a:t>
                      </a:r>
                      <a:endParaRPr lang="en-US" sz="1100" b="1" i="0" u="none" strike="noStrike">
                        <a:solidFill>
                          <a:srgbClr val="FFFFFF"/>
                        </a:solidFill>
                        <a:effectLst/>
                        <a:latin typeface="Calibri" panose="020F0502020204030204" pitchFamily="34" charset="0"/>
                      </a:endParaRPr>
                    </a:p>
                  </a:txBody>
                  <a:tcPr marL="8018" marR="8018" marT="8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a:solidFill>
                            <a:srgbClr val="FFFFFF"/>
                          </a:solidFill>
                          <a:effectLst/>
                          <a:latin typeface="Calibri" panose="020F0502020204030204" pitchFamily="34" charset="0"/>
                        </a:rPr>
                        <a:t>Debt to  (€)</a:t>
                      </a:r>
                    </a:p>
                  </a:txBody>
                  <a:tcPr marL="8018" marR="8018" marT="8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en-US" sz="1100" b="1" i="0" u="none" strike="noStrike" dirty="0">
                          <a:solidFill>
                            <a:srgbClr val="FFFFFF"/>
                          </a:solidFill>
                          <a:effectLst/>
                          <a:latin typeface="Calibri" panose="020F0502020204030204" pitchFamily="34" charset="0"/>
                        </a:rPr>
                        <a:t>Installments</a:t>
                      </a:r>
                    </a:p>
                  </a:txBody>
                  <a:tcPr marL="8018" marR="8018" marT="801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0000"/>
                    </a:solidFill>
                  </a:tcPr>
                </a:tc>
                <a:extLst>
                  <a:ext uri="{0D108BD9-81ED-4DB2-BD59-A6C34878D82A}">
                    <a16:rowId xmlns:a16="http://schemas.microsoft.com/office/drawing/2014/main" val="2606493035"/>
                  </a:ext>
                </a:extLst>
              </a:tr>
              <a:tr h="180653">
                <a:tc>
                  <a:txBody>
                    <a:bodyPr/>
                    <a:lstStyle/>
                    <a:p>
                      <a:pPr algn="ctr" fontAlgn="ctr"/>
                      <a:r>
                        <a:rPr lang="en-US" sz="1100" b="0" i="0" u="none" strike="noStrike" dirty="0">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70283419"/>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85943503"/>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92882491"/>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07591087"/>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20%+6</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15306918"/>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Active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20%+7</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29440609"/>
                  </a:ext>
                </a:extLst>
              </a:tr>
              <a:tr h="180653">
                <a:tc>
                  <a:txBody>
                    <a:bodyPr/>
                    <a:lstStyle/>
                    <a:p>
                      <a:pPr algn="ctr" fontAlgn="ctr"/>
                      <a:r>
                        <a:rPr lang="en-US" sz="1100" b="0" i="0" u="none" strike="noStrike" dirty="0">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43200572"/>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50%+2</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61583293"/>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Disconnected with re-connection request</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50%+3</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81691741"/>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with pending final invoice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98920258"/>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with pending final invoice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765210"/>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with pending final invoice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25%+4</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36269038"/>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with pending final invoice</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15%+7</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67852429"/>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30%+3</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15584857"/>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dirty="0">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26312101"/>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58110214"/>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01368985"/>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88399039"/>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Churn / 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76333690"/>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30%+3</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84680397"/>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150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45083128"/>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400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15862694"/>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600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80002627"/>
                  </a:ext>
                </a:extLst>
              </a:tr>
              <a:tr h="180653">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93074254"/>
                  </a:ext>
                </a:extLst>
              </a:tr>
              <a:tr h="181008">
                <a:tc>
                  <a:txBody>
                    <a:bodyPr/>
                    <a:lstStyle/>
                    <a:p>
                      <a:pPr algn="ctr" fontAlgn="ctr"/>
                      <a:r>
                        <a:rPr lang="en-US" sz="1100" b="0" i="0" u="none" strike="noStrike">
                          <a:solidFill>
                            <a:srgbClr val="000000"/>
                          </a:solidFill>
                          <a:effectLst/>
                          <a:latin typeface="Calibri" panose="020F0502020204030204" pitchFamily="34" charset="0"/>
                        </a:rPr>
                        <a:t>Commercial/Industrial/Public </a:t>
                      </a:r>
                    </a:p>
                  </a:txBody>
                  <a:tcPr marL="8018" marR="8018" marT="80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100" b="0" i="0" u="none" strike="noStrike">
                          <a:solidFill>
                            <a:srgbClr val="000000"/>
                          </a:solidFill>
                          <a:effectLst/>
                          <a:latin typeface="Calibri" panose="020F0502020204030204" pitchFamily="34" charset="0"/>
                        </a:rPr>
                        <a:t>Terminated</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2023</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a:solidFill>
                            <a:srgbClr val="000000"/>
                          </a:solidFill>
                          <a:effectLst/>
                          <a:latin typeface="Calibri" panose="020F0502020204030204" pitchFamily="34" charset="0"/>
                        </a:rPr>
                        <a:t>2000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Calibri" panose="020F0502020204030204" pitchFamily="34" charset="0"/>
                        </a:rPr>
                        <a:t>5</a:t>
                      </a:r>
                      <a:r>
                        <a:rPr lang="el-GR" sz="1100" b="0" i="0" u="none" strike="noStrike" dirty="0">
                          <a:solidFill>
                            <a:srgbClr val="000000"/>
                          </a:solidFill>
                          <a:effectLst/>
                          <a:latin typeface="Calibri" panose="020F0502020204030204" pitchFamily="34" charset="0"/>
                        </a:rPr>
                        <a:t>000</a:t>
                      </a:r>
                    </a:p>
                  </a:txBody>
                  <a:tcPr marL="8018" marR="8018" marT="80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l-GR" sz="1100" b="0" i="0" u="none" strike="noStrike" dirty="0">
                          <a:solidFill>
                            <a:srgbClr val="000000"/>
                          </a:solidFill>
                          <a:effectLst/>
                          <a:latin typeface="Calibri" panose="020F0502020204030204" pitchFamily="34" charset="0"/>
                        </a:rPr>
                        <a:t>10%+9</a:t>
                      </a:r>
                    </a:p>
                  </a:txBody>
                  <a:tcPr marL="8018" marR="8018" marT="80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56345711"/>
                  </a:ext>
                </a:extLst>
              </a:tr>
            </a:tbl>
          </a:graphicData>
        </a:graphic>
      </p:graphicFrame>
    </p:spTree>
    <p:extLst>
      <p:ext uri="{BB962C8B-B14F-4D97-AF65-F5344CB8AC3E}">
        <p14:creationId xmlns:p14="http://schemas.microsoft.com/office/powerpoint/2010/main" val="2632129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E823E709-152C-4682-A306-360EA1961578}"/>
              </a:ext>
            </a:extLst>
          </p:cNvPr>
          <p:cNvSpPr txBox="1"/>
          <p:nvPr/>
        </p:nvSpPr>
        <p:spPr>
          <a:xfrm>
            <a:off x="170892" y="2455883"/>
            <a:ext cx="7834263" cy="1754326"/>
          </a:xfrm>
          <a:prstGeom prst="rect">
            <a:avLst/>
          </a:prstGeom>
          <a:noFill/>
        </p:spPr>
        <p:txBody>
          <a:bodyPr wrap="square" rtlCol="0">
            <a:spAutoFit/>
          </a:bodyPr>
          <a:lstStyle/>
          <a:p>
            <a:r>
              <a:rPr lang="el-GR" sz="5400" b="1" dirty="0">
                <a:solidFill>
                  <a:schemeClr val="tx1">
                    <a:lumMod val="75000"/>
                    <a:lumOff val="25000"/>
                  </a:schemeClr>
                </a:solidFill>
                <a:latin typeface="Trebuchet MS" panose="020B0603020202020204" pitchFamily="34" charset="0"/>
              </a:rPr>
              <a:t>Γενικές</a:t>
            </a:r>
          </a:p>
          <a:p>
            <a:r>
              <a:rPr lang="el-GR" sz="5400" b="1" dirty="0">
                <a:solidFill>
                  <a:schemeClr val="tx1">
                    <a:lumMod val="75000"/>
                    <a:lumOff val="25000"/>
                  </a:schemeClr>
                </a:solidFill>
                <a:latin typeface="Trebuchet MS" panose="020B0603020202020204" pitchFamily="34" charset="0"/>
              </a:rPr>
              <a:t>Πληροφορίες</a:t>
            </a:r>
            <a:endParaRPr lang="en-US" sz="5400" b="1" dirty="0">
              <a:solidFill>
                <a:schemeClr val="tx1">
                  <a:lumMod val="75000"/>
                  <a:lumOff val="25000"/>
                </a:schemeClr>
              </a:solidFill>
              <a:latin typeface="Trebuchet MS" panose="020B0603020202020204" pitchFamily="34" charset="0"/>
            </a:endParaRPr>
          </a:p>
        </p:txBody>
      </p:sp>
      <p:grpSp>
        <p:nvGrpSpPr>
          <p:cNvPr id="3" name="Group 2">
            <a:extLst>
              <a:ext uri="{FF2B5EF4-FFF2-40B4-BE49-F238E27FC236}">
                <a16:creationId xmlns:a16="http://schemas.microsoft.com/office/drawing/2014/main" id="{A3AD6563-FA33-428E-A435-0E72BCEF507B}"/>
              </a:ext>
            </a:extLst>
          </p:cNvPr>
          <p:cNvGrpSpPr/>
          <p:nvPr/>
        </p:nvGrpSpPr>
        <p:grpSpPr>
          <a:xfrm>
            <a:off x="9308029" y="3425168"/>
            <a:ext cx="1747506" cy="2008628"/>
            <a:chOff x="9308029" y="3425168"/>
            <a:chExt cx="1747506" cy="2008628"/>
          </a:xfrm>
        </p:grpSpPr>
        <p:sp>
          <p:nvSpPr>
            <p:cNvPr id="12" name="Hexagon 11">
              <a:extLst>
                <a:ext uri="{FF2B5EF4-FFF2-40B4-BE49-F238E27FC236}">
                  <a16:creationId xmlns:a16="http://schemas.microsoft.com/office/drawing/2014/main" id="{BB6764DD-D705-4E40-8D2B-5E1CE68210B4}"/>
                </a:ext>
              </a:extLst>
            </p:cNvPr>
            <p:cNvSpPr/>
            <p:nvPr/>
          </p:nvSpPr>
          <p:spPr>
            <a:xfrm rot="5400000">
              <a:off x="9177468" y="3555729"/>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sp>
          <p:nvSpPr>
            <p:cNvPr id="2" name="TextBox 1">
              <a:extLst>
                <a:ext uri="{FF2B5EF4-FFF2-40B4-BE49-F238E27FC236}">
                  <a16:creationId xmlns:a16="http://schemas.microsoft.com/office/drawing/2014/main" id="{89B123D6-001C-490F-9A9C-1DCD02FE740D}"/>
                </a:ext>
              </a:extLst>
            </p:cNvPr>
            <p:cNvSpPr txBox="1"/>
            <p:nvPr/>
          </p:nvSpPr>
          <p:spPr>
            <a:xfrm>
              <a:off x="9928347" y="3706207"/>
              <a:ext cx="506870" cy="1446550"/>
            </a:xfrm>
            <a:prstGeom prst="rect">
              <a:avLst/>
            </a:prstGeom>
            <a:noFill/>
          </p:spPr>
          <p:txBody>
            <a:bodyPr wrap="none" rtlCol="0">
              <a:spAutoFit/>
            </a:bodyPr>
            <a:lstStyle/>
            <a:p>
              <a:r>
                <a:rPr lang="en-US" sz="8800" dirty="0">
                  <a:solidFill>
                    <a:srgbClr val="CF003D"/>
                  </a:solidFill>
                  <a:latin typeface="Trebuchet MS" panose="020B0603020202020204" pitchFamily="34" charset="0"/>
                </a:rPr>
                <a:t>i</a:t>
              </a:r>
              <a:endParaRPr lang="el-GR" sz="8800" dirty="0">
                <a:solidFill>
                  <a:srgbClr val="CF003D"/>
                </a:solidFill>
                <a:latin typeface="Trebuchet MS" panose="020B0603020202020204" pitchFamily="34" charset="0"/>
              </a:endParaRPr>
            </a:p>
          </p:txBody>
        </p:sp>
      </p:grpSp>
      <p:sp>
        <p:nvSpPr>
          <p:cNvPr id="8" name="Slide Number Placeholder 5">
            <a:extLst>
              <a:ext uri="{FF2B5EF4-FFF2-40B4-BE49-F238E27FC236}">
                <a16:creationId xmlns:a16="http://schemas.microsoft.com/office/drawing/2014/main" id="{FFB835CE-17AC-4868-9933-80454E4266E9}"/>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5291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Πως λαμβάνω λογαριασμό</a:t>
            </a:r>
            <a:r>
              <a:rPr lang="en-US" dirty="0">
                <a:latin typeface="Trebuchet MS" panose="020B0603020202020204" pitchFamily="34" charset="0"/>
              </a:rPr>
              <a:t>;</a:t>
            </a:r>
            <a:endParaRPr lang="en-US" sz="3000" dirty="0">
              <a:latin typeface="Trebuchet MS" panose="020B0603020202020204" pitchFamily="34" charset="0"/>
            </a:endParaRPr>
          </a:p>
        </p:txBody>
      </p:sp>
      <p:sp>
        <p:nvSpPr>
          <p:cNvPr id="10" name="Rectangle 9">
            <a:extLst>
              <a:ext uri="{FF2B5EF4-FFF2-40B4-BE49-F238E27FC236}">
                <a16:creationId xmlns:a16="http://schemas.microsoft.com/office/drawing/2014/main" id="{943D4B11-951C-4E05-A0A0-06CDE422DACC}"/>
              </a:ext>
            </a:extLst>
          </p:cNvPr>
          <p:cNvSpPr/>
          <p:nvPr/>
        </p:nvSpPr>
        <p:spPr>
          <a:xfrm>
            <a:off x="3061982" y="1301693"/>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Αυτόματη αποστολή </a:t>
            </a:r>
            <a:r>
              <a:rPr lang="en-US" sz="1200" dirty="0" err="1">
                <a:solidFill>
                  <a:schemeClr val="tx1"/>
                </a:solidFill>
              </a:rPr>
              <a:t>viber</a:t>
            </a:r>
            <a:r>
              <a:rPr lang="en-US" sz="1200" dirty="0">
                <a:solidFill>
                  <a:schemeClr val="tx1"/>
                </a:solidFill>
              </a:rPr>
              <a:t>/</a:t>
            </a:r>
            <a:r>
              <a:rPr lang="en-US" sz="1200" dirty="0" err="1">
                <a:solidFill>
                  <a:schemeClr val="tx1"/>
                </a:solidFill>
              </a:rPr>
              <a:t>sms</a:t>
            </a:r>
            <a:r>
              <a:rPr lang="en-US" sz="1200" dirty="0">
                <a:solidFill>
                  <a:schemeClr val="tx1"/>
                </a:solidFill>
              </a:rPr>
              <a:t> </a:t>
            </a:r>
            <a:r>
              <a:rPr lang="el-GR" sz="1200" dirty="0">
                <a:solidFill>
                  <a:schemeClr val="tx1"/>
                </a:solidFill>
              </a:rPr>
              <a:t>κατά την καταχώρηση του χρεωστικού/πιστωτικού τιμολογίου στο </a:t>
            </a:r>
            <a:r>
              <a:rPr lang="en-US" sz="1200" dirty="0">
                <a:solidFill>
                  <a:schemeClr val="tx1"/>
                </a:solidFill>
              </a:rPr>
              <a:t>IEBS.</a:t>
            </a:r>
          </a:p>
          <a:p>
            <a:pPr algn="just"/>
            <a:r>
              <a:rPr lang="el-GR" sz="1200" dirty="0">
                <a:solidFill>
                  <a:schemeClr val="tx1"/>
                </a:solidFill>
              </a:rPr>
              <a:t>Εξαιρούνται της αποστολής </a:t>
            </a:r>
            <a:r>
              <a:rPr lang="en-US" sz="1200" dirty="0" err="1">
                <a:solidFill>
                  <a:schemeClr val="tx1"/>
                </a:solidFill>
              </a:rPr>
              <a:t>viber</a:t>
            </a:r>
            <a:r>
              <a:rPr lang="en-US" sz="1200" dirty="0">
                <a:solidFill>
                  <a:schemeClr val="tx1"/>
                </a:solidFill>
              </a:rPr>
              <a:t>/</a:t>
            </a:r>
            <a:r>
              <a:rPr lang="en-US" sz="1200" dirty="0" err="1">
                <a:solidFill>
                  <a:schemeClr val="tx1"/>
                </a:solidFill>
              </a:rPr>
              <a:t>sms</a:t>
            </a:r>
            <a:r>
              <a:rPr lang="en-US" sz="1200" dirty="0">
                <a:solidFill>
                  <a:schemeClr val="tx1"/>
                </a:solidFill>
              </a:rPr>
              <a:t> - </a:t>
            </a:r>
            <a:r>
              <a:rPr lang="el-GR" sz="1200" dirty="0">
                <a:solidFill>
                  <a:schemeClr val="tx1"/>
                </a:solidFill>
              </a:rPr>
              <a:t>Χρήστες </a:t>
            </a:r>
            <a:r>
              <a:rPr lang="en-US" sz="1200" dirty="0" err="1">
                <a:solidFill>
                  <a:schemeClr val="tx1"/>
                </a:solidFill>
              </a:rPr>
              <a:t>myzenith</a:t>
            </a:r>
            <a:r>
              <a:rPr lang="en-US" sz="1200" dirty="0">
                <a:solidFill>
                  <a:schemeClr val="tx1"/>
                </a:solidFill>
              </a:rPr>
              <a:t>  - e-billing</a:t>
            </a:r>
            <a:r>
              <a:rPr lang="el-GR" sz="1200" dirty="0">
                <a:solidFill>
                  <a:schemeClr val="tx1"/>
                </a:solidFill>
              </a:rPr>
              <a:t>, παροχές Δημοσίου, Β2Β </a:t>
            </a:r>
            <a:r>
              <a:rPr lang="en-US" sz="1200" dirty="0">
                <a:solidFill>
                  <a:schemeClr val="tx1"/>
                </a:solidFill>
              </a:rPr>
              <a:t>Customers</a:t>
            </a:r>
          </a:p>
        </p:txBody>
      </p:sp>
      <p:grpSp>
        <p:nvGrpSpPr>
          <p:cNvPr id="2" name="Group 1">
            <a:extLst>
              <a:ext uri="{FF2B5EF4-FFF2-40B4-BE49-F238E27FC236}">
                <a16:creationId xmlns:a16="http://schemas.microsoft.com/office/drawing/2014/main" id="{E82E100F-EE7A-4C32-983E-63514F78A92E}"/>
              </a:ext>
            </a:extLst>
          </p:cNvPr>
          <p:cNvGrpSpPr/>
          <p:nvPr/>
        </p:nvGrpSpPr>
        <p:grpSpPr>
          <a:xfrm>
            <a:off x="610734" y="1301691"/>
            <a:ext cx="2317024" cy="602612"/>
            <a:chOff x="610734" y="1301691"/>
            <a:chExt cx="2317024" cy="602612"/>
          </a:xfrm>
        </p:grpSpPr>
        <p:sp>
          <p:nvSpPr>
            <p:cNvPr id="9" name="Rectangle: Top Corners Rounded 8">
              <a:extLst>
                <a:ext uri="{FF2B5EF4-FFF2-40B4-BE49-F238E27FC236}">
                  <a16:creationId xmlns:a16="http://schemas.microsoft.com/office/drawing/2014/main" id="{105A7E33-4511-4169-A47D-17E492E833DF}"/>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sp>
          <p:nvSpPr>
            <p:cNvPr id="11" name="TextBox 10">
              <a:extLst>
                <a:ext uri="{FF2B5EF4-FFF2-40B4-BE49-F238E27FC236}">
                  <a16:creationId xmlns:a16="http://schemas.microsoft.com/office/drawing/2014/main" id="{37D44400-B920-4695-B787-D15DA090A994}"/>
                </a:ext>
              </a:extLst>
            </p:cNvPr>
            <p:cNvSpPr txBox="1"/>
            <p:nvPr/>
          </p:nvSpPr>
          <p:spPr>
            <a:xfrm>
              <a:off x="667792" y="1387971"/>
              <a:ext cx="2259966" cy="400110"/>
            </a:xfrm>
            <a:prstGeom prst="rect">
              <a:avLst/>
            </a:prstGeom>
            <a:noFill/>
          </p:spPr>
          <p:txBody>
            <a:bodyPr wrap="square" rtlCol="0">
              <a:spAutoFit/>
            </a:bodyPr>
            <a:lstStyle/>
            <a:p>
              <a:r>
                <a:rPr lang="en-US" sz="2000" b="1" dirty="0">
                  <a:solidFill>
                    <a:schemeClr val="bg1"/>
                  </a:solidFill>
                </a:rPr>
                <a:t>Viber - SMS</a:t>
              </a:r>
              <a:endParaRPr lang="el-GR" sz="2000" b="1" dirty="0">
                <a:solidFill>
                  <a:schemeClr val="bg1"/>
                </a:solidFill>
              </a:endParaRPr>
            </a:p>
          </p:txBody>
        </p:sp>
      </p:grpSp>
      <p:sp>
        <p:nvSpPr>
          <p:cNvPr id="12" name="Rectangle 11">
            <a:extLst>
              <a:ext uri="{FF2B5EF4-FFF2-40B4-BE49-F238E27FC236}">
                <a16:creationId xmlns:a16="http://schemas.microsoft.com/office/drawing/2014/main" id="{9499802D-1913-4017-8935-994CB0826E44}"/>
              </a:ext>
            </a:extLst>
          </p:cNvPr>
          <p:cNvSpPr/>
          <p:nvPr/>
        </p:nvSpPr>
        <p:spPr>
          <a:xfrm>
            <a:off x="3061980" y="2100045"/>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Αποστολή έντυπου χρεωστικού/πιστωτικού τιμολογίου μέσω συνεργαζόμενης εκτυπωτικής εταιρείας.</a:t>
            </a:r>
          </a:p>
          <a:p>
            <a:pPr algn="just"/>
            <a:r>
              <a:rPr lang="el-GR" sz="1200" dirty="0">
                <a:solidFill>
                  <a:schemeClr val="tx1"/>
                </a:solidFill>
              </a:rPr>
              <a:t>Εξαιρούνται της αποστολής χρήστες e-</a:t>
            </a:r>
            <a:r>
              <a:rPr lang="el-GR" sz="1200" dirty="0" err="1">
                <a:solidFill>
                  <a:schemeClr val="tx1"/>
                </a:solidFill>
              </a:rPr>
              <a:t>billing</a:t>
            </a:r>
            <a:endParaRPr lang="el-GR" sz="1200" dirty="0">
              <a:solidFill>
                <a:schemeClr val="tx1"/>
              </a:solidFill>
            </a:endParaRPr>
          </a:p>
        </p:txBody>
      </p:sp>
      <p:grpSp>
        <p:nvGrpSpPr>
          <p:cNvPr id="13" name="Group 12">
            <a:extLst>
              <a:ext uri="{FF2B5EF4-FFF2-40B4-BE49-F238E27FC236}">
                <a16:creationId xmlns:a16="http://schemas.microsoft.com/office/drawing/2014/main" id="{4F41963A-2960-4FF3-B099-795C9B8566D3}"/>
              </a:ext>
            </a:extLst>
          </p:cNvPr>
          <p:cNvGrpSpPr/>
          <p:nvPr/>
        </p:nvGrpSpPr>
        <p:grpSpPr>
          <a:xfrm>
            <a:off x="627507" y="2100043"/>
            <a:ext cx="2300249" cy="602612"/>
            <a:chOff x="627509" y="1301691"/>
            <a:chExt cx="2300249" cy="602612"/>
          </a:xfrm>
        </p:grpSpPr>
        <p:sp>
          <p:nvSpPr>
            <p:cNvPr id="14" name="Rectangle: Top Corners Rounded 13">
              <a:extLst>
                <a:ext uri="{FF2B5EF4-FFF2-40B4-BE49-F238E27FC236}">
                  <a16:creationId xmlns:a16="http://schemas.microsoft.com/office/drawing/2014/main" id="{391123E1-14AB-487B-9925-D53762EA3171}"/>
                </a:ext>
              </a:extLst>
            </p:cNvPr>
            <p:cNvSpPr/>
            <p:nvPr/>
          </p:nvSpPr>
          <p:spPr>
            <a:xfrm rot="16200000">
              <a:off x="1476328"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TextBox 14">
              <a:extLst>
                <a:ext uri="{FF2B5EF4-FFF2-40B4-BE49-F238E27FC236}">
                  <a16:creationId xmlns:a16="http://schemas.microsoft.com/office/drawing/2014/main" id="{39760B97-6D8C-4581-A824-4C702FF34051}"/>
                </a:ext>
              </a:extLst>
            </p:cNvPr>
            <p:cNvSpPr txBox="1"/>
            <p:nvPr/>
          </p:nvSpPr>
          <p:spPr>
            <a:xfrm>
              <a:off x="667792" y="1387971"/>
              <a:ext cx="2259966" cy="369332"/>
            </a:xfrm>
            <a:prstGeom prst="rect">
              <a:avLst/>
            </a:prstGeom>
            <a:noFill/>
          </p:spPr>
          <p:txBody>
            <a:bodyPr wrap="square" rtlCol="0">
              <a:spAutoFit/>
            </a:bodyPr>
            <a:lstStyle/>
            <a:p>
              <a:r>
                <a:rPr lang="el-GR" b="1" dirty="0">
                  <a:solidFill>
                    <a:schemeClr val="bg1"/>
                  </a:solidFill>
                </a:rPr>
                <a:t>Ταχυδρομείο ΕΛΤΑ ΑΕ</a:t>
              </a:r>
            </a:p>
          </p:txBody>
        </p:sp>
      </p:grpSp>
      <p:sp>
        <p:nvSpPr>
          <p:cNvPr id="16" name="Rectangle 15">
            <a:extLst>
              <a:ext uri="{FF2B5EF4-FFF2-40B4-BE49-F238E27FC236}">
                <a16:creationId xmlns:a16="http://schemas.microsoft.com/office/drawing/2014/main" id="{FA9EC8FE-1809-46A8-8982-526186254B93}"/>
              </a:ext>
            </a:extLst>
          </p:cNvPr>
          <p:cNvSpPr/>
          <p:nvPr/>
        </p:nvSpPr>
        <p:spPr>
          <a:xfrm>
            <a:off x="3045206" y="2898396"/>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Αυτόματη αποστολή </a:t>
            </a:r>
            <a:r>
              <a:rPr lang="en-US" sz="1200" dirty="0">
                <a:solidFill>
                  <a:schemeClr val="tx1"/>
                </a:solidFill>
              </a:rPr>
              <a:t>mail </a:t>
            </a:r>
            <a:r>
              <a:rPr lang="el-GR" sz="1200" dirty="0">
                <a:solidFill>
                  <a:schemeClr val="tx1"/>
                </a:solidFill>
              </a:rPr>
              <a:t>κατά την καταχώρηση του χρεωστικού/πιστωτικού τιμολογίου στο IEBS.</a:t>
            </a:r>
          </a:p>
          <a:p>
            <a:pPr algn="just"/>
            <a:r>
              <a:rPr lang="el-GR" sz="1200" dirty="0">
                <a:solidFill>
                  <a:schemeClr val="tx1"/>
                </a:solidFill>
              </a:rPr>
              <a:t>Εξαιρούνται της αποστολής έντυπου Λογαριασμού</a:t>
            </a:r>
          </a:p>
        </p:txBody>
      </p:sp>
      <p:sp>
        <p:nvSpPr>
          <p:cNvPr id="18" name="Rectangle: Top Corners Rounded 17">
            <a:extLst>
              <a:ext uri="{FF2B5EF4-FFF2-40B4-BE49-F238E27FC236}">
                <a16:creationId xmlns:a16="http://schemas.microsoft.com/office/drawing/2014/main" id="{BAFE5899-DC00-434F-9653-19334BD14DB8}"/>
              </a:ext>
            </a:extLst>
          </p:cNvPr>
          <p:cNvSpPr/>
          <p:nvPr/>
        </p:nvSpPr>
        <p:spPr>
          <a:xfrm rot="16200000">
            <a:off x="1476327" y="2049575"/>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TextBox 27">
            <a:extLst>
              <a:ext uri="{FF2B5EF4-FFF2-40B4-BE49-F238E27FC236}">
                <a16:creationId xmlns:a16="http://schemas.microsoft.com/office/drawing/2014/main" id="{CC660714-D86C-479A-8A7E-77B4C3D97CD7}"/>
              </a:ext>
            </a:extLst>
          </p:cNvPr>
          <p:cNvSpPr txBox="1"/>
          <p:nvPr/>
        </p:nvSpPr>
        <p:spPr>
          <a:xfrm>
            <a:off x="726516" y="2999644"/>
            <a:ext cx="2259966" cy="400110"/>
          </a:xfrm>
          <a:prstGeom prst="rect">
            <a:avLst/>
          </a:prstGeom>
          <a:noFill/>
        </p:spPr>
        <p:txBody>
          <a:bodyPr wrap="square" rtlCol="0">
            <a:spAutoFit/>
          </a:bodyPr>
          <a:lstStyle/>
          <a:p>
            <a:r>
              <a:rPr lang="en-US" sz="2000" b="1" dirty="0">
                <a:solidFill>
                  <a:schemeClr val="bg1"/>
                </a:solidFill>
              </a:rPr>
              <a:t>e-billing</a:t>
            </a:r>
            <a:endParaRPr lang="el-GR" sz="2000" b="1" dirty="0">
              <a:solidFill>
                <a:schemeClr val="bg1"/>
              </a:solidFill>
            </a:endParaRPr>
          </a:p>
        </p:txBody>
      </p:sp>
      <p:grpSp>
        <p:nvGrpSpPr>
          <p:cNvPr id="30" name="Group 29">
            <a:extLst>
              <a:ext uri="{FF2B5EF4-FFF2-40B4-BE49-F238E27FC236}">
                <a16:creationId xmlns:a16="http://schemas.microsoft.com/office/drawing/2014/main" id="{C5E0529B-894E-449F-9243-65FA8AE211E6}"/>
              </a:ext>
            </a:extLst>
          </p:cNvPr>
          <p:cNvGrpSpPr/>
          <p:nvPr/>
        </p:nvGrpSpPr>
        <p:grpSpPr>
          <a:xfrm>
            <a:off x="621640" y="3702446"/>
            <a:ext cx="2317024" cy="602612"/>
            <a:chOff x="610734" y="1301691"/>
            <a:chExt cx="2317024" cy="602612"/>
          </a:xfrm>
        </p:grpSpPr>
        <p:sp>
          <p:nvSpPr>
            <p:cNvPr id="33" name="Rectangle: Top Corners Rounded 32">
              <a:extLst>
                <a:ext uri="{FF2B5EF4-FFF2-40B4-BE49-F238E27FC236}">
                  <a16:creationId xmlns:a16="http://schemas.microsoft.com/office/drawing/2014/main" id="{0638E086-B29F-4A45-BE9A-33CB689CD5CF}"/>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sp>
          <p:nvSpPr>
            <p:cNvPr id="34" name="TextBox 33">
              <a:extLst>
                <a:ext uri="{FF2B5EF4-FFF2-40B4-BE49-F238E27FC236}">
                  <a16:creationId xmlns:a16="http://schemas.microsoft.com/office/drawing/2014/main" id="{84AE73B9-105C-475E-96AD-9FDBBF081D23}"/>
                </a:ext>
              </a:extLst>
            </p:cNvPr>
            <p:cNvSpPr txBox="1"/>
            <p:nvPr/>
          </p:nvSpPr>
          <p:spPr>
            <a:xfrm>
              <a:off x="667792" y="1387971"/>
              <a:ext cx="2259966" cy="400110"/>
            </a:xfrm>
            <a:prstGeom prst="rect">
              <a:avLst/>
            </a:prstGeom>
            <a:noFill/>
          </p:spPr>
          <p:txBody>
            <a:bodyPr wrap="square" rtlCol="0">
              <a:spAutoFit/>
            </a:bodyPr>
            <a:lstStyle/>
            <a:p>
              <a:r>
                <a:rPr lang="en-US" sz="2000" b="1" dirty="0">
                  <a:solidFill>
                    <a:schemeClr val="bg1"/>
                  </a:solidFill>
                </a:rPr>
                <a:t>My Zenith</a:t>
              </a:r>
              <a:endParaRPr lang="el-GR" sz="2000" b="1" dirty="0">
                <a:solidFill>
                  <a:schemeClr val="bg1"/>
                </a:solidFill>
              </a:endParaRPr>
            </a:p>
          </p:txBody>
        </p:sp>
      </p:grpSp>
      <p:sp>
        <p:nvSpPr>
          <p:cNvPr id="35" name="Rectangle 34">
            <a:extLst>
              <a:ext uri="{FF2B5EF4-FFF2-40B4-BE49-F238E27FC236}">
                <a16:creationId xmlns:a16="http://schemas.microsoft.com/office/drawing/2014/main" id="{1BEF3206-4E44-492F-8D76-26D464FB28AA}"/>
              </a:ext>
            </a:extLst>
          </p:cNvPr>
          <p:cNvSpPr/>
          <p:nvPr/>
        </p:nvSpPr>
        <p:spPr>
          <a:xfrm>
            <a:off x="3061980" y="3696747"/>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Αυτόματη αποστολή </a:t>
            </a:r>
            <a:r>
              <a:rPr lang="en-US" sz="1200" dirty="0">
                <a:solidFill>
                  <a:schemeClr val="tx1"/>
                </a:solidFill>
              </a:rPr>
              <a:t>mail </a:t>
            </a:r>
            <a:r>
              <a:rPr lang="el-GR" sz="1200" dirty="0">
                <a:solidFill>
                  <a:schemeClr val="tx1"/>
                </a:solidFill>
              </a:rPr>
              <a:t>κατά την καταχώρηση του χρεωστικού/πιστωτικού τιμολογίου στο IEBS.</a:t>
            </a:r>
          </a:p>
          <a:p>
            <a:pPr algn="just"/>
            <a:r>
              <a:rPr lang="el-GR" sz="1200" dirty="0">
                <a:solidFill>
                  <a:schemeClr val="tx1"/>
                </a:solidFill>
              </a:rPr>
              <a:t>Λαμβάνουν έντυπο Λογαριασμό Ζ</a:t>
            </a:r>
            <a:r>
              <a:rPr lang="en-US" sz="1200" dirty="0" err="1">
                <a:solidFill>
                  <a:schemeClr val="tx1"/>
                </a:solidFill>
              </a:rPr>
              <a:t>eni</a:t>
            </a:r>
            <a:r>
              <a:rPr lang="el-GR" sz="1200" dirty="0">
                <a:solidFill>
                  <a:schemeClr val="tx1"/>
                </a:solidFill>
              </a:rPr>
              <a:t>Θ. </a:t>
            </a:r>
          </a:p>
        </p:txBody>
      </p:sp>
      <p:grpSp>
        <p:nvGrpSpPr>
          <p:cNvPr id="36" name="Group 35">
            <a:extLst>
              <a:ext uri="{FF2B5EF4-FFF2-40B4-BE49-F238E27FC236}">
                <a16:creationId xmlns:a16="http://schemas.microsoft.com/office/drawing/2014/main" id="{7C260424-05EA-4837-8F82-0832228FD5EF}"/>
              </a:ext>
            </a:extLst>
          </p:cNvPr>
          <p:cNvGrpSpPr/>
          <p:nvPr/>
        </p:nvGrpSpPr>
        <p:grpSpPr>
          <a:xfrm>
            <a:off x="650169" y="4476556"/>
            <a:ext cx="2317024" cy="602612"/>
            <a:chOff x="610734" y="1301691"/>
            <a:chExt cx="2317024" cy="602612"/>
          </a:xfrm>
        </p:grpSpPr>
        <p:sp>
          <p:nvSpPr>
            <p:cNvPr id="37" name="Rectangle: Top Corners Rounded 36">
              <a:extLst>
                <a:ext uri="{FF2B5EF4-FFF2-40B4-BE49-F238E27FC236}">
                  <a16:creationId xmlns:a16="http://schemas.microsoft.com/office/drawing/2014/main" id="{E824D766-FA23-415A-8A85-0D64597C1C23}"/>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sp>
          <p:nvSpPr>
            <p:cNvPr id="38" name="TextBox 37">
              <a:extLst>
                <a:ext uri="{FF2B5EF4-FFF2-40B4-BE49-F238E27FC236}">
                  <a16:creationId xmlns:a16="http://schemas.microsoft.com/office/drawing/2014/main" id="{E792497D-49CB-440D-BE1E-CEDAC65B63E1}"/>
                </a:ext>
              </a:extLst>
            </p:cNvPr>
            <p:cNvSpPr txBox="1"/>
            <p:nvPr/>
          </p:nvSpPr>
          <p:spPr>
            <a:xfrm>
              <a:off x="667792" y="1387971"/>
              <a:ext cx="2259966" cy="400110"/>
            </a:xfrm>
            <a:prstGeom prst="rect">
              <a:avLst/>
            </a:prstGeom>
            <a:noFill/>
          </p:spPr>
          <p:txBody>
            <a:bodyPr wrap="square" rtlCol="0">
              <a:spAutoFit/>
            </a:bodyPr>
            <a:lstStyle/>
            <a:p>
              <a:r>
                <a:rPr lang="en-US" sz="2000" b="1" dirty="0" err="1">
                  <a:solidFill>
                    <a:schemeClr val="bg1"/>
                  </a:solidFill>
                </a:rPr>
                <a:t>Zeniapp</a:t>
              </a:r>
              <a:endParaRPr lang="el-GR" sz="2000" b="1" dirty="0">
                <a:solidFill>
                  <a:schemeClr val="bg1"/>
                </a:solidFill>
              </a:endParaRPr>
            </a:p>
          </p:txBody>
        </p:sp>
      </p:grpSp>
      <p:sp>
        <p:nvSpPr>
          <p:cNvPr id="39" name="Rectangle 38">
            <a:extLst>
              <a:ext uri="{FF2B5EF4-FFF2-40B4-BE49-F238E27FC236}">
                <a16:creationId xmlns:a16="http://schemas.microsoft.com/office/drawing/2014/main" id="{4EBFCDB7-995B-4186-B61B-9D09D9791559}"/>
              </a:ext>
            </a:extLst>
          </p:cNvPr>
          <p:cNvSpPr/>
          <p:nvPr/>
        </p:nvSpPr>
        <p:spPr>
          <a:xfrm>
            <a:off x="3061980" y="4495098"/>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Ιστορικό πληρωμών και Λογαριασμών</a:t>
            </a:r>
            <a:r>
              <a:rPr lang="en-US" sz="1200" dirty="0">
                <a:solidFill>
                  <a:schemeClr val="tx1"/>
                </a:solidFill>
              </a:rPr>
              <a:t> </a:t>
            </a:r>
            <a:r>
              <a:rPr lang="el-GR" sz="1200" dirty="0">
                <a:solidFill>
                  <a:schemeClr val="tx1"/>
                </a:solidFill>
              </a:rPr>
              <a:t>σε μορφή </a:t>
            </a:r>
            <a:r>
              <a:rPr lang="en-US" sz="1200" dirty="0">
                <a:solidFill>
                  <a:schemeClr val="tx1"/>
                </a:solidFill>
              </a:rPr>
              <a:t>PDF</a:t>
            </a:r>
            <a:endParaRPr lang="el-GR" sz="1200" dirty="0">
              <a:solidFill>
                <a:schemeClr val="tx1"/>
              </a:solidFill>
            </a:endParaRPr>
          </a:p>
        </p:txBody>
      </p:sp>
      <p:sp>
        <p:nvSpPr>
          <p:cNvPr id="22" name="Slide Number Placeholder 5">
            <a:extLst>
              <a:ext uri="{FF2B5EF4-FFF2-40B4-BE49-F238E27FC236}">
                <a16:creationId xmlns:a16="http://schemas.microsoft.com/office/drawing/2014/main" id="{DC9AEE59-3C79-4D27-B203-86BC3D2F12F4}"/>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9121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sz="3000" dirty="0">
                <a:latin typeface="Trebuchet MS" panose="020B0603020202020204" pitchFamily="34" charset="0"/>
              </a:rPr>
              <a:t>Είδη Λογαριασμών &amp; Τρόποι Πληρωμής</a:t>
            </a:r>
            <a:endParaRPr lang="en-US" sz="3000" dirty="0">
              <a:latin typeface="Trebuchet MS" panose="020B0603020202020204" pitchFamily="34" charset="0"/>
            </a:endParaRPr>
          </a:p>
        </p:txBody>
      </p:sp>
      <p:sp>
        <p:nvSpPr>
          <p:cNvPr id="10" name="Rectangle 9">
            <a:extLst>
              <a:ext uri="{FF2B5EF4-FFF2-40B4-BE49-F238E27FC236}">
                <a16:creationId xmlns:a16="http://schemas.microsoft.com/office/drawing/2014/main" id="{943D4B11-951C-4E05-A0A0-06CDE422DACC}"/>
              </a:ext>
            </a:extLst>
          </p:cNvPr>
          <p:cNvSpPr/>
          <p:nvPr/>
        </p:nvSpPr>
        <p:spPr>
          <a:xfrm>
            <a:off x="3061982" y="1301693"/>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Λογαριασμός που περιλαμβάνει την αξία της κατανάλωσης όλης της περιόδου που καταμετρήθηκε (4μήνου), μειωμένη κατά το ποσό που ήδη χρεώθηκε στους ενδιάμεσους ΕΝΑΝΤΙ λογαριασμούς, για αξία ρεύματος.</a:t>
            </a:r>
          </a:p>
        </p:txBody>
      </p:sp>
      <p:grpSp>
        <p:nvGrpSpPr>
          <p:cNvPr id="2" name="Group 1">
            <a:extLst>
              <a:ext uri="{FF2B5EF4-FFF2-40B4-BE49-F238E27FC236}">
                <a16:creationId xmlns:a16="http://schemas.microsoft.com/office/drawing/2014/main" id="{E82E100F-EE7A-4C32-983E-63514F78A92E}"/>
              </a:ext>
            </a:extLst>
          </p:cNvPr>
          <p:cNvGrpSpPr/>
          <p:nvPr/>
        </p:nvGrpSpPr>
        <p:grpSpPr>
          <a:xfrm>
            <a:off x="610734" y="1301691"/>
            <a:ext cx="2317024" cy="602612"/>
            <a:chOff x="610734" y="1301691"/>
            <a:chExt cx="2317024" cy="602612"/>
          </a:xfrm>
        </p:grpSpPr>
        <p:sp>
          <p:nvSpPr>
            <p:cNvPr id="9" name="Rectangle: Top Corners Rounded 8">
              <a:extLst>
                <a:ext uri="{FF2B5EF4-FFF2-40B4-BE49-F238E27FC236}">
                  <a16:creationId xmlns:a16="http://schemas.microsoft.com/office/drawing/2014/main" id="{105A7E33-4511-4169-A47D-17E492E833DF}"/>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sp>
          <p:nvSpPr>
            <p:cNvPr id="11" name="TextBox 10">
              <a:extLst>
                <a:ext uri="{FF2B5EF4-FFF2-40B4-BE49-F238E27FC236}">
                  <a16:creationId xmlns:a16="http://schemas.microsoft.com/office/drawing/2014/main" id="{37D44400-B920-4695-B787-D15DA090A994}"/>
                </a:ext>
              </a:extLst>
            </p:cNvPr>
            <p:cNvSpPr txBox="1"/>
            <p:nvPr/>
          </p:nvSpPr>
          <p:spPr>
            <a:xfrm>
              <a:off x="667792" y="1387971"/>
              <a:ext cx="2259966" cy="400110"/>
            </a:xfrm>
            <a:prstGeom prst="rect">
              <a:avLst/>
            </a:prstGeom>
            <a:noFill/>
          </p:spPr>
          <p:txBody>
            <a:bodyPr wrap="square" rtlCol="0">
              <a:spAutoFit/>
            </a:bodyPr>
            <a:lstStyle/>
            <a:p>
              <a:r>
                <a:rPr lang="el-GR" sz="2000" b="1" dirty="0">
                  <a:solidFill>
                    <a:schemeClr val="bg1"/>
                  </a:solidFill>
                </a:rPr>
                <a:t>Εκκαθαριστικός</a:t>
              </a:r>
            </a:p>
          </p:txBody>
        </p:sp>
      </p:grpSp>
      <p:sp>
        <p:nvSpPr>
          <p:cNvPr id="12" name="Rectangle 11">
            <a:extLst>
              <a:ext uri="{FF2B5EF4-FFF2-40B4-BE49-F238E27FC236}">
                <a16:creationId xmlns:a16="http://schemas.microsoft.com/office/drawing/2014/main" id="{9499802D-1913-4017-8935-994CB0826E44}"/>
              </a:ext>
            </a:extLst>
          </p:cNvPr>
          <p:cNvSpPr/>
          <p:nvPr/>
        </p:nvSpPr>
        <p:spPr>
          <a:xfrm>
            <a:off x="3061980" y="2100045"/>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Λογαριασμός που αφορά ένα μήνα και υπολογίζεται βάσει των ιστορικών στοιχείων του πελάτη, όπως καταναλώσεις αντίστοιχης χρονικής περιόδου προηγούμενου έτους.</a:t>
            </a:r>
          </a:p>
        </p:txBody>
      </p:sp>
      <p:grpSp>
        <p:nvGrpSpPr>
          <p:cNvPr id="13" name="Group 12">
            <a:extLst>
              <a:ext uri="{FF2B5EF4-FFF2-40B4-BE49-F238E27FC236}">
                <a16:creationId xmlns:a16="http://schemas.microsoft.com/office/drawing/2014/main" id="{4F41963A-2960-4FF3-B099-795C9B8566D3}"/>
              </a:ext>
            </a:extLst>
          </p:cNvPr>
          <p:cNvGrpSpPr/>
          <p:nvPr/>
        </p:nvGrpSpPr>
        <p:grpSpPr>
          <a:xfrm>
            <a:off x="610732" y="2100043"/>
            <a:ext cx="2317024" cy="602612"/>
            <a:chOff x="610734" y="1301691"/>
            <a:chExt cx="2317024" cy="602612"/>
          </a:xfrm>
        </p:grpSpPr>
        <p:sp>
          <p:nvSpPr>
            <p:cNvPr id="14" name="Rectangle: Top Corners Rounded 13">
              <a:extLst>
                <a:ext uri="{FF2B5EF4-FFF2-40B4-BE49-F238E27FC236}">
                  <a16:creationId xmlns:a16="http://schemas.microsoft.com/office/drawing/2014/main" id="{391123E1-14AB-487B-9925-D53762EA3171}"/>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TextBox 14">
              <a:extLst>
                <a:ext uri="{FF2B5EF4-FFF2-40B4-BE49-F238E27FC236}">
                  <a16:creationId xmlns:a16="http://schemas.microsoft.com/office/drawing/2014/main" id="{39760B97-6D8C-4581-A824-4C702FF34051}"/>
                </a:ext>
              </a:extLst>
            </p:cNvPr>
            <p:cNvSpPr txBox="1"/>
            <p:nvPr/>
          </p:nvSpPr>
          <p:spPr>
            <a:xfrm>
              <a:off x="667792" y="1387971"/>
              <a:ext cx="2259966" cy="400110"/>
            </a:xfrm>
            <a:prstGeom prst="rect">
              <a:avLst/>
            </a:prstGeom>
            <a:noFill/>
          </p:spPr>
          <p:txBody>
            <a:bodyPr wrap="square" rtlCol="0">
              <a:spAutoFit/>
            </a:bodyPr>
            <a:lstStyle/>
            <a:p>
              <a:r>
                <a:rPr lang="el-GR" sz="2000" b="1" dirty="0">
                  <a:solidFill>
                    <a:schemeClr val="bg1"/>
                  </a:solidFill>
                </a:rPr>
                <a:t>Έναντι</a:t>
              </a:r>
            </a:p>
          </p:txBody>
        </p:sp>
      </p:grpSp>
      <p:sp>
        <p:nvSpPr>
          <p:cNvPr id="16" name="Rectangle 15">
            <a:extLst>
              <a:ext uri="{FF2B5EF4-FFF2-40B4-BE49-F238E27FC236}">
                <a16:creationId xmlns:a16="http://schemas.microsoft.com/office/drawing/2014/main" id="{FA9EC8FE-1809-46A8-8982-526186254B93}"/>
              </a:ext>
            </a:extLst>
          </p:cNvPr>
          <p:cNvSpPr/>
          <p:nvPr/>
        </p:nvSpPr>
        <p:spPr>
          <a:xfrm>
            <a:off x="3045206" y="2898396"/>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Λογαριασμός που εκδίδεται μετά την λύση της σύμβασης προμήθειας με την εταιρεία ηλεκτρικής ενέργειας. </a:t>
            </a:r>
          </a:p>
        </p:txBody>
      </p:sp>
      <p:sp>
        <p:nvSpPr>
          <p:cNvPr id="18" name="Rectangle: Top Corners Rounded 17">
            <a:extLst>
              <a:ext uri="{FF2B5EF4-FFF2-40B4-BE49-F238E27FC236}">
                <a16:creationId xmlns:a16="http://schemas.microsoft.com/office/drawing/2014/main" id="{BAFE5899-DC00-434F-9653-19334BD14DB8}"/>
              </a:ext>
            </a:extLst>
          </p:cNvPr>
          <p:cNvSpPr/>
          <p:nvPr/>
        </p:nvSpPr>
        <p:spPr>
          <a:xfrm rot="16200000">
            <a:off x="1442777" y="2049575"/>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Rectangle: Diagonal Corners Rounded 21">
            <a:extLst>
              <a:ext uri="{FF2B5EF4-FFF2-40B4-BE49-F238E27FC236}">
                <a16:creationId xmlns:a16="http://schemas.microsoft.com/office/drawing/2014/main" id="{2515E179-1F4A-4122-A580-152D5945DA88}"/>
              </a:ext>
            </a:extLst>
          </p:cNvPr>
          <p:cNvSpPr/>
          <p:nvPr/>
        </p:nvSpPr>
        <p:spPr>
          <a:xfrm>
            <a:off x="8084459" y="5348876"/>
            <a:ext cx="1410765" cy="825420"/>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Τράπεζες</a:t>
            </a:r>
          </a:p>
          <a:p>
            <a:pPr algn="ctr"/>
            <a:r>
              <a:rPr lang="el-GR" dirty="0"/>
              <a:t>Ταμείο</a:t>
            </a:r>
          </a:p>
        </p:txBody>
      </p:sp>
      <p:sp>
        <p:nvSpPr>
          <p:cNvPr id="23" name="Rectangle 22">
            <a:extLst>
              <a:ext uri="{FF2B5EF4-FFF2-40B4-BE49-F238E27FC236}">
                <a16:creationId xmlns:a16="http://schemas.microsoft.com/office/drawing/2014/main" id="{3FF136B5-897B-4A0C-93E1-B0CFBEA72CD2}"/>
              </a:ext>
            </a:extLst>
          </p:cNvPr>
          <p:cNvSpPr/>
          <p:nvPr/>
        </p:nvSpPr>
        <p:spPr>
          <a:xfrm>
            <a:off x="4076666" y="4295044"/>
            <a:ext cx="4017446" cy="400110"/>
          </a:xfrm>
          <a:prstGeom prst="rect">
            <a:avLst/>
          </a:prstGeom>
        </p:spPr>
        <p:txBody>
          <a:bodyPr wrap="none">
            <a:spAutoFit/>
          </a:bodyPr>
          <a:lstStyle/>
          <a:p>
            <a:r>
              <a:rPr lang="el-GR" sz="2000" b="1" dirty="0">
                <a:solidFill>
                  <a:srgbClr val="CF003D"/>
                </a:solidFill>
                <a:latin typeface="Trebuchet MS" panose="020B0603020202020204" pitchFamily="34" charset="0"/>
              </a:rPr>
              <a:t>Τρόποι Πληρωμής Λογαριασμών</a:t>
            </a:r>
            <a:endParaRPr lang="el-GR" sz="2000" b="1" dirty="0">
              <a:solidFill>
                <a:srgbClr val="CF003D"/>
              </a:solidFill>
            </a:endParaRPr>
          </a:p>
        </p:txBody>
      </p:sp>
      <p:sp>
        <p:nvSpPr>
          <p:cNvPr id="25" name="Rectangle: Diagonal Corners Rounded 24">
            <a:extLst>
              <a:ext uri="{FF2B5EF4-FFF2-40B4-BE49-F238E27FC236}">
                <a16:creationId xmlns:a16="http://schemas.microsoft.com/office/drawing/2014/main" id="{C9914927-B92F-419C-806F-170E43CCD5B1}"/>
              </a:ext>
            </a:extLst>
          </p:cNvPr>
          <p:cNvSpPr/>
          <p:nvPr/>
        </p:nvSpPr>
        <p:spPr>
          <a:xfrm>
            <a:off x="9645569" y="5337692"/>
            <a:ext cx="1296725" cy="825420"/>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Πάγια Εντολή</a:t>
            </a:r>
          </a:p>
        </p:txBody>
      </p:sp>
      <p:sp>
        <p:nvSpPr>
          <p:cNvPr id="26" name="Rectangle: Diagonal Corners Rounded 25">
            <a:extLst>
              <a:ext uri="{FF2B5EF4-FFF2-40B4-BE49-F238E27FC236}">
                <a16:creationId xmlns:a16="http://schemas.microsoft.com/office/drawing/2014/main" id="{5C7536D0-AC3B-4940-ACC6-1A72A159AED9}"/>
              </a:ext>
            </a:extLst>
          </p:cNvPr>
          <p:cNvSpPr/>
          <p:nvPr/>
        </p:nvSpPr>
        <p:spPr>
          <a:xfrm>
            <a:off x="11048301" y="5308134"/>
            <a:ext cx="999387" cy="866162"/>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ΟΠΑΠ</a:t>
            </a:r>
          </a:p>
        </p:txBody>
      </p:sp>
      <p:sp>
        <p:nvSpPr>
          <p:cNvPr id="27" name="Rectangle: Diagonal Corners Rounded 19">
            <a:extLst>
              <a:ext uri="{FF2B5EF4-FFF2-40B4-BE49-F238E27FC236}">
                <a16:creationId xmlns:a16="http://schemas.microsoft.com/office/drawing/2014/main" id="{7AE50060-11FB-4ADA-8D1B-0CA00E1BE2CC}"/>
              </a:ext>
            </a:extLst>
          </p:cNvPr>
          <p:cNvSpPr/>
          <p:nvPr/>
        </p:nvSpPr>
        <p:spPr>
          <a:xfrm>
            <a:off x="6335248" y="5348875"/>
            <a:ext cx="1666800" cy="825421"/>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E-Banking</a:t>
            </a:r>
            <a:endParaRPr lang="el-GR" dirty="0"/>
          </a:p>
        </p:txBody>
      </p:sp>
      <p:grpSp>
        <p:nvGrpSpPr>
          <p:cNvPr id="8" name="Group 7">
            <a:extLst>
              <a:ext uri="{FF2B5EF4-FFF2-40B4-BE49-F238E27FC236}">
                <a16:creationId xmlns:a16="http://schemas.microsoft.com/office/drawing/2014/main" id="{1BEF00D2-9573-4725-B2BF-4D3E1B654F28}"/>
              </a:ext>
            </a:extLst>
          </p:cNvPr>
          <p:cNvGrpSpPr/>
          <p:nvPr/>
        </p:nvGrpSpPr>
        <p:grpSpPr>
          <a:xfrm>
            <a:off x="169544" y="4695881"/>
            <a:ext cx="6015359" cy="1838606"/>
            <a:chOff x="87675" y="4335273"/>
            <a:chExt cx="7114965" cy="1406093"/>
          </a:xfrm>
        </p:grpSpPr>
        <p:sp>
          <p:nvSpPr>
            <p:cNvPr id="3" name="Rectangle: Diagonal Corners Rounded 2">
              <a:extLst>
                <a:ext uri="{FF2B5EF4-FFF2-40B4-BE49-F238E27FC236}">
                  <a16:creationId xmlns:a16="http://schemas.microsoft.com/office/drawing/2014/main" id="{92FF9B68-31B0-4EFD-B76E-6EA0A9EF6A66}"/>
                </a:ext>
              </a:extLst>
            </p:cNvPr>
            <p:cNvSpPr/>
            <p:nvPr/>
          </p:nvSpPr>
          <p:spPr>
            <a:xfrm>
              <a:off x="87675" y="4820116"/>
              <a:ext cx="1702779" cy="629174"/>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Zenith.gr</a:t>
              </a:r>
              <a:endParaRPr lang="el-GR" dirty="0"/>
            </a:p>
            <a:p>
              <a:pPr algn="ctr"/>
              <a:r>
                <a:rPr lang="en-US" dirty="0"/>
                <a:t>My Zenith</a:t>
              </a:r>
            </a:p>
            <a:p>
              <a:pPr algn="ctr"/>
              <a:r>
                <a:rPr lang="en-US" dirty="0" err="1"/>
                <a:t>Zeniapp</a:t>
              </a:r>
              <a:endParaRPr lang="el-GR" dirty="0"/>
            </a:p>
          </p:txBody>
        </p:sp>
        <p:sp>
          <p:nvSpPr>
            <p:cNvPr id="4" name="Round Diagonal Corner Rectangle 3"/>
            <p:cNvSpPr/>
            <p:nvPr/>
          </p:nvSpPr>
          <p:spPr>
            <a:xfrm>
              <a:off x="121690" y="4335273"/>
              <a:ext cx="5084919" cy="414867"/>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Χωρίς Προμήθεια</a:t>
              </a:r>
              <a:endParaRPr lang="en-GB" b="1" dirty="0"/>
            </a:p>
          </p:txBody>
        </p:sp>
        <p:sp>
          <p:nvSpPr>
            <p:cNvPr id="21" name="Rectangle: Diagonal Corners Rounded 20">
              <a:extLst>
                <a:ext uri="{FF2B5EF4-FFF2-40B4-BE49-F238E27FC236}">
                  <a16:creationId xmlns:a16="http://schemas.microsoft.com/office/drawing/2014/main" id="{DBA17C22-3681-472F-A1B6-B4D190B8DCE8}"/>
                </a:ext>
              </a:extLst>
            </p:cNvPr>
            <p:cNvSpPr/>
            <p:nvPr/>
          </p:nvSpPr>
          <p:spPr>
            <a:xfrm>
              <a:off x="6190819" y="4854922"/>
              <a:ext cx="1011821" cy="629174"/>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ΕΛΤΑ</a:t>
              </a:r>
            </a:p>
          </p:txBody>
        </p:sp>
        <p:sp>
          <p:nvSpPr>
            <p:cNvPr id="29" name="Rectangle: Diagonal Corners Rounded 20">
              <a:extLst>
                <a:ext uri="{FF2B5EF4-FFF2-40B4-BE49-F238E27FC236}">
                  <a16:creationId xmlns:a16="http://schemas.microsoft.com/office/drawing/2014/main" id="{DBA17C22-3681-472F-A1B6-B4D190B8DCE8}"/>
                </a:ext>
              </a:extLst>
            </p:cNvPr>
            <p:cNvSpPr/>
            <p:nvPr/>
          </p:nvSpPr>
          <p:spPr>
            <a:xfrm>
              <a:off x="1908391" y="4816492"/>
              <a:ext cx="1702777" cy="924874"/>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sz="1600" dirty="0"/>
                <a:t>Καταστήματα </a:t>
              </a:r>
              <a:r>
                <a:rPr lang="en-US" sz="1600" dirty="0"/>
                <a:t>Zeni</a:t>
              </a:r>
              <a:r>
                <a:rPr lang="el-GR" sz="1600" dirty="0"/>
                <a:t>Θ – </a:t>
              </a:r>
              <a:r>
                <a:rPr lang="en-US" sz="1600" dirty="0"/>
                <a:t>POS</a:t>
              </a:r>
            </a:p>
            <a:p>
              <a:pPr algn="ctr"/>
              <a:r>
                <a:rPr lang="el-GR" sz="1600" dirty="0"/>
                <a:t>Καταστήματα </a:t>
              </a:r>
              <a:r>
                <a:rPr lang="en-GB" sz="1600" dirty="0"/>
                <a:t>Revma Plus</a:t>
              </a:r>
              <a:endParaRPr lang="el-GR" sz="1600" dirty="0"/>
            </a:p>
          </p:txBody>
        </p:sp>
      </p:grpSp>
      <p:sp>
        <p:nvSpPr>
          <p:cNvPr id="32" name="Round Diagonal Corner Rectangle 3">
            <a:extLst>
              <a:ext uri="{FF2B5EF4-FFF2-40B4-BE49-F238E27FC236}">
                <a16:creationId xmlns:a16="http://schemas.microsoft.com/office/drawing/2014/main" id="{B4B1894C-F616-47D1-89C0-0963314E9856}"/>
              </a:ext>
            </a:extLst>
          </p:cNvPr>
          <p:cNvSpPr/>
          <p:nvPr/>
        </p:nvSpPr>
        <p:spPr>
          <a:xfrm>
            <a:off x="5329457" y="4719020"/>
            <a:ext cx="6718231" cy="524506"/>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Με Προμήθεια</a:t>
            </a:r>
            <a:endParaRPr lang="en-GB" b="1" dirty="0"/>
          </a:p>
        </p:txBody>
      </p:sp>
      <p:sp>
        <p:nvSpPr>
          <p:cNvPr id="28" name="TextBox 27">
            <a:extLst>
              <a:ext uri="{FF2B5EF4-FFF2-40B4-BE49-F238E27FC236}">
                <a16:creationId xmlns:a16="http://schemas.microsoft.com/office/drawing/2014/main" id="{CC660714-D86C-479A-8A7E-77B4C3D97CD7}"/>
              </a:ext>
            </a:extLst>
          </p:cNvPr>
          <p:cNvSpPr txBox="1"/>
          <p:nvPr/>
        </p:nvSpPr>
        <p:spPr>
          <a:xfrm>
            <a:off x="709741" y="2999644"/>
            <a:ext cx="2259966" cy="400110"/>
          </a:xfrm>
          <a:prstGeom prst="rect">
            <a:avLst/>
          </a:prstGeom>
          <a:noFill/>
        </p:spPr>
        <p:txBody>
          <a:bodyPr wrap="square" rtlCol="0">
            <a:spAutoFit/>
          </a:bodyPr>
          <a:lstStyle/>
          <a:p>
            <a:r>
              <a:rPr lang="el-GR" sz="2000" b="1" dirty="0">
                <a:solidFill>
                  <a:schemeClr val="bg1"/>
                </a:solidFill>
              </a:rPr>
              <a:t>Τελικός</a:t>
            </a:r>
          </a:p>
        </p:txBody>
      </p:sp>
      <p:sp>
        <p:nvSpPr>
          <p:cNvPr id="30" name="Slide Number Placeholder 5">
            <a:extLst>
              <a:ext uri="{FF2B5EF4-FFF2-40B4-BE49-F238E27FC236}">
                <a16:creationId xmlns:a16="http://schemas.microsoft.com/office/drawing/2014/main" id="{8CB0B3A6-EF35-40BA-BDA8-E31CC4C9A406}"/>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Rectangle: Diagonal Corners Rounded 30">
            <a:extLst>
              <a:ext uri="{FF2B5EF4-FFF2-40B4-BE49-F238E27FC236}">
                <a16:creationId xmlns:a16="http://schemas.microsoft.com/office/drawing/2014/main" id="{FD29320E-5E7D-41E3-AA91-245C7ED7A72E}"/>
              </a:ext>
            </a:extLst>
          </p:cNvPr>
          <p:cNvSpPr/>
          <p:nvPr/>
        </p:nvSpPr>
        <p:spPr>
          <a:xfrm>
            <a:off x="3230898" y="5303401"/>
            <a:ext cx="1201143" cy="822707"/>
          </a:xfrm>
          <a:prstGeom prst="round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Viber message</a:t>
            </a:r>
            <a:endParaRPr lang="el-GR" dirty="0"/>
          </a:p>
        </p:txBody>
      </p:sp>
    </p:spTree>
    <p:extLst>
      <p:ext uri="{BB962C8B-B14F-4D97-AF65-F5344CB8AC3E}">
        <p14:creationId xmlns:p14="http://schemas.microsoft.com/office/powerpoint/2010/main" val="245152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003D"/>
        </a:solidFill>
        <a:effectLst/>
      </p:bgPr>
    </p:bg>
    <p:spTree>
      <p:nvGrpSpPr>
        <p:cNvPr id="1" name=""/>
        <p:cNvGrpSpPr/>
        <p:nvPr/>
      </p:nvGrpSpPr>
      <p:grpSpPr>
        <a:xfrm>
          <a:off x="0" y="0"/>
          <a:ext cx="0" cy="0"/>
          <a:chOff x="0" y="0"/>
          <a:chExt cx="0" cy="0"/>
        </a:xfrm>
      </p:grpSpPr>
      <p:sp>
        <p:nvSpPr>
          <p:cNvPr id="17" name="Flowchart: Manual Input 11">
            <a:extLst>
              <a:ext uri="{FF2B5EF4-FFF2-40B4-BE49-F238E27FC236}">
                <a16:creationId xmlns:a16="http://schemas.microsoft.com/office/drawing/2014/main" id="{739AC1FE-31D6-421C-8F3A-D36FC2671F5F}"/>
              </a:ext>
            </a:extLst>
          </p:cNvPr>
          <p:cNvSpPr/>
          <p:nvPr/>
        </p:nvSpPr>
        <p:spPr>
          <a:xfrm>
            <a:off x="0" y="5554133"/>
            <a:ext cx="12192001" cy="13038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23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2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239"/>
                </a:moveTo>
                <a:lnTo>
                  <a:pt x="10000" y="0"/>
                </a:lnTo>
                <a:lnTo>
                  <a:pt x="10000" y="10000"/>
                </a:lnTo>
                <a:lnTo>
                  <a:pt x="0" y="10000"/>
                </a:lnTo>
                <a:lnTo>
                  <a:pt x="0" y="3239"/>
                </a:lnTo>
                <a:close/>
              </a:path>
            </a:pathLst>
          </a:cu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Parallelogram 17">
            <a:extLst>
              <a:ext uri="{FF2B5EF4-FFF2-40B4-BE49-F238E27FC236}">
                <a16:creationId xmlns:a16="http://schemas.microsoft.com/office/drawing/2014/main" id="{F4DD179F-61C8-49CB-B4E3-2B0378D9570C}"/>
              </a:ext>
            </a:extLst>
          </p:cNvPr>
          <p:cNvSpPr/>
          <p:nvPr/>
        </p:nvSpPr>
        <p:spPr>
          <a:xfrm rot="5400000">
            <a:off x="3930535" y="-2010293"/>
            <a:ext cx="4330928" cy="1219199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 name="Group 1">
            <a:extLst>
              <a:ext uri="{FF2B5EF4-FFF2-40B4-BE49-F238E27FC236}">
                <a16:creationId xmlns:a16="http://schemas.microsoft.com/office/drawing/2014/main" id="{0F7FF352-FA6A-4BDE-A2B2-778475F43EE3}"/>
              </a:ext>
            </a:extLst>
          </p:cNvPr>
          <p:cNvGrpSpPr/>
          <p:nvPr/>
        </p:nvGrpSpPr>
        <p:grpSpPr>
          <a:xfrm>
            <a:off x="9308029" y="3429000"/>
            <a:ext cx="1747506" cy="2008628"/>
            <a:chOff x="2483280" y="2174209"/>
            <a:chExt cx="1747506" cy="2008628"/>
          </a:xfrm>
        </p:grpSpPr>
        <p:pic>
          <p:nvPicPr>
            <p:cNvPr id="10" name="Picture 9">
              <a:extLst>
                <a:ext uri="{FF2B5EF4-FFF2-40B4-BE49-F238E27FC236}">
                  <a16:creationId xmlns:a16="http://schemas.microsoft.com/office/drawing/2014/main" id="{E16CC206-FCDB-473D-B0D0-7E31878E6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70" y="2840532"/>
              <a:ext cx="668318" cy="668318"/>
            </a:xfrm>
            <a:prstGeom prst="rect">
              <a:avLst/>
            </a:prstGeom>
          </p:spPr>
        </p:pic>
        <p:sp>
          <p:nvSpPr>
            <p:cNvPr id="11" name="Hexagon 10">
              <a:extLst>
                <a:ext uri="{FF2B5EF4-FFF2-40B4-BE49-F238E27FC236}">
                  <a16:creationId xmlns:a16="http://schemas.microsoft.com/office/drawing/2014/main" id="{BFA53CF7-41FC-468F-BD12-9103675ED259}"/>
                </a:ext>
              </a:extLst>
            </p:cNvPr>
            <p:cNvSpPr/>
            <p:nvPr/>
          </p:nvSpPr>
          <p:spPr>
            <a:xfrm rot="5400000">
              <a:off x="2352719" y="2304770"/>
              <a:ext cx="2008628" cy="1747506"/>
            </a:xfrm>
            <a:prstGeom prst="hexagon">
              <a:avLst>
                <a:gd name="adj" fmla="val 25000"/>
                <a:gd name="vf" fmla="val 115470"/>
              </a:avLst>
            </a:prstGeom>
            <a:noFill/>
            <a:ln w="76200">
              <a:solidFill>
                <a:srgbClr val="CF003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a:p>
          </p:txBody>
        </p:sp>
      </p:grpSp>
      <p:sp>
        <p:nvSpPr>
          <p:cNvPr id="12" name="TextBox 11">
            <a:extLst>
              <a:ext uri="{FF2B5EF4-FFF2-40B4-BE49-F238E27FC236}">
                <a16:creationId xmlns:a16="http://schemas.microsoft.com/office/drawing/2014/main" id="{B4FDC860-F3B5-4031-A2BC-52B6A8E7E552}"/>
              </a:ext>
            </a:extLst>
          </p:cNvPr>
          <p:cNvSpPr txBox="1"/>
          <p:nvPr/>
        </p:nvSpPr>
        <p:spPr>
          <a:xfrm>
            <a:off x="170892" y="2455883"/>
            <a:ext cx="7834263" cy="2585323"/>
          </a:xfrm>
          <a:prstGeom prst="rect">
            <a:avLst/>
          </a:prstGeom>
          <a:noFill/>
        </p:spPr>
        <p:txBody>
          <a:bodyPr wrap="square" rtlCol="0">
            <a:spAutoFit/>
          </a:bodyPr>
          <a:lstStyle/>
          <a:p>
            <a:r>
              <a:rPr lang="el-GR" sz="5400" b="1" dirty="0">
                <a:solidFill>
                  <a:schemeClr val="tx1">
                    <a:lumMod val="75000"/>
                    <a:lumOff val="25000"/>
                  </a:schemeClr>
                </a:solidFill>
                <a:latin typeface="Trebuchet MS" panose="020B0603020202020204" pitchFamily="34" charset="0"/>
              </a:rPr>
              <a:t>Αγορά</a:t>
            </a:r>
          </a:p>
          <a:p>
            <a:r>
              <a:rPr lang="el-GR" sz="5400" b="1" dirty="0">
                <a:solidFill>
                  <a:schemeClr val="tx1">
                    <a:lumMod val="75000"/>
                    <a:lumOff val="25000"/>
                  </a:schemeClr>
                </a:solidFill>
                <a:latin typeface="Trebuchet MS" panose="020B0603020202020204" pitchFamily="34" charset="0"/>
              </a:rPr>
              <a:t>Φυσικού</a:t>
            </a:r>
          </a:p>
          <a:p>
            <a:r>
              <a:rPr lang="el-GR" sz="5400" b="1" dirty="0">
                <a:solidFill>
                  <a:schemeClr val="tx1">
                    <a:lumMod val="75000"/>
                    <a:lumOff val="25000"/>
                  </a:schemeClr>
                </a:solidFill>
                <a:latin typeface="Trebuchet MS" panose="020B0603020202020204" pitchFamily="34" charset="0"/>
              </a:rPr>
              <a:t>Αερίου</a:t>
            </a:r>
            <a:endParaRPr lang="en-US" sz="5400" b="1" dirty="0">
              <a:solidFill>
                <a:schemeClr val="tx1">
                  <a:lumMod val="75000"/>
                  <a:lumOff val="25000"/>
                </a:schemeClr>
              </a:solidFill>
              <a:latin typeface="Trebuchet MS" panose="020B0603020202020204" pitchFamily="34" charset="0"/>
            </a:endParaRPr>
          </a:p>
        </p:txBody>
      </p:sp>
      <p:sp>
        <p:nvSpPr>
          <p:cNvPr id="9" name="Slide Number Placeholder 5">
            <a:extLst>
              <a:ext uri="{FF2B5EF4-FFF2-40B4-BE49-F238E27FC236}">
                <a16:creationId xmlns:a16="http://schemas.microsoft.com/office/drawing/2014/main" id="{24552E31-7CC3-4CD8-AEDF-3DA7D0D3BDB9}"/>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1919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Χρήσιμα μηνύματα</a:t>
            </a:r>
            <a:r>
              <a:rPr lang="el-GR" sz="3000" dirty="0">
                <a:latin typeface="Trebuchet MS" panose="020B0603020202020204" pitchFamily="34" charset="0"/>
              </a:rPr>
              <a:t> σε λογαριασμού</a:t>
            </a:r>
            <a:r>
              <a:rPr lang="el-GR" dirty="0">
                <a:latin typeface="Trebuchet MS" panose="020B0603020202020204" pitchFamily="34" charset="0"/>
              </a:rPr>
              <a:t>ς</a:t>
            </a:r>
            <a:endParaRPr lang="en-US" sz="3000" dirty="0">
              <a:latin typeface="Trebuchet MS" panose="020B0603020202020204" pitchFamily="34" charset="0"/>
            </a:endParaRPr>
          </a:p>
        </p:txBody>
      </p:sp>
      <p:sp>
        <p:nvSpPr>
          <p:cNvPr id="10" name="Rectangle 9">
            <a:extLst>
              <a:ext uri="{FF2B5EF4-FFF2-40B4-BE49-F238E27FC236}">
                <a16:creationId xmlns:a16="http://schemas.microsoft.com/office/drawing/2014/main" id="{943D4B11-951C-4E05-A0A0-06CDE422DACC}"/>
              </a:ext>
            </a:extLst>
          </p:cNvPr>
          <p:cNvSpPr/>
          <p:nvPr/>
        </p:nvSpPr>
        <p:spPr>
          <a:xfrm>
            <a:off x="3061982" y="1301693"/>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b="1" dirty="0">
                <a:solidFill>
                  <a:schemeClr val="tx1"/>
                </a:solidFill>
              </a:rPr>
              <a:t>ΕΙΔΟΠΟΙΗΣΗ ΔΙΑΚΟΠΗΣ </a:t>
            </a:r>
            <a:r>
              <a:rPr lang="el-GR" sz="1200" dirty="0">
                <a:solidFill>
                  <a:schemeClr val="tx1"/>
                </a:solidFill>
              </a:rPr>
              <a:t>Εκκρεμεί η αποπληρωμή προηγούμενων οφειλών συνολικού ποσού &gt;113,41 €. Εάν η παραπάνω εκκρεμότητα έχει ήδη τακτοποιηθεί, παρακαλούμε αγνοήστε το παρόν μήνυμα.</a:t>
            </a:r>
          </a:p>
        </p:txBody>
      </p:sp>
      <p:grpSp>
        <p:nvGrpSpPr>
          <p:cNvPr id="2" name="Group 1">
            <a:extLst>
              <a:ext uri="{FF2B5EF4-FFF2-40B4-BE49-F238E27FC236}">
                <a16:creationId xmlns:a16="http://schemas.microsoft.com/office/drawing/2014/main" id="{E82E100F-EE7A-4C32-983E-63514F78A92E}"/>
              </a:ext>
            </a:extLst>
          </p:cNvPr>
          <p:cNvGrpSpPr/>
          <p:nvPr/>
        </p:nvGrpSpPr>
        <p:grpSpPr>
          <a:xfrm>
            <a:off x="610734" y="1249053"/>
            <a:ext cx="2375749" cy="655250"/>
            <a:chOff x="610734" y="1249053"/>
            <a:chExt cx="2375749" cy="655250"/>
          </a:xfrm>
        </p:grpSpPr>
        <p:sp>
          <p:nvSpPr>
            <p:cNvPr id="9" name="Rectangle: Top Corners Rounded 8">
              <a:extLst>
                <a:ext uri="{FF2B5EF4-FFF2-40B4-BE49-F238E27FC236}">
                  <a16:creationId xmlns:a16="http://schemas.microsoft.com/office/drawing/2014/main" id="{105A7E33-4511-4169-A47D-17E492E833DF}"/>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p:txBody>
        </p:sp>
        <p:sp>
          <p:nvSpPr>
            <p:cNvPr id="11" name="TextBox 10">
              <a:extLst>
                <a:ext uri="{FF2B5EF4-FFF2-40B4-BE49-F238E27FC236}">
                  <a16:creationId xmlns:a16="http://schemas.microsoft.com/office/drawing/2014/main" id="{37D44400-B920-4695-B787-D15DA090A994}"/>
                </a:ext>
              </a:extLst>
            </p:cNvPr>
            <p:cNvSpPr txBox="1"/>
            <p:nvPr/>
          </p:nvSpPr>
          <p:spPr>
            <a:xfrm>
              <a:off x="726517" y="1249053"/>
              <a:ext cx="2259966" cy="646331"/>
            </a:xfrm>
            <a:prstGeom prst="rect">
              <a:avLst/>
            </a:prstGeom>
            <a:noFill/>
          </p:spPr>
          <p:txBody>
            <a:bodyPr wrap="square" rtlCol="0">
              <a:spAutoFit/>
            </a:bodyPr>
            <a:lstStyle/>
            <a:p>
              <a:r>
                <a:rPr lang="el-GR" b="1" dirty="0">
                  <a:solidFill>
                    <a:schemeClr val="bg1"/>
                  </a:solidFill>
                </a:rPr>
                <a:t>Ληξιπρόθεσμης Οφειλής</a:t>
              </a:r>
            </a:p>
          </p:txBody>
        </p:sp>
      </p:grpSp>
      <p:sp>
        <p:nvSpPr>
          <p:cNvPr id="12" name="Rectangle 11">
            <a:extLst>
              <a:ext uri="{FF2B5EF4-FFF2-40B4-BE49-F238E27FC236}">
                <a16:creationId xmlns:a16="http://schemas.microsoft.com/office/drawing/2014/main" id="{9499802D-1913-4017-8935-994CB0826E44}"/>
              </a:ext>
            </a:extLst>
          </p:cNvPr>
          <p:cNvSpPr/>
          <p:nvPr/>
        </p:nvSpPr>
        <p:spPr>
          <a:xfrm>
            <a:off x="3061980" y="2100045"/>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Η κατανάλωσή σας την αντίστοιχη περίοδο προηγ. έτους από 06-04-2019 έως 07-06-2019 ήταν 313,01 </a:t>
            </a:r>
            <a:r>
              <a:rPr lang="el-GR" sz="1200" dirty="0" err="1">
                <a:solidFill>
                  <a:schemeClr val="tx1"/>
                </a:solidFill>
              </a:rPr>
              <a:t>kWh</a:t>
            </a:r>
            <a:endParaRPr lang="el-GR" sz="1200" dirty="0">
              <a:solidFill>
                <a:schemeClr val="tx1"/>
              </a:solidFill>
            </a:endParaRPr>
          </a:p>
        </p:txBody>
      </p:sp>
      <p:grpSp>
        <p:nvGrpSpPr>
          <p:cNvPr id="13" name="Group 12">
            <a:extLst>
              <a:ext uri="{FF2B5EF4-FFF2-40B4-BE49-F238E27FC236}">
                <a16:creationId xmlns:a16="http://schemas.microsoft.com/office/drawing/2014/main" id="{4F41963A-2960-4FF3-B099-795C9B8566D3}"/>
              </a:ext>
            </a:extLst>
          </p:cNvPr>
          <p:cNvGrpSpPr/>
          <p:nvPr/>
        </p:nvGrpSpPr>
        <p:grpSpPr>
          <a:xfrm>
            <a:off x="610732" y="2070423"/>
            <a:ext cx="2375749" cy="646331"/>
            <a:chOff x="610734" y="1272071"/>
            <a:chExt cx="2375749" cy="646331"/>
          </a:xfrm>
        </p:grpSpPr>
        <p:sp>
          <p:nvSpPr>
            <p:cNvPr id="14" name="Rectangle: Top Corners Rounded 13">
              <a:extLst>
                <a:ext uri="{FF2B5EF4-FFF2-40B4-BE49-F238E27FC236}">
                  <a16:creationId xmlns:a16="http://schemas.microsoft.com/office/drawing/2014/main" id="{391123E1-14AB-487B-9925-D53762EA3171}"/>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TextBox 14">
              <a:extLst>
                <a:ext uri="{FF2B5EF4-FFF2-40B4-BE49-F238E27FC236}">
                  <a16:creationId xmlns:a16="http://schemas.microsoft.com/office/drawing/2014/main" id="{39760B97-6D8C-4581-A824-4C702FF34051}"/>
                </a:ext>
              </a:extLst>
            </p:cNvPr>
            <p:cNvSpPr txBox="1"/>
            <p:nvPr/>
          </p:nvSpPr>
          <p:spPr>
            <a:xfrm>
              <a:off x="726517" y="1272071"/>
              <a:ext cx="2259966" cy="646331"/>
            </a:xfrm>
            <a:prstGeom prst="rect">
              <a:avLst/>
            </a:prstGeom>
            <a:noFill/>
          </p:spPr>
          <p:txBody>
            <a:bodyPr wrap="square" rtlCol="0">
              <a:spAutoFit/>
            </a:bodyPr>
            <a:lstStyle/>
            <a:p>
              <a:r>
                <a:rPr lang="el-GR" b="1" dirty="0">
                  <a:solidFill>
                    <a:schemeClr val="bg1"/>
                  </a:solidFill>
                </a:rPr>
                <a:t>Κατανάλωσης προηγούμενου έτους</a:t>
              </a:r>
            </a:p>
          </p:txBody>
        </p:sp>
      </p:grpSp>
      <p:sp>
        <p:nvSpPr>
          <p:cNvPr id="16" name="Rectangle 15">
            <a:extLst>
              <a:ext uri="{FF2B5EF4-FFF2-40B4-BE49-F238E27FC236}">
                <a16:creationId xmlns:a16="http://schemas.microsoft.com/office/drawing/2014/main" id="{FA9EC8FE-1809-46A8-8982-526186254B93}"/>
              </a:ext>
            </a:extLst>
          </p:cNvPr>
          <p:cNvSpPr/>
          <p:nvPr/>
        </p:nvSpPr>
        <p:spPr>
          <a:xfrm>
            <a:off x="3045206" y="2898396"/>
            <a:ext cx="8519284" cy="602610"/>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Εξόφληση μέσω πάγιας εντολής χρέωσης Τραπεζικού Λογαριασμού εφόσον υπάρχει επαρκές υπόλοιπο την ημερομηνία λήξης.</a:t>
            </a:r>
          </a:p>
        </p:txBody>
      </p:sp>
      <p:grpSp>
        <p:nvGrpSpPr>
          <p:cNvPr id="17" name="Group 16">
            <a:extLst>
              <a:ext uri="{FF2B5EF4-FFF2-40B4-BE49-F238E27FC236}">
                <a16:creationId xmlns:a16="http://schemas.microsoft.com/office/drawing/2014/main" id="{F79EEFAE-EBE2-4A86-A6ED-F1894873667F}"/>
              </a:ext>
            </a:extLst>
          </p:cNvPr>
          <p:cNvGrpSpPr/>
          <p:nvPr/>
        </p:nvGrpSpPr>
        <p:grpSpPr>
          <a:xfrm>
            <a:off x="615794" y="2839155"/>
            <a:ext cx="2352245" cy="655250"/>
            <a:chOff x="610734" y="1249053"/>
            <a:chExt cx="2352245" cy="655250"/>
          </a:xfrm>
        </p:grpSpPr>
        <p:sp>
          <p:nvSpPr>
            <p:cNvPr id="18" name="Rectangle: Top Corners Rounded 17">
              <a:extLst>
                <a:ext uri="{FF2B5EF4-FFF2-40B4-BE49-F238E27FC236}">
                  <a16:creationId xmlns:a16="http://schemas.microsoft.com/office/drawing/2014/main" id="{BAFE5899-DC00-434F-9653-19334BD14DB8}"/>
                </a:ext>
              </a:extLst>
            </p:cNvPr>
            <p:cNvSpPr/>
            <p:nvPr/>
          </p:nvSpPr>
          <p:spPr>
            <a:xfrm rot="16200000">
              <a:off x="1459553" y="452872"/>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TextBox 18">
              <a:extLst>
                <a:ext uri="{FF2B5EF4-FFF2-40B4-BE49-F238E27FC236}">
                  <a16:creationId xmlns:a16="http://schemas.microsoft.com/office/drawing/2014/main" id="{BC46510A-3620-43D3-AA88-25C319A44258}"/>
                </a:ext>
              </a:extLst>
            </p:cNvPr>
            <p:cNvSpPr txBox="1"/>
            <p:nvPr/>
          </p:nvSpPr>
          <p:spPr>
            <a:xfrm>
              <a:off x="703013" y="1249053"/>
              <a:ext cx="2259966" cy="646331"/>
            </a:xfrm>
            <a:prstGeom prst="rect">
              <a:avLst/>
            </a:prstGeom>
            <a:noFill/>
          </p:spPr>
          <p:txBody>
            <a:bodyPr wrap="square" rtlCol="0">
              <a:spAutoFit/>
            </a:bodyPr>
            <a:lstStyle/>
            <a:p>
              <a:r>
                <a:rPr lang="el-GR" b="1" dirty="0">
                  <a:solidFill>
                    <a:schemeClr val="bg1"/>
                  </a:solidFill>
                </a:rPr>
                <a:t>Εξόφλησης μέσω πάγιας εντολής</a:t>
              </a:r>
            </a:p>
          </p:txBody>
        </p:sp>
      </p:grpSp>
      <p:sp>
        <p:nvSpPr>
          <p:cNvPr id="33" name="Rectangle: Top Corners Rounded 32">
            <a:extLst>
              <a:ext uri="{FF2B5EF4-FFF2-40B4-BE49-F238E27FC236}">
                <a16:creationId xmlns:a16="http://schemas.microsoft.com/office/drawing/2014/main" id="{9B43C3E6-AA98-4758-9F38-4245579F01A4}"/>
              </a:ext>
            </a:extLst>
          </p:cNvPr>
          <p:cNvSpPr/>
          <p:nvPr/>
        </p:nvSpPr>
        <p:spPr>
          <a:xfrm rot="16200000">
            <a:off x="1464614" y="2834724"/>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4" name="Rectangle 33">
            <a:extLst>
              <a:ext uri="{FF2B5EF4-FFF2-40B4-BE49-F238E27FC236}">
                <a16:creationId xmlns:a16="http://schemas.microsoft.com/office/drawing/2014/main" id="{FAF0A21E-9BFF-48A5-8647-41736971C5CE}"/>
              </a:ext>
            </a:extLst>
          </p:cNvPr>
          <p:cNvSpPr/>
          <p:nvPr/>
        </p:nvSpPr>
        <p:spPr>
          <a:xfrm>
            <a:off x="3061980" y="3715801"/>
            <a:ext cx="8519284" cy="589408"/>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Θα θέλαμε να σας ενημερώσουμε ότι, την 29/11/19 λήγει η σύμβασή σας με την εταιρεία μας με δικαίωμα αλλαγής προμηθευτή, η οποία θα ανανεωθεί αυτομάτως για αόριστο χρόνο, εκτός αν μας δηλώσετε γραπτώς, ότι δεν επιθυμείτε την ανανέωσή της 15 ημέρες πριν τη λήξη της.</a:t>
            </a:r>
            <a:r>
              <a:rPr lang="el-GR" sz="1200" dirty="0">
                <a:solidFill>
                  <a:schemeClr val="tx1"/>
                </a:solidFill>
              </a:rPr>
              <a:t> </a:t>
            </a:r>
          </a:p>
        </p:txBody>
      </p:sp>
      <p:sp>
        <p:nvSpPr>
          <p:cNvPr id="35" name="TextBox 34">
            <a:extLst>
              <a:ext uri="{FF2B5EF4-FFF2-40B4-BE49-F238E27FC236}">
                <a16:creationId xmlns:a16="http://schemas.microsoft.com/office/drawing/2014/main" id="{F44F3298-D599-4313-8146-38BA4B35F3EE}"/>
              </a:ext>
            </a:extLst>
          </p:cNvPr>
          <p:cNvSpPr txBox="1"/>
          <p:nvPr/>
        </p:nvSpPr>
        <p:spPr>
          <a:xfrm>
            <a:off x="651016" y="3692461"/>
            <a:ext cx="2259966" cy="553998"/>
          </a:xfrm>
          <a:prstGeom prst="rect">
            <a:avLst/>
          </a:prstGeom>
          <a:noFill/>
        </p:spPr>
        <p:txBody>
          <a:bodyPr wrap="square" rtlCol="0">
            <a:spAutoFit/>
          </a:bodyPr>
          <a:lstStyle/>
          <a:p>
            <a:r>
              <a:rPr lang="el-GR" sz="1500" b="1" dirty="0">
                <a:solidFill>
                  <a:schemeClr val="bg1"/>
                </a:solidFill>
              </a:rPr>
              <a:t>Ενημέρωση επερχόμενης </a:t>
            </a:r>
            <a:r>
              <a:rPr lang="el-GR" sz="1500" b="1" dirty="0" err="1">
                <a:solidFill>
                  <a:schemeClr val="bg1"/>
                </a:solidFill>
              </a:rPr>
              <a:t>ημ</a:t>
            </a:r>
            <a:r>
              <a:rPr lang="el-GR" sz="1500" b="1" dirty="0">
                <a:solidFill>
                  <a:schemeClr val="bg1"/>
                </a:solidFill>
              </a:rPr>
              <a:t>/</a:t>
            </a:r>
            <a:r>
              <a:rPr lang="el-GR" sz="1500" b="1" dirty="0" err="1">
                <a:solidFill>
                  <a:schemeClr val="bg1"/>
                </a:solidFill>
              </a:rPr>
              <a:t>νίας</a:t>
            </a:r>
            <a:r>
              <a:rPr lang="el-GR" sz="1500" b="1" dirty="0">
                <a:solidFill>
                  <a:schemeClr val="bg1"/>
                </a:solidFill>
              </a:rPr>
              <a:t> λήξης σύμβασης</a:t>
            </a:r>
          </a:p>
        </p:txBody>
      </p:sp>
      <p:sp>
        <p:nvSpPr>
          <p:cNvPr id="36" name="Rectangle: Top Corners Rounded 35">
            <a:extLst>
              <a:ext uri="{FF2B5EF4-FFF2-40B4-BE49-F238E27FC236}">
                <a16:creationId xmlns:a16="http://schemas.microsoft.com/office/drawing/2014/main" id="{52137566-7105-420C-8904-EC66A406C610}"/>
              </a:ext>
            </a:extLst>
          </p:cNvPr>
          <p:cNvSpPr/>
          <p:nvPr/>
        </p:nvSpPr>
        <p:spPr>
          <a:xfrm rot="16200000">
            <a:off x="1459550" y="3635393"/>
            <a:ext cx="602612" cy="2300249"/>
          </a:xfrm>
          <a:prstGeom prst="round2SameRect">
            <a:avLst/>
          </a:prstGeom>
          <a:solidFill>
            <a:srgbClr val="CF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7" name="Rectangle 36">
            <a:extLst>
              <a:ext uri="{FF2B5EF4-FFF2-40B4-BE49-F238E27FC236}">
                <a16:creationId xmlns:a16="http://schemas.microsoft.com/office/drawing/2014/main" id="{48B33AAF-BD1D-431D-9522-C71A951553F8}"/>
              </a:ext>
            </a:extLst>
          </p:cNvPr>
          <p:cNvSpPr/>
          <p:nvPr/>
        </p:nvSpPr>
        <p:spPr>
          <a:xfrm>
            <a:off x="3061980" y="4497416"/>
            <a:ext cx="8519284" cy="602613"/>
          </a:xfrm>
          <a:prstGeom prst="rect">
            <a:avLst/>
          </a:prstGeom>
          <a:noFill/>
          <a:ln>
            <a:solidFill>
              <a:srgbClr val="C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Ο λογαριασμός εξοφλείται σύμφωνα με τους όρους του προγράμματος σταθερής μηνιαίας χρέωσης. </a:t>
            </a:r>
          </a:p>
          <a:p>
            <a:pPr algn="just"/>
            <a:r>
              <a:rPr lang="el-GR" sz="1100" dirty="0">
                <a:solidFill>
                  <a:schemeClr val="tx1"/>
                </a:solidFill>
              </a:rPr>
              <a:t>Η εξόφληση της μηνιαίας δόσης πραγματοποιείται στο τέλος κάθε μήνα, μέσω πάγιας εντολής εφόσον υπάρχει επαρκές υπόλοιπο.</a:t>
            </a:r>
            <a:endParaRPr lang="el-GR" sz="1200" dirty="0">
              <a:solidFill>
                <a:schemeClr val="tx1"/>
              </a:solidFill>
            </a:endParaRPr>
          </a:p>
        </p:txBody>
      </p:sp>
      <p:sp>
        <p:nvSpPr>
          <p:cNvPr id="38" name="TextBox 37">
            <a:extLst>
              <a:ext uri="{FF2B5EF4-FFF2-40B4-BE49-F238E27FC236}">
                <a16:creationId xmlns:a16="http://schemas.microsoft.com/office/drawing/2014/main" id="{02B7A5C1-25D0-4267-A31A-F51CB56F616F}"/>
              </a:ext>
            </a:extLst>
          </p:cNvPr>
          <p:cNvSpPr txBox="1"/>
          <p:nvPr/>
        </p:nvSpPr>
        <p:spPr>
          <a:xfrm>
            <a:off x="708073" y="4475292"/>
            <a:ext cx="2259966" cy="584775"/>
          </a:xfrm>
          <a:prstGeom prst="rect">
            <a:avLst/>
          </a:prstGeom>
          <a:noFill/>
        </p:spPr>
        <p:txBody>
          <a:bodyPr wrap="square" rtlCol="0">
            <a:spAutoFit/>
          </a:bodyPr>
          <a:lstStyle/>
          <a:p>
            <a:r>
              <a:rPr lang="el-GR" sz="1600" b="1" dirty="0">
                <a:solidFill>
                  <a:schemeClr val="bg1"/>
                </a:solidFill>
              </a:rPr>
              <a:t>Πληρωμή με πάγια εντολή</a:t>
            </a:r>
            <a:r>
              <a:rPr lang="en-US" sz="1600" b="1" dirty="0">
                <a:solidFill>
                  <a:schemeClr val="bg1"/>
                </a:solidFill>
              </a:rPr>
              <a:t> </a:t>
            </a:r>
            <a:r>
              <a:rPr lang="el-GR" sz="1600" b="1" dirty="0">
                <a:solidFill>
                  <a:schemeClr val="bg1"/>
                </a:solidFill>
              </a:rPr>
              <a:t>σε </a:t>
            </a:r>
            <a:r>
              <a:rPr lang="en-US" sz="1600" b="1" dirty="0">
                <a:solidFill>
                  <a:schemeClr val="bg1"/>
                </a:solidFill>
              </a:rPr>
              <a:t>pack</a:t>
            </a:r>
            <a:endParaRPr lang="el-GR" sz="1600" b="1" dirty="0">
              <a:solidFill>
                <a:schemeClr val="bg1"/>
              </a:solidFill>
            </a:endParaRPr>
          </a:p>
        </p:txBody>
      </p:sp>
    </p:spTree>
    <p:extLst>
      <p:ext uri="{BB962C8B-B14F-4D97-AF65-F5344CB8AC3E}">
        <p14:creationId xmlns:p14="http://schemas.microsoft.com/office/powerpoint/2010/main" val="3900790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4DE48-8579-471F-BD8E-267402D3710F}"/>
              </a:ext>
            </a:extLst>
          </p:cNvPr>
          <p:cNvSpPr/>
          <p:nvPr/>
        </p:nvSpPr>
        <p:spPr>
          <a:xfrm>
            <a:off x="0" y="5935133"/>
            <a:ext cx="1100667" cy="922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E5541203-A05F-493E-96DB-63C7DB753280}"/>
              </a:ext>
            </a:extLst>
          </p:cNvPr>
          <p:cNvSpPr/>
          <p:nvPr/>
        </p:nvSpPr>
        <p:spPr>
          <a:xfrm>
            <a:off x="872066" y="6240781"/>
            <a:ext cx="11040533" cy="61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a:extLst>
              <a:ext uri="{FF2B5EF4-FFF2-40B4-BE49-F238E27FC236}">
                <a16:creationId xmlns:a16="http://schemas.microsoft.com/office/drawing/2014/main" id="{BF798DDB-8F28-4702-B191-DC3CE05CD0E8}"/>
              </a:ext>
            </a:extLst>
          </p:cNvPr>
          <p:cNvSpPr/>
          <p:nvPr/>
        </p:nvSpPr>
        <p:spPr>
          <a:xfrm>
            <a:off x="694267" y="618065"/>
            <a:ext cx="11040533" cy="922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descr="epa-logo">
            <a:hlinkClick r:id="rId2"/>
            <a:extLst>
              <a:ext uri="{FF2B5EF4-FFF2-40B4-BE49-F238E27FC236}">
                <a16:creationId xmlns:a16="http://schemas.microsoft.com/office/drawing/2014/main" id="{2F2C0FB6-93FF-452D-B9D1-FF69192C6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168" y="2173023"/>
            <a:ext cx="14573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hank you ppt icon">
            <a:extLst>
              <a:ext uri="{FF2B5EF4-FFF2-40B4-BE49-F238E27FC236}">
                <a16:creationId xmlns:a16="http://schemas.microsoft.com/office/drawing/2014/main" id="{8F1ED38D-C7E4-4DC6-B561-64FAB33A6AF1}"/>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3320" y="3466096"/>
            <a:ext cx="2499941" cy="24999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5"/>
            <a:extLst>
              <a:ext uri="{FF2B5EF4-FFF2-40B4-BE49-F238E27FC236}">
                <a16:creationId xmlns:a16="http://schemas.microsoft.com/office/drawing/2014/main" id="{86828D82-1ABB-48D5-BE52-B26F6AC5482F}"/>
              </a:ext>
            </a:extLst>
          </p:cNvPr>
          <p:cNvPicPr>
            <a:picLocks noChangeAspect="1"/>
          </p:cNvPicPr>
          <p:nvPr/>
        </p:nvPicPr>
        <p:blipFill>
          <a:blip r:embed="rId6"/>
          <a:stretch>
            <a:fillRect/>
          </a:stretch>
        </p:blipFill>
        <p:spPr>
          <a:xfrm>
            <a:off x="5064663" y="3121926"/>
            <a:ext cx="341118" cy="341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hlinkClick r:id="rId7"/>
            <a:extLst>
              <a:ext uri="{FF2B5EF4-FFF2-40B4-BE49-F238E27FC236}">
                <a16:creationId xmlns:a16="http://schemas.microsoft.com/office/drawing/2014/main" id="{89402542-7189-4F99-838E-7C8A120E8439}"/>
              </a:ext>
            </a:extLst>
          </p:cNvPr>
          <p:cNvPicPr>
            <a:picLocks noChangeAspect="1"/>
          </p:cNvPicPr>
          <p:nvPr/>
        </p:nvPicPr>
        <p:blipFill>
          <a:blip r:embed="rId8"/>
          <a:stretch>
            <a:fillRect/>
          </a:stretch>
        </p:blipFill>
        <p:spPr>
          <a:xfrm>
            <a:off x="5439578" y="3116951"/>
            <a:ext cx="361792" cy="341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hlinkClick r:id="rId9"/>
            <a:extLst>
              <a:ext uri="{FF2B5EF4-FFF2-40B4-BE49-F238E27FC236}">
                <a16:creationId xmlns:a16="http://schemas.microsoft.com/office/drawing/2014/main" id="{96810244-E559-42EC-92D6-D9E072F99B5B}"/>
              </a:ext>
            </a:extLst>
          </p:cNvPr>
          <p:cNvPicPr>
            <a:picLocks noChangeAspect="1"/>
          </p:cNvPicPr>
          <p:nvPr/>
        </p:nvPicPr>
        <p:blipFill>
          <a:blip r:embed="rId10"/>
          <a:stretch>
            <a:fillRect/>
          </a:stretch>
        </p:blipFill>
        <p:spPr>
          <a:xfrm>
            <a:off x="5831231" y="3128616"/>
            <a:ext cx="364388" cy="334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hlinkClick r:id="rId11"/>
            <a:extLst>
              <a:ext uri="{FF2B5EF4-FFF2-40B4-BE49-F238E27FC236}">
                <a16:creationId xmlns:a16="http://schemas.microsoft.com/office/drawing/2014/main" id="{0BDDF1A8-5AE0-4A60-8B19-5625CD3D382C}"/>
              </a:ext>
            </a:extLst>
          </p:cNvPr>
          <p:cNvPicPr>
            <a:picLocks noChangeAspect="1"/>
          </p:cNvPicPr>
          <p:nvPr/>
        </p:nvPicPr>
        <p:blipFill>
          <a:blip r:embed="rId12"/>
          <a:stretch>
            <a:fillRect/>
          </a:stretch>
        </p:blipFill>
        <p:spPr>
          <a:xfrm>
            <a:off x="6225480" y="3116951"/>
            <a:ext cx="341118" cy="341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135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12908" b="26947"/>
          <a:stretch/>
        </p:blipFill>
        <p:spPr>
          <a:xfrm>
            <a:off x="7238513" y="2116021"/>
            <a:ext cx="2095703" cy="890067"/>
          </a:xfrm>
          <a:prstGeom prst="rect">
            <a:avLst/>
          </a:prstGeom>
        </p:spPr>
      </p:pic>
      <p:sp>
        <p:nvSpPr>
          <p:cNvPr id="5" name="Title 1">
            <a:extLst>
              <a:ext uri="{FF2B5EF4-FFF2-40B4-BE49-F238E27FC236}">
                <a16:creationId xmlns:a16="http://schemas.microsoft.com/office/drawing/2014/main" id="{D842F718-A2B3-4169-AFB4-7E32026E4CF5}"/>
              </a:ext>
            </a:extLst>
          </p:cNvPr>
          <p:cNvSpPr>
            <a:spLocks noGrp="1"/>
          </p:cNvSpPr>
          <p:nvPr>
            <p:ph type="ctrTitle"/>
          </p:nvPr>
        </p:nvSpPr>
        <p:spPr>
          <a:xfrm>
            <a:off x="610732" y="346176"/>
            <a:ext cx="10970534" cy="670812"/>
          </a:xfrm>
        </p:spPr>
        <p:txBody>
          <a:bodyPr>
            <a:normAutofit/>
          </a:bodyPr>
          <a:lstStyle/>
          <a:p>
            <a:r>
              <a:rPr lang="el-GR" dirty="0">
                <a:latin typeface="Trebuchet MS" panose="020B0603020202020204" pitchFamily="34" charset="0"/>
              </a:rPr>
              <a:t>Προμηθευτές Φυσικού Αερίου</a:t>
            </a:r>
            <a:endParaRPr lang="en-US" sz="3000" dirty="0">
              <a:latin typeface="Trebuchet MS" panose="020B06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62" y="2254328"/>
            <a:ext cx="1751653" cy="4193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157" y="3976714"/>
            <a:ext cx="637660" cy="7472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9439" y="1449852"/>
            <a:ext cx="2081261" cy="516869"/>
          </a:xfrm>
          <a:prstGeom prst="rect">
            <a:avLst/>
          </a:prstGeom>
        </p:spPr>
      </p:pic>
      <p:pic>
        <p:nvPicPr>
          <p:cNvPr id="61" name="Picture 60"/>
          <p:cNvPicPr>
            <a:picLocks noChangeAspect="1"/>
          </p:cNvPicPr>
          <p:nvPr/>
        </p:nvPicPr>
        <p:blipFill rotWithShape="1">
          <a:blip r:embed="rId6" cstate="print">
            <a:extLst>
              <a:ext uri="{28A0092B-C50C-407E-A947-70E740481C1C}">
                <a14:useLocalDpi xmlns:a14="http://schemas.microsoft.com/office/drawing/2010/main" val="0"/>
              </a:ext>
            </a:extLst>
          </a:blip>
          <a:srcRect l="10499" t="19305" r="10248" b="18008"/>
          <a:stretch/>
        </p:blipFill>
        <p:spPr>
          <a:xfrm>
            <a:off x="7303937" y="1070776"/>
            <a:ext cx="1770855" cy="105050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4685" y="1993036"/>
            <a:ext cx="1652572" cy="1002684"/>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30821" b="28691"/>
          <a:stretch/>
        </p:blipFill>
        <p:spPr>
          <a:xfrm>
            <a:off x="4483144" y="3272042"/>
            <a:ext cx="2081321" cy="474016"/>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23009" t="27876" r="26614" b="32319"/>
          <a:stretch/>
        </p:blipFill>
        <p:spPr>
          <a:xfrm>
            <a:off x="4441101" y="5049069"/>
            <a:ext cx="2165412" cy="898245"/>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9572" y="967601"/>
            <a:ext cx="1908472" cy="152677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4833" y="2799690"/>
            <a:ext cx="944309" cy="103306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43175" y="5204856"/>
            <a:ext cx="1169568" cy="747224"/>
          </a:xfrm>
          <a:prstGeom prst="rect">
            <a:avLst/>
          </a:prstGeom>
        </p:spPr>
      </p:pic>
      <p:pic>
        <p:nvPicPr>
          <p:cNvPr id="36" name="Picture 35">
            <a:extLst>
              <a:ext uri="{FF2B5EF4-FFF2-40B4-BE49-F238E27FC236}">
                <a16:creationId xmlns:a16="http://schemas.microsoft.com/office/drawing/2014/main" id="{CE849947-09A1-405B-881A-3316B9B09D1F}"/>
              </a:ext>
            </a:extLst>
          </p:cNvPr>
          <p:cNvPicPr>
            <a:picLocks noChangeAspect="1"/>
          </p:cNvPicPr>
          <p:nvPr/>
        </p:nvPicPr>
        <p:blipFill rotWithShape="1">
          <a:blip r:embed="rId13">
            <a:extLst>
              <a:ext uri="{28A0092B-C50C-407E-A947-70E740481C1C}">
                <a14:useLocalDpi xmlns:a14="http://schemas.microsoft.com/office/drawing/2010/main" val="0"/>
              </a:ext>
            </a:extLst>
          </a:blip>
          <a:srcRect t="11570" b="25904"/>
          <a:stretch/>
        </p:blipFill>
        <p:spPr>
          <a:xfrm>
            <a:off x="1898043" y="1383101"/>
            <a:ext cx="1673372" cy="695779"/>
          </a:xfrm>
          <a:prstGeom prst="rect">
            <a:avLst/>
          </a:prstGeom>
        </p:spPr>
      </p:pic>
      <p:cxnSp>
        <p:nvCxnSpPr>
          <p:cNvPr id="12" name="Straight Connector 11"/>
          <p:cNvCxnSpPr/>
          <p:nvPr/>
        </p:nvCxnSpPr>
        <p:spPr>
          <a:xfrm>
            <a:off x="619267" y="4871546"/>
            <a:ext cx="10953464"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13642" y="2227716"/>
            <a:ext cx="1420327" cy="796769"/>
          </a:xfrm>
          <a:prstGeom prst="rect">
            <a:avLst/>
          </a:prstGeom>
        </p:spPr>
      </p:pic>
      <p:pic>
        <p:nvPicPr>
          <p:cNvPr id="9" name="Picture 8">
            <a:extLst>
              <a:ext uri="{FF2B5EF4-FFF2-40B4-BE49-F238E27FC236}">
                <a16:creationId xmlns:a16="http://schemas.microsoft.com/office/drawing/2014/main" id="{F2DE74DA-7D0D-4C2D-AB19-21E357292C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91051" y="3224603"/>
            <a:ext cx="1190625" cy="800100"/>
          </a:xfrm>
          <a:prstGeom prst="rect">
            <a:avLst/>
          </a:prstGeom>
        </p:spPr>
      </p:pic>
      <p:sp>
        <p:nvSpPr>
          <p:cNvPr id="7" name="Rectangle 6">
            <a:extLst>
              <a:ext uri="{FF2B5EF4-FFF2-40B4-BE49-F238E27FC236}">
                <a16:creationId xmlns:a16="http://schemas.microsoft.com/office/drawing/2014/main" id="{C2233295-A7CA-490D-8B8D-7EEAE55AABE4}"/>
              </a:ext>
            </a:extLst>
          </p:cNvPr>
          <p:cNvSpPr/>
          <p:nvPr/>
        </p:nvSpPr>
        <p:spPr>
          <a:xfrm rot="16200000">
            <a:off x="-737086" y="2560700"/>
            <a:ext cx="3519569" cy="8068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Ενεργές</a:t>
            </a:r>
          </a:p>
        </p:txBody>
      </p:sp>
      <p:sp>
        <p:nvSpPr>
          <p:cNvPr id="34" name="Rectangle 33">
            <a:extLst>
              <a:ext uri="{FF2B5EF4-FFF2-40B4-BE49-F238E27FC236}">
                <a16:creationId xmlns:a16="http://schemas.microsoft.com/office/drawing/2014/main" id="{9B68AEE7-2B24-440B-B781-CB42CFF373E8}"/>
              </a:ext>
            </a:extLst>
          </p:cNvPr>
          <p:cNvSpPr/>
          <p:nvPr/>
        </p:nvSpPr>
        <p:spPr>
          <a:xfrm rot="16200000">
            <a:off x="328108" y="5163760"/>
            <a:ext cx="1389181" cy="80686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Αδειοδοτημένες Ανενεργές</a:t>
            </a:r>
          </a:p>
        </p:txBody>
      </p:sp>
      <p:pic>
        <p:nvPicPr>
          <p:cNvPr id="14" name="Graphic 13">
            <a:extLst>
              <a:ext uri="{FF2B5EF4-FFF2-40B4-BE49-F238E27FC236}">
                <a16:creationId xmlns:a16="http://schemas.microsoft.com/office/drawing/2014/main" id="{31357E4A-992E-4126-9E71-C86CF0B0150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45280" y="3173644"/>
            <a:ext cx="1869578" cy="670812"/>
          </a:xfrm>
          <a:prstGeom prst="rect">
            <a:avLst/>
          </a:prstGeom>
        </p:spPr>
      </p:pic>
      <p:sp>
        <p:nvSpPr>
          <p:cNvPr id="21" name="Slide Number Placeholder 5">
            <a:extLst>
              <a:ext uri="{FF2B5EF4-FFF2-40B4-BE49-F238E27FC236}">
                <a16:creationId xmlns:a16="http://schemas.microsoft.com/office/drawing/2014/main" id="{F2A7E11B-A2FA-49A4-B009-2ED064CDDFB1}"/>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546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45D2-9BA4-4F80-A4EE-4B8947934E29}"/>
              </a:ext>
            </a:extLst>
          </p:cNvPr>
          <p:cNvSpPr>
            <a:spLocks noGrp="1"/>
          </p:cNvSpPr>
          <p:nvPr>
            <p:ph type="ctrTitle"/>
          </p:nvPr>
        </p:nvSpPr>
        <p:spPr/>
        <p:txBody>
          <a:bodyPr/>
          <a:lstStyle/>
          <a:p>
            <a:r>
              <a:rPr lang="el-GR" dirty="0"/>
              <a:t>Διαχειριστές Δικτύων Διανομής Αερίου - ΕΔΑ</a:t>
            </a:r>
          </a:p>
        </p:txBody>
      </p:sp>
      <p:pic>
        <p:nvPicPr>
          <p:cNvPr id="4" name="Picture 3">
            <a:extLst>
              <a:ext uri="{FF2B5EF4-FFF2-40B4-BE49-F238E27FC236}">
                <a16:creationId xmlns:a16="http://schemas.microsoft.com/office/drawing/2014/main" id="{A5F8F242-48F3-481C-9349-7678E22A0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8" y="1145538"/>
            <a:ext cx="5924606" cy="5050715"/>
          </a:xfrm>
          <a:prstGeom prst="rect">
            <a:avLst/>
          </a:prstGeom>
        </p:spPr>
      </p:pic>
      <p:grpSp>
        <p:nvGrpSpPr>
          <p:cNvPr id="5" name="Group 4">
            <a:extLst>
              <a:ext uri="{FF2B5EF4-FFF2-40B4-BE49-F238E27FC236}">
                <a16:creationId xmlns:a16="http://schemas.microsoft.com/office/drawing/2014/main" id="{B671908A-5835-41C0-8096-94D94B3284C5}"/>
              </a:ext>
            </a:extLst>
          </p:cNvPr>
          <p:cNvGrpSpPr/>
          <p:nvPr/>
        </p:nvGrpSpPr>
        <p:grpSpPr>
          <a:xfrm>
            <a:off x="4775411" y="1413674"/>
            <a:ext cx="2372728" cy="2532803"/>
            <a:chOff x="7057217" y="1657809"/>
            <a:chExt cx="2372728" cy="2532803"/>
          </a:xfrm>
        </p:grpSpPr>
        <p:sp>
          <p:nvSpPr>
            <p:cNvPr id="6" name="Rectangle: Top Corners Rounded 5">
              <a:extLst>
                <a:ext uri="{FF2B5EF4-FFF2-40B4-BE49-F238E27FC236}">
                  <a16:creationId xmlns:a16="http://schemas.microsoft.com/office/drawing/2014/main" id="{A971E1FC-4A45-460F-AFBB-1C7E61063782}"/>
                </a:ext>
              </a:extLst>
            </p:cNvPr>
            <p:cNvSpPr/>
            <p:nvPr/>
          </p:nvSpPr>
          <p:spPr>
            <a:xfrm>
              <a:off x="7057217" y="1657809"/>
              <a:ext cx="2372728" cy="1771191"/>
            </a:xfrm>
            <a:prstGeom prst="round2SameRect">
              <a:avLst>
                <a:gd name="adj1" fmla="val 8000"/>
                <a:gd name="adj2" fmla="val 0"/>
              </a:avLst>
            </a:prstGeom>
            <a:solidFill>
              <a:schemeClr val="bg1"/>
            </a:solidFill>
            <a:ln>
              <a:solidFill>
                <a:srgbClr val="CF003D"/>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l-GR" dirty="0"/>
            </a:p>
          </p:txBody>
        </p:sp>
        <p:grpSp>
          <p:nvGrpSpPr>
            <p:cNvPr id="7" name="Group 6">
              <a:extLst>
                <a:ext uri="{FF2B5EF4-FFF2-40B4-BE49-F238E27FC236}">
                  <a16:creationId xmlns:a16="http://schemas.microsoft.com/office/drawing/2014/main" id="{DA4D362D-2D83-4640-81FF-2B279001EC85}"/>
                </a:ext>
              </a:extLst>
            </p:cNvPr>
            <p:cNvGrpSpPr/>
            <p:nvPr/>
          </p:nvGrpSpPr>
          <p:grpSpPr>
            <a:xfrm>
              <a:off x="7057217" y="3429000"/>
              <a:ext cx="2372728" cy="761612"/>
              <a:chOff x="0" y="3219884"/>
              <a:chExt cx="2372728" cy="761612"/>
            </a:xfrm>
          </p:grpSpPr>
          <p:sp>
            <p:nvSpPr>
              <p:cNvPr id="8" name="Rectangle 7">
                <a:extLst>
                  <a:ext uri="{FF2B5EF4-FFF2-40B4-BE49-F238E27FC236}">
                    <a16:creationId xmlns:a16="http://schemas.microsoft.com/office/drawing/2014/main" id="{E08319A1-997D-476E-B9E1-D8268C8FF6A2}"/>
                  </a:ext>
                </a:extLst>
              </p:cNvPr>
              <p:cNvSpPr/>
              <p:nvPr/>
            </p:nvSpPr>
            <p:spPr>
              <a:xfrm>
                <a:off x="0" y="3219884"/>
                <a:ext cx="2372728" cy="761612"/>
              </a:xfrm>
              <a:prstGeom prst="rect">
                <a:avLst/>
              </a:prstGeom>
              <a:ln>
                <a:solidFill>
                  <a:srgbClr val="CF003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A26197E2-AB0C-4201-94EC-C9B9C64D5D7C}"/>
                  </a:ext>
                </a:extLst>
              </p:cNvPr>
              <p:cNvSpPr txBox="1"/>
              <p:nvPr/>
            </p:nvSpPr>
            <p:spPr>
              <a:xfrm>
                <a:off x="0" y="3219884"/>
                <a:ext cx="2372728" cy="761612"/>
              </a:xfrm>
              <a:prstGeom prst="rect">
                <a:avLst/>
              </a:prstGeom>
              <a:solidFill>
                <a:srgbClr val="CF003D"/>
              </a:solidFill>
              <a:ln>
                <a:solidFill>
                  <a:srgbClr val="CF003D"/>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l-GR" sz="2400" b="1" kern="1200" dirty="0"/>
                  <a:t>ΕΔΑ</a:t>
                </a:r>
                <a:r>
                  <a:rPr lang="el-GR" sz="1600" b="1" kern="1200" dirty="0"/>
                  <a:t> </a:t>
                </a:r>
              </a:p>
              <a:p>
                <a:pPr marL="0" lvl="0" indent="0" algn="ctr" defTabSz="800100">
                  <a:lnSpc>
                    <a:spcPct val="90000"/>
                  </a:lnSpc>
                  <a:spcBef>
                    <a:spcPct val="0"/>
                  </a:spcBef>
                  <a:spcAft>
                    <a:spcPct val="35000"/>
                  </a:spcAft>
                  <a:buNone/>
                </a:pPr>
                <a:r>
                  <a:rPr lang="el-GR" sz="1400" b="1" kern="1200" dirty="0"/>
                  <a:t>Θεσσαλονίκης - Θεσσαλίας</a:t>
                </a:r>
              </a:p>
            </p:txBody>
          </p:sp>
        </p:grpSp>
      </p:grpSp>
      <p:grpSp>
        <p:nvGrpSpPr>
          <p:cNvPr id="10" name="Group 9">
            <a:extLst>
              <a:ext uri="{FF2B5EF4-FFF2-40B4-BE49-F238E27FC236}">
                <a16:creationId xmlns:a16="http://schemas.microsoft.com/office/drawing/2014/main" id="{7A70CB2C-3C28-46FC-B49A-7CABCBF1D51F}"/>
              </a:ext>
            </a:extLst>
          </p:cNvPr>
          <p:cNvGrpSpPr/>
          <p:nvPr/>
        </p:nvGrpSpPr>
        <p:grpSpPr>
          <a:xfrm>
            <a:off x="7209616" y="1978560"/>
            <a:ext cx="2372728" cy="2532803"/>
            <a:chOff x="7057217" y="1657809"/>
            <a:chExt cx="2372728" cy="2532803"/>
          </a:xfrm>
        </p:grpSpPr>
        <p:sp>
          <p:nvSpPr>
            <p:cNvPr id="11" name="Rectangle: Top Corners Rounded 10">
              <a:extLst>
                <a:ext uri="{FF2B5EF4-FFF2-40B4-BE49-F238E27FC236}">
                  <a16:creationId xmlns:a16="http://schemas.microsoft.com/office/drawing/2014/main" id="{1BFC6202-047A-41D5-919C-A4A13765C78A}"/>
                </a:ext>
              </a:extLst>
            </p:cNvPr>
            <p:cNvSpPr/>
            <p:nvPr/>
          </p:nvSpPr>
          <p:spPr>
            <a:xfrm>
              <a:off x="7057217" y="1657809"/>
              <a:ext cx="2372728" cy="1771191"/>
            </a:xfrm>
            <a:prstGeom prst="round2SameRect">
              <a:avLst>
                <a:gd name="adj1" fmla="val 8000"/>
                <a:gd name="adj2" fmla="val 0"/>
              </a:avLst>
            </a:prstGeom>
            <a:solidFill>
              <a:schemeClr val="bg1"/>
            </a:solidFill>
            <a:ln>
              <a:solidFill>
                <a:srgbClr val="CF003D"/>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l-GR" dirty="0"/>
            </a:p>
          </p:txBody>
        </p:sp>
        <p:grpSp>
          <p:nvGrpSpPr>
            <p:cNvPr id="12" name="Group 11">
              <a:extLst>
                <a:ext uri="{FF2B5EF4-FFF2-40B4-BE49-F238E27FC236}">
                  <a16:creationId xmlns:a16="http://schemas.microsoft.com/office/drawing/2014/main" id="{F78F8183-BB6A-4ACC-B93B-3AC24F0E6C24}"/>
                </a:ext>
              </a:extLst>
            </p:cNvPr>
            <p:cNvGrpSpPr/>
            <p:nvPr/>
          </p:nvGrpSpPr>
          <p:grpSpPr>
            <a:xfrm>
              <a:off x="7057217" y="3429000"/>
              <a:ext cx="2372728" cy="761612"/>
              <a:chOff x="0" y="3219884"/>
              <a:chExt cx="2372728" cy="761612"/>
            </a:xfrm>
          </p:grpSpPr>
          <p:sp>
            <p:nvSpPr>
              <p:cNvPr id="13" name="Rectangle 12">
                <a:extLst>
                  <a:ext uri="{FF2B5EF4-FFF2-40B4-BE49-F238E27FC236}">
                    <a16:creationId xmlns:a16="http://schemas.microsoft.com/office/drawing/2014/main" id="{18CA15D1-F4FC-451D-8C3C-4E3B9DC78CAA}"/>
                  </a:ext>
                </a:extLst>
              </p:cNvPr>
              <p:cNvSpPr/>
              <p:nvPr/>
            </p:nvSpPr>
            <p:spPr>
              <a:xfrm>
                <a:off x="0" y="3219884"/>
                <a:ext cx="2372728" cy="761612"/>
              </a:xfrm>
              <a:prstGeom prst="rect">
                <a:avLst/>
              </a:prstGeom>
              <a:ln>
                <a:solidFill>
                  <a:srgbClr val="CF003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BE95476C-535A-4295-B444-6D65876BC661}"/>
                  </a:ext>
                </a:extLst>
              </p:cNvPr>
              <p:cNvSpPr txBox="1"/>
              <p:nvPr/>
            </p:nvSpPr>
            <p:spPr>
              <a:xfrm>
                <a:off x="0" y="3219884"/>
                <a:ext cx="2372728" cy="761612"/>
              </a:xfrm>
              <a:prstGeom prst="rect">
                <a:avLst/>
              </a:prstGeom>
              <a:solidFill>
                <a:srgbClr val="CF003D"/>
              </a:solidFill>
              <a:ln>
                <a:solidFill>
                  <a:srgbClr val="CF003D"/>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l-GR" sz="2400" b="1" kern="1200" dirty="0"/>
                  <a:t>ΕΔΑ</a:t>
                </a:r>
                <a:r>
                  <a:rPr lang="el-GR" sz="1600" b="1" kern="1200" dirty="0"/>
                  <a:t> </a:t>
                </a:r>
              </a:p>
              <a:p>
                <a:pPr marL="0" lvl="0" indent="0" algn="ctr" defTabSz="800100">
                  <a:lnSpc>
                    <a:spcPct val="90000"/>
                  </a:lnSpc>
                  <a:spcBef>
                    <a:spcPct val="0"/>
                  </a:spcBef>
                  <a:spcAft>
                    <a:spcPct val="35000"/>
                  </a:spcAft>
                  <a:buNone/>
                </a:pPr>
                <a:r>
                  <a:rPr lang="el-GR" sz="1600" b="1" kern="1200" dirty="0"/>
                  <a:t>Αττικής</a:t>
                </a:r>
                <a:endParaRPr lang="el-GR" sz="1400" b="1" kern="1200" dirty="0"/>
              </a:p>
            </p:txBody>
          </p:sp>
        </p:grpSp>
      </p:grpSp>
      <p:grpSp>
        <p:nvGrpSpPr>
          <p:cNvPr id="15" name="Group 14">
            <a:extLst>
              <a:ext uri="{FF2B5EF4-FFF2-40B4-BE49-F238E27FC236}">
                <a16:creationId xmlns:a16="http://schemas.microsoft.com/office/drawing/2014/main" id="{E5355034-CDA2-490D-903E-8560952F0999}"/>
              </a:ext>
            </a:extLst>
          </p:cNvPr>
          <p:cNvGrpSpPr/>
          <p:nvPr/>
        </p:nvGrpSpPr>
        <p:grpSpPr>
          <a:xfrm>
            <a:off x="9643821" y="2785301"/>
            <a:ext cx="2372728" cy="2532803"/>
            <a:chOff x="7057217" y="1657809"/>
            <a:chExt cx="2372728" cy="2532803"/>
          </a:xfrm>
        </p:grpSpPr>
        <p:sp>
          <p:nvSpPr>
            <p:cNvPr id="16" name="Rectangle: Top Corners Rounded 15">
              <a:extLst>
                <a:ext uri="{FF2B5EF4-FFF2-40B4-BE49-F238E27FC236}">
                  <a16:creationId xmlns:a16="http://schemas.microsoft.com/office/drawing/2014/main" id="{2E9C6D24-04D5-4416-92F6-ED1C93DEDD16}"/>
                </a:ext>
              </a:extLst>
            </p:cNvPr>
            <p:cNvSpPr/>
            <p:nvPr/>
          </p:nvSpPr>
          <p:spPr>
            <a:xfrm>
              <a:off x="7057217" y="1657809"/>
              <a:ext cx="2372728" cy="1771191"/>
            </a:xfrm>
            <a:prstGeom prst="round2SameRect">
              <a:avLst>
                <a:gd name="adj1" fmla="val 8000"/>
                <a:gd name="adj2" fmla="val 0"/>
              </a:avLst>
            </a:prstGeom>
            <a:solidFill>
              <a:schemeClr val="bg1"/>
            </a:solidFill>
            <a:ln>
              <a:solidFill>
                <a:srgbClr val="CF003D"/>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l-GR" dirty="0"/>
            </a:p>
          </p:txBody>
        </p:sp>
        <p:grpSp>
          <p:nvGrpSpPr>
            <p:cNvPr id="17" name="Group 16">
              <a:extLst>
                <a:ext uri="{FF2B5EF4-FFF2-40B4-BE49-F238E27FC236}">
                  <a16:creationId xmlns:a16="http://schemas.microsoft.com/office/drawing/2014/main" id="{ABC7E8E0-949E-4ACB-8EDA-3AAF59560D60}"/>
                </a:ext>
              </a:extLst>
            </p:cNvPr>
            <p:cNvGrpSpPr/>
            <p:nvPr/>
          </p:nvGrpSpPr>
          <p:grpSpPr>
            <a:xfrm>
              <a:off x="7057217" y="3429000"/>
              <a:ext cx="2372728" cy="761612"/>
              <a:chOff x="0" y="3219884"/>
              <a:chExt cx="2372728" cy="761612"/>
            </a:xfrm>
          </p:grpSpPr>
          <p:sp>
            <p:nvSpPr>
              <p:cNvPr id="18" name="Rectangle 17">
                <a:extLst>
                  <a:ext uri="{FF2B5EF4-FFF2-40B4-BE49-F238E27FC236}">
                    <a16:creationId xmlns:a16="http://schemas.microsoft.com/office/drawing/2014/main" id="{C131FA90-01AB-4847-8D0D-6B7E7EECC417}"/>
                  </a:ext>
                </a:extLst>
              </p:cNvPr>
              <p:cNvSpPr/>
              <p:nvPr/>
            </p:nvSpPr>
            <p:spPr>
              <a:xfrm>
                <a:off x="0" y="3219884"/>
                <a:ext cx="2372728" cy="761612"/>
              </a:xfrm>
              <a:prstGeom prst="rect">
                <a:avLst/>
              </a:prstGeom>
              <a:ln>
                <a:solidFill>
                  <a:srgbClr val="CF003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876C61DC-01D3-4B7C-B0BD-2BB26BA7A92C}"/>
                  </a:ext>
                </a:extLst>
              </p:cNvPr>
              <p:cNvSpPr txBox="1"/>
              <p:nvPr/>
            </p:nvSpPr>
            <p:spPr>
              <a:xfrm>
                <a:off x="0" y="3219884"/>
                <a:ext cx="2372728" cy="761612"/>
              </a:xfrm>
              <a:prstGeom prst="rect">
                <a:avLst/>
              </a:prstGeom>
              <a:solidFill>
                <a:srgbClr val="CF003D"/>
              </a:solidFill>
              <a:ln>
                <a:solidFill>
                  <a:srgbClr val="CF003D"/>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l-GR" sz="2400" b="1" kern="1200" dirty="0"/>
                  <a:t>ΕΔΑ</a:t>
                </a:r>
                <a:r>
                  <a:rPr lang="el-GR" sz="1600" b="1" kern="1200" dirty="0"/>
                  <a:t> </a:t>
                </a:r>
              </a:p>
              <a:p>
                <a:pPr marL="0" lvl="0" indent="0" algn="ctr" defTabSz="800100">
                  <a:lnSpc>
                    <a:spcPct val="90000"/>
                  </a:lnSpc>
                  <a:spcBef>
                    <a:spcPct val="0"/>
                  </a:spcBef>
                  <a:spcAft>
                    <a:spcPct val="35000"/>
                  </a:spcAft>
                  <a:buNone/>
                </a:pPr>
                <a:r>
                  <a:rPr lang="el-GR" sz="1600" b="1" kern="1200" dirty="0"/>
                  <a:t>Λοιπής Ελλάδας</a:t>
                </a:r>
              </a:p>
            </p:txBody>
          </p:sp>
        </p:grpSp>
      </p:grpSp>
      <p:pic>
        <p:nvPicPr>
          <p:cNvPr id="20" name="Picture 19">
            <a:extLst>
              <a:ext uri="{FF2B5EF4-FFF2-40B4-BE49-F238E27FC236}">
                <a16:creationId xmlns:a16="http://schemas.microsoft.com/office/drawing/2014/main" id="{A497061C-2CBB-41A2-A899-A3813D55C467}"/>
              </a:ext>
            </a:extLst>
          </p:cNvPr>
          <p:cNvPicPr>
            <a:picLocks noChangeAspect="1"/>
          </p:cNvPicPr>
          <p:nvPr/>
        </p:nvPicPr>
        <p:blipFill rotWithShape="1">
          <a:blip r:embed="rId3">
            <a:extLst>
              <a:ext uri="{28A0092B-C50C-407E-A947-70E740481C1C}">
                <a14:useLocalDpi xmlns:a14="http://schemas.microsoft.com/office/drawing/2010/main" val="0"/>
              </a:ext>
            </a:extLst>
          </a:blip>
          <a:srcRect t="10455" b="9974"/>
          <a:stretch/>
        </p:blipFill>
        <p:spPr>
          <a:xfrm>
            <a:off x="7406895" y="2034321"/>
            <a:ext cx="1978170" cy="1574056"/>
          </a:xfrm>
          <a:prstGeom prst="rect">
            <a:avLst/>
          </a:prstGeom>
        </p:spPr>
      </p:pic>
      <p:pic>
        <p:nvPicPr>
          <p:cNvPr id="21" name="Picture 20">
            <a:extLst>
              <a:ext uri="{FF2B5EF4-FFF2-40B4-BE49-F238E27FC236}">
                <a16:creationId xmlns:a16="http://schemas.microsoft.com/office/drawing/2014/main" id="{1F8CC6CC-BBFB-45AA-AB52-BCF78FBC6780}"/>
              </a:ext>
            </a:extLst>
          </p:cNvPr>
          <p:cNvPicPr>
            <a:picLocks noChangeAspect="1"/>
          </p:cNvPicPr>
          <p:nvPr/>
        </p:nvPicPr>
        <p:blipFill rotWithShape="1">
          <a:blip r:embed="rId4">
            <a:extLst>
              <a:ext uri="{28A0092B-C50C-407E-A947-70E740481C1C}">
                <a14:useLocalDpi xmlns:a14="http://schemas.microsoft.com/office/drawing/2010/main" val="0"/>
              </a:ext>
            </a:extLst>
          </a:blip>
          <a:srcRect l="9290" t="32612" r="65281" b="31276"/>
          <a:stretch/>
        </p:blipFill>
        <p:spPr>
          <a:xfrm>
            <a:off x="5285280" y="1455412"/>
            <a:ext cx="1007628" cy="859937"/>
          </a:xfrm>
          <a:prstGeom prst="rect">
            <a:avLst/>
          </a:prstGeom>
        </p:spPr>
      </p:pic>
      <p:pic>
        <p:nvPicPr>
          <p:cNvPr id="22" name="Picture 21">
            <a:extLst>
              <a:ext uri="{FF2B5EF4-FFF2-40B4-BE49-F238E27FC236}">
                <a16:creationId xmlns:a16="http://schemas.microsoft.com/office/drawing/2014/main" id="{1E3EE256-B9CC-40E6-850C-DF732B84A646}"/>
              </a:ext>
            </a:extLst>
          </p:cNvPr>
          <p:cNvPicPr>
            <a:picLocks noChangeAspect="1"/>
          </p:cNvPicPr>
          <p:nvPr/>
        </p:nvPicPr>
        <p:blipFill rotWithShape="1">
          <a:blip r:embed="rId4">
            <a:extLst>
              <a:ext uri="{28A0092B-C50C-407E-A947-70E740481C1C}">
                <a14:useLocalDpi xmlns:a14="http://schemas.microsoft.com/office/drawing/2010/main" val="0"/>
              </a:ext>
            </a:extLst>
          </a:blip>
          <a:srcRect l="34799" t="32612" r="13249" b="31276"/>
          <a:stretch/>
        </p:blipFill>
        <p:spPr>
          <a:xfrm>
            <a:off x="4978175" y="2310514"/>
            <a:ext cx="2058512" cy="859937"/>
          </a:xfrm>
          <a:prstGeom prst="rect">
            <a:avLst/>
          </a:prstGeom>
        </p:spPr>
      </p:pic>
      <p:pic>
        <p:nvPicPr>
          <p:cNvPr id="23" name="Picture 22">
            <a:extLst>
              <a:ext uri="{FF2B5EF4-FFF2-40B4-BE49-F238E27FC236}">
                <a16:creationId xmlns:a16="http://schemas.microsoft.com/office/drawing/2014/main" id="{EBBA9616-8E33-49CD-AFEE-4E218A9193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64" r="17653"/>
          <a:stretch/>
        </p:blipFill>
        <p:spPr>
          <a:xfrm>
            <a:off x="10235204" y="2810468"/>
            <a:ext cx="1189962" cy="1611633"/>
          </a:xfrm>
          <a:prstGeom prst="rect">
            <a:avLst/>
          </a:prstGeom>
        </p:spPr>
      </p:pic>
      <p:pic>
        <p:nvPicPr>
          <p:cNvPr id="24" name="Picture 23">
            <a:extLst>
              <a:ext uri="{FF2B5EF4-FFF2-40B4-BE49-F238E27FC236}">
                <a16:creationId xmlns:a16="http://schemas.microsoft.com/office/drawing/2014/main" id="{DC407DE8-A9D7-4E14-B770-78EFA73CA1C4}"/>
              </a:ext>
            </a:extLst>
          </p:cNvPr>
          <p:cNvPicPr>
            <a:picLocks noChangeAspect="1"/>
          </p:cNvPicPr>
          <p:nvPr/>
        </p:nvPicPr>
        <p:blipFill>
          <a:blip r:embed="rId6"/>
          <a:stretch>
            <a:fillRect/>
          </a:stretch>
        </p:blipFill>
        <p:spPr>
          <a:xfrm>
            <a:off x="3712369" y="1689926"/>
            <a:ext cx="298730" cy="286537"/>
          </a:xfrm>
          <a:prstGeom prst="rect">
            <a:avLst/>
          </a:prstGeom>
        </p:spPr>
      </p:pic>
      <p:pic>
        <p:nvPicPr>
          <p:cNvPr id="25" name="Picture 24">
            <a:extLst>
              <a:ext uri="{FF2B5EF4-FFF2-40B4-BE49-F238E27FC236}">
                <a16:creationId xmlns:a16="http://schemas.microsoft.com/office/drawing/2014/main" id="{AD0B01AF-0967-4CCD-AD66-C3704664A1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55" t="36425" r="65281" b="35405"/>
          <a:stretch/>
        </p:blipFill>
        <p:spPr>
          <a:xfrm>
            <a:off x="2268847" y="2006404"/>
            <a:ext cx="385405" cy="284117"/>
          </a:xfrm>
          <a:prstGeom prst="rect">
            <a:avLst/>
          </a:prstGeom>
        </p:spPr>
      </p:pic>
      <p:pic>
        <p:nvPicPr>
          <p:cNvPr id="26" name="Picture 25">
            <a:extLst>
              <a:ext uri="{FF2B5EF4-FFF2-40B4-BE49-F238E27FC236}">
                <a16:creationId xmlns:a16="http://schemas.microsoft.com/office/drawing/2014/main" id="{E4A685CB-D76E-48D1-8883-099EDC2FC7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55" t="36425" r="65281" b="35405"/>
          <a:stretch/>
        </p:blipFill>
        <p:spPr>
          <a:xfrm>
            <a:off x="1857002" y="2740482"/>
            <a:ext cx="385405" cy="284117"/>
          </a:xfrm>
          <a:prstGeom prst="rect">
            <a:avLst/>
          </a:prstGeom>
        </p:spPr>
      </p:pic>
      <p:pic>
        <p:nvPicPr>
          <p:cNvPr id="27" name="Picture 26">
            <a:extLst>
              <a:ext uri="{FF2B5EF4-FFF2-40B4-BE49-F238E27FC236}">
                <a16:creationId xmlns:a16="http://schemas.microsoft.com/office/drawing/2014/main" id="{EDBE887E-358A-491C-9F8E-B1DC3356B108}"/>
              </a:ext>
            </a:extLst>
          </p:cNvPr>
          <p:cNvPicPr>
            <a:picLocks noChangeAspect="1"/>
          </p:cNvPicPr>
          <p:nvPr/>
        </p:nvPicPr>
        <p:blipFill>
          <a:blip r:embed="rId6"/>
          <a:stretch>
            <a:fillRect/>
          </a:stretch>
        </p:blipFill>
        <p:spPr>
          <a:xfrm>
            <a:off x="1826336" y="2195640"/>
            <a:ext cx="298730" cy="286537"/>
          </a:xfrm>
          <a:prstGeom prst="rect">
            <a:avLst/>
          </a:prstGeom>
        </p:spPr>
      </p:pic>
      <p:pic>
        <p:nvPicPr>
          <p:cNvPr id="28" name="Picture 27">
            <a:extLst>
              <a:ext uri="{FF2B5EF4-FFF2-40B4-BE49-F238E27FC236}">
                <a16:creationId xmlns:a16="http://schemas.microsoft.com/office/drawing/2014/main" id="{EC5F85A1-209A-480D-B98B-7C5BDDF2678E}"/>
              </a:ext>
            </a:extLst>
          </p:cNvPr>
          <p:cNvPicPr>
            <a:picLocks noChangeAspect="1"/>
          </p:cNvPicPr>
          <p:nvPr/>
        </p:nvPicPr>
        <p:blipFill>
          <a:blip r:embed="rId6"/>
          <a:stretch>
            <a:fillRect/>
          </a:stretch>
        </p:blipFill>
        <p:spPr>
          <a:xfrm>
            <a:off x="1911061" y="1822662"/>
            <a:ext cx="298730" cy="286537"/>
          </a:xfrm>
          <a:prstGeom prst="rect">
            <a:avLst/>
          </a:prstGeom>
        </p:spPr>
      </p:pic>
      <p:pic>
        <p:nvPicPr>
          <p:cNvPr id="29" name="Picture 28">
            <a:extLst>
              <a:ext uri="{FF2B5EF4-FFF2-40B4-BE49-F238E27FC236}">
                <a16:creationId xmlns:a16="http://schemas.microsoft.com/office/drawing/2014/main" id="{97788FFD-C2B3-475B-A4DC-82C3201F9E9D}"/>
              </a:ext>
            </a:extLst>
          </p:cNvPr>
          <p:cNvPicPr>
            <a:picLocks noChangeAspect="1"/>
          </p:cNvPicPr>
          <p:nvPr/>
        </p:nvPicPr>
        <p:blipFill>
          <a:blip r:embed="rId6"/>
          <a:stretch>
            <a:fillRect/>
          </a:stretch>
        </p:blipFill>
        <p:spPr>
          <a:xfrm>
            <a:off x="2461549" y="1666658"/>
            <a:ext cx="298730" cy="286537"/>
          </a:xfrm>
          <a:prstGeom prst="rect">
            <a:avLst/>
          </a:prstGeom>
        </p:spPr>
      </p:pic>
      <p:pic>
        <p:nvPicPr>
          <p:cNvPr id="30" name="Picture 29">
            <a:extLst>
              <a:ext uri="{FF2B5EF4-FFF2-40B4-BE49-F238E27FC236}">
                <a16:creationId xmlns:a16="http://schemas.microsoft.com/office/drawing/2014/main" id="{528E8068-0566-4D4C-A8F0-776FE17DD57D}"/>
              </a:ext>
            </a:extLst>
          </p:cNvPr>
          <p:cNvPicPr>
            <a:picLocks noChangeAspect="1"/>
          </p:cNvPicPr>
          <p:nvPr/>
        </p:nvPicPr>
        <p:blipFill>
          <a:blip r:embed="rId6"/>
          <a:stretch>
            <a:fillRect/>
          </a:stretch>
        </p:blipFill>
        <p:spPr>
          <a:xfrm>
            <a:off x="1943677" y="3229911"/>
            <a:ext cx="298730" cy="286537"/>
          </a:xfrm>
          <a:prstGeom prst="rect">
            <a:avLst/>
          </a:prstGeom>
        </p:spPr>
      </p:pic>
      <p:pic>
        <p:nvPicPr>
          <p:cNvPr id="31" name="Picture 30">
            <a:extLst>
              <a:ext uri="{FF2B5EF4-FFF2-40B4-BE49-F238E27FC236}">
                <a16:creationId xmlns:a16="http://schemas.microsoft.com/office/drawing/2014/main" id="{65AEFE35-DA5F-45CA-B604-493DD78BF503}"/>
              </a:ext>
            </a:extLst>
          </p:cNvPr>
          <p:cNvPicPr>
            <a:picLocks noChangeAspect="1"/>
          </p:cNvPicPr>
          <p:nvPr/>
        </p:nvPicPr>
        <p:blipFill>
          <a:blip r:embed="rId6"/>
          <a:stretch>
            <a:fillRect/>
          </a:stretch>
        </p:blipFill>
        <p:spPr>
          <a:xfrm>
            <a:off x="2464312" y="3479206"/>
            <a:ext cx="298730" cy="286537"/>
          </a:xfrm>
          <a:prstGeom prst="rect">
            <a:avLst/>
          </a:prstGeom>
        </p:spPr>
      </p:pic>
      <p:pic>
        <p:nvPicPr>
          <p:cNvPr id="32" name="Picture 31">
            <a:extLst>
              <a:ext uri="{FF2B5EF4-FFF2-40B4-BE49-F238E27FC236}">
                <a16:creationId xmlns:a16="http://schemas.microsoft.com/office/drawing/2014/main" id="{903473E0-9BD0-4C21-B2F9-A6609BE477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950" t="10455" r="23707" b="41961"/>
          <a:stretch/>
        </p:blipFill>
        <p:spPr>
          <a:xfrm>
            <a:off x="2760279" y="3749751"/>
            <a:ext cx="306559" cy="284117"/>
          </a:xfrm>
          <a:prstGeom prst="rect">
            <a:avLst/>
          </a:prstGeom>
        </p:spPr>
      </p:pic>
      <p:sp>
        <p:nvSpPr>
          <p:cNvPr id="33" name="Slide Number Placeholder 5">
            <a:extLst>
              <a:ext uri="{FF2B5EF4-FFF2-40B4-BE49-F238E27FC236}">
                <a16:creationId xmlns:a16="http://schemas.microsoft.com/office/drawing/2014/main" id="{604F746A-75CE-4A76-938D-2165920828D9}"/>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979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E3F022-B640-4C57-8660-AB8378746B92}"/>
              </a:ext>
            </a:extLst>
          </p:cNvPr>
          <p:cNvSpPr>
            <a:spLocks noGrp="1"/>
          </p:cNvSpPr>
          <p:nvPr>
            <p:ph type="ctrTitle"/>
          </p:nvPr>
        </p:nvSpPr>
        <p:spPr>
          <a:xfrm>
            <a:off x="611188" y="346075"/>
            <a:ext cx="10969625" cy="671513"/>
          </a:xfrm>
        </p:spPr>
        <p:txBody>
          <a:bodyPr>
            <a:normAutofit/>
          </a:bodyPr>
          <a:lstStyle/>
          <a:p>
            <a:r>
              <a:rPr lang="el-GR" dirty="0">
                <a:latin typeface="Trebuchet MS" panose="020B0603020202020204" pitchFamily="34" charset="0"/>
              </a:rPr>
              <a:t>Φορείς Αγοράς Φυσικού Αερίου</a:t>
            </a:r>
            <a:endParaRPr lang="en-US" sz="3000" dirty="0">
              <a:latin typeface="Trebuchet MS" panose="020B0603020202020204" pitchFamily="34" charset="0"/>
            </a:endParaRPr>
          </a:p>
        </p:txBody>
      </p:sp>
      <p:grpSp>
        <p:nvGrpSpPr>
          <p:cNvPr id="5" name="Group 4">
            <a:extLst>
              <a:ext uri="{FF2B5EF4-FFF2-40B4-BE49-F238E27FC236}">
                <a16:creationId xmlns:a16="http://schemas.microsoft.com/office/drawing/2014/main" id="{0924E56E-8513-4E1E-A5F2-A8B314212C4A}"/>
              </a:ext>
            </a:extLst>
          </p:cNvPr>
          <p:cNvGrpSpPr/>
          <p:nvPr/>
        </p:nvGrpSpPr>
        <p:grpSpPr>
          <a:xfrm>
            <a:off x="1573157" y="1197213"/>
            <a:ext cx="2361064" cy="3517664"/>
            <a:chOff x="1573157" y="1197213"/>
            <a:chExt cx="2361064" cy="3517664"/>
          </a:xfrm>
        </p:grpSpPr>
        <p:sp>
          <p:nvSpPr>
            <p:cNvPr id="6" name="Rectangle 5">
              <a:extLst>
                <a:ext uri="{FF2B5EF4-FFF2-40B4-BE49-F238E27FC236}">
                  <a16:creationId xmlns:a16="http://schemas.microsoft.com/office/drawing/2014/main" id="{95F40D71-AE93-4870-87C1-FDDCF8496D58}"/>
                </a:ext>
              </a:extLst>
            </p:cNvPr>
            <p:cNvSpPr/>
            <p:nvPr/>
          </p:nvSpPr>
          <p:spPr>
            <a:xfrm>
              <a:off x="1627749" y="1903199"/>
              <a:ext cx="2265152"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Ρυθμιστική Αρχή</a:t>
              </a:r>
              <a:r>
                <a:rPr lang="en-US" sz="1100" b="1" dirty="0">
                  <a:ea typeface="Verdana" pitchFamily="34" charset="0"/>
                  <a:cs typeface="Calibri" panose="020F0502020204030204" pitchFamily="34" charset="0"/>
                </a:rPr>
                <a:t> </a:t>
              </a:r>
              <a:r>
                <a:rPr lang="el-GR" sz="1100" b="1" dirty="0">
                  <a:ea typeface="Verdana" pitchFamily="34" charset="0"/>
                  <a:cs typeface="Calibri" panose="020F0502020204030204" pitchFamily="34" charset="0"/>
                </a:rPr>
                <a:t>Ενέργειας </a:t>
              </a:r>
            </a:p>
          </p:txBody>
        </p:sp>
        <p:pic>
          <p:nvPicPr>
            <p:cNvPr id="7" name="Picture 6">
              <a:extLst>
                <a:ext uri="{FF2B5EF4-FFF2-40B4-BE49-F238E27FC236}">
                  <a16:creationId xmlns:a16="http://schemas.microsoft.com/office/drawing/2014/main" id="{9EF5B74E-EDA3-4FAC-B47C-B164B11EAE25}"/>
                </a:ext>
              </a:extLst>
            </p:cNvPr>
            <p:cNvPicPr>
              <a:picLocks noChangeAspect="1"/>
            </p:cNvPicPr>
            <p:nvPr/>
          </p:nvPicPr>
          <p:blipFill rotWithShape="1">
            <a:blip r:embed="rId2">
              <a:extLst>
                <a:ext uri="{28A0092B-C50C-407E-A947-70E740481C1C}">
                  <a14:useLocalDpi xmlns:a14="http://schemas.microsoft.com/office/drawing/2010/main" val="0"/>
                </a:ext>
              </a:extLst>
            </a:blip>
            <a:srcRect b="25481"/>
            <a:stretch/>
          </p:blipFill>
          <p:spPr>
            <a:xfrm>
              <a:off x="2013960" y="1292751"/>
              <a:ext cx="1485900" cy="567834"/>
            </a:xfrm>
            <a:prstGeom prst="rect">
              <a:avLst/>
            </a:prstGeom>
          </p:spPr>
        </p:pic>
        <p:sp>
          <p:nvSpPr>
            <p:cNvPr id="8" name="Rectangle 7">
              <a:extLst>
                <a:ext uri="{FF2B5EF4-FFF2-40B4-BE49-F238E27FC236}">
                  <a16:creationId xmlns:a16="http://schemas.microsoft.com/office/drawing/2014/main" id="{5C72D4D5-6E58-4F13-8FFD-D5BA395A774B}"/>
                </a:ext>
              </a:extLst>
            </p:cNvPr>
            <p:cNvSpPr/>
            <p:nvPr/>
          </p:nvSpPr>
          <p:spPr>
            <a:xfrm>
              <a:off x="1573158"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marL="171450" indent="-171450">
                <a:spcAft>
                  <a:spcPts val="600"/>
                </a:spcAft>
                <a:buFont typeface="Wingdings" panose="05000000000000000000" pitchFamily="2" charset="2"/>
                <a:buChar char="§"/>
              </a:pPr>
              <a:r>
                <a:rPr lang="el-GR" sz="1200" dirty="0">
                  <a:solidFill>
                    <a:schemeClr val="tx1"/>
                  </a:solidFill>
                </a:rPr>
                <a:t>Παρακολούθηση αγοράς,  θέτοντας τους κανόνες (κώδικες)</a:t>
              </a:r>
            </a:p>
            <a:p>
              <a:pPr marL="171450" indent="-171450">
                <a:spcAft>
                  <a:spcPts val="600"/>
                </a:spcAft>
                <a:buFont typeface="Arial" panose="020B0604020202020204" pitchFamily="34" charset="0"/>
                <a:buChar char="•"/>
              </a:pPr>
              <a:r>
                <a:rPr lang="el-GR" sz="1200" dirty="0">
                  <a:solidFill>
                    <a:schemeClr val="tx1"/>
                  </a:solidFill>
                </a:rPr>
                <a:t>Χορήγηση αδειών λειτουργίας σε παραγωγούς / προμηθευτές </a:t>
              </a:r>
            </a:p>
            <a:p>
              <a:pPr marL="171450" indent="-171450">
                <a:buFont typeface="Arial" panose="020B0604020202020204" pitchFamily="34" charset="0"/>
                <a:buChar char="•"/>
              </a:pPr>
              <a:r>
                <a:rPr lang="el-GR" sz="1200" dirty="0">
                  <a:solidFill>
                    <a:schemeClr val="tx1"/>
                  </a:solidFill>
                </a:rPr>
                <a:t>Εισηγείται και προωθεί την ύπαρξη ίσων συνθηκών ίσων ευκαιριών και υγιούς ανταγωνισμού</a:t>
              </a:r>
            </a:p>
          </p:txBody>
        </p:sp>
        <p:sp>
          <p:nvSpPr>
            <p:cNvPr id="9" name="Round Same Side Corner Rectangle 6">
              <a:extLst>
                <a:ext uri="{FF2B5EF4-FFF2-40B4-BE49-F238E27FC236}">
                  <a16:creationId xmlns:a16="http://schemas.microsoft.com/office/drawing/2014/main" id="{3EFAC313-F382-45C1-BDB1-8E8856A476CB}"/>
                </a:ext>
              </a:extLst>
            </p:cNvPr>
            <p:cNvSpPr/>
            <p:nvPr/>
          </p:nvSpPr>
          <p:spPr>
            <a:xfrm>
              <a:off x="1573157"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Group 9">
            <a:extLst>
              <a:ext uri="{FF2B5EF4-FFF2-40B4-BE49-F238E27FC236}">
                <a16:creationId xmlns:a16="http://schemas.microsoft.com/office/drawing/2014/main" id="{FE3834F0-A8C8-4170-AF2B-88378FE31A28}"/>
              </a:ext>
            </a:extLst>
          </p:cNvPr>
          <p:cNvGrpSpPr/>
          <p:nvPr/>
        </p:nvGrpSpPr>
        <p:grpSpPr>
          <a:xfrm>
            <a:off x="3961416" y="1197213"/>
            <a:ext cx="2512188" cy="3517664"/>
            <a:chOff x="3961416" y="1197213"/>
            <a:chExt cx="2512188" cy="3517664"/>
          </a:xfrm>
        </p:grpSpPr>
        <p:sp>
          <p:nvSpPr>
            <p:cNvPr id="11" name="Rectangle 10">
              <a:extLst>
                <a:ext uri="{FF2B5EF4-FFF2-40B4-BE49-F238E27FC236}">
                  <a16:creationId xmlns:a16="http://schemas.microsoft.com/office/drawing/2014/main" id="{AFC73A42-7914-4208-8F69-C6BD71F285E6}"/>
                </a:ext>
              </a:extLst>
            </p:cNvPr>
            <p:cNvSpPr/>
            <p:nvPr/>
          </p:nvSpPr>
          <p:spPr>
            <a:xfrm>
              <a:off x="3961416" y="1903199"/>
              <a:ext cx="2512188" cy="261610"/>
            </a:xfrm>
            <a:prstGeom prst="rect">
              <a:avLst/>
            </a:prstGeom>
          </p:spPr>
          <p:txBody>
            <a:bodyPr wrap="square">
              <a:spAutoFit/>
            </a:bodyPr>
            <a:lstStyle/>
            <a:p>
              <a:pPr algn="ctr"/>
              <a:r>
                <a:rPr lang="el-GR" sz="1100" b="1" dirty="0">
                  <a:ea typeface="Verdana" pitchFamily="34" charset="0"/>
                  <a:cs typeface="Calibri" panose="020F0502020204030204" pitchFamily="34" charset="0"/>
                </a:rPr>
                <a:t>Διαχειριστής Εθνικού Συστήματος Φ/Α</a:t>
              </a:r>
            </a:p>
          </p:txBody>
        </p:sp>
        <p:sp>
          <p:nvSpPr>
            <p:cNvPr id="12" name="Rectangle 11">
              <a:extLst>
                <a:ext uri="{FF2B5EF4-FFF2-40B4-BE49-F238E27FC236}">
                  <a16:creationId xmlns:a16="http://schemas.microsoft.com/office/drawing/2014/main" id="{C385C647-2A01-4068-AC30-4A92D32973C7}"/>
                </a:ext>
              </a:extLst>
            </p:cNvPr>
            <p:cNvSpPr/>
            <p:nvPr/>
          </p:nvSpPr>
          <p:spPr>
            <a:xfrm>
              <a:off x="4030754" y="2275198"/>
              <a:ext cx="2361063"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a:spcAft>
                  <a:spcPts val="600"/>
                </a:spcAft>
              </a:pPr>
              <a:r>
                <a:rPr lang="el-GR" sz="1200" dirty="0">
                  <a:solidFill>
                    <a:schemeClr val="tx1"/>
                  </a:solidFill>
                </a:rPr>
                <a:t>Ο Διαχειριστής Εθνικού Συστήματος Φυσικού Αερίου είναι υπεύθυνος για τη λειτουργία, τη διαχείριση, την εκμετάλλευση και την ανάπτυξη του Εθνικού Συστήματος Φυσικού Αερίου (ΕΣΦΑ) και των διασυνδέσεών του, κατά τρόπο τεχνικά άρτιο και οικονομικά αποδοτικό.</a:t>
              </a:r>
              <a:endParaRPr lang="el-GR" sz="1200" b="1" dirty="0">
                <a:solidFill>
                  <a:schemeClr val="tx1"/>
                </a:solidFill>
              </a:endParaRPr>
            </a:p>
          </p:txBody>
        </p:sp>
        <p:sp>
          <p:nvSpPr>
            <p:cNvPr id="13" name="Round Same Side Corner Rectangle 83">
              <a:extLst>
                <a:ext uri="{FF2B5EF4-FFF2-40B4-BE49-F238E27FC236}">
                  <a16:creationId xmlns:a16="http://schemas.microsoft.com/office/drawing/2014/main" id="{4733C66C-1AEA-4489-ADC8-7178A635FC0B}"/>
                </a:ext>
              </a:extLst>
            </p:cNvPr>
            <p:cNvSpPr/>
            <p:nvPr/>
          </p:nvSpPr>
          <p:spPr>
            <a:xfrm>
              <a:off x="4030753" y="1197213"/>
              <a:ext cx="2361063"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 name="Group 13">
            <a:extLst>
              <a:ext uri="{FF2B5EF4-FFF2-40B4-BE49-F238E27FC236}">
                <a16:creationId xmlns:a16="http://schemas.microsoft.com/office/drawing/2014/main" id="{5BB4D167-20D7-442A-B2C2-9206152E1E03}"/>
              </a:ext>
            </a:extLst>
          </p:cNvPr>
          <p:cNvGrpSpPr/>
          <p:nvPr/>
        </p:nvGrpSpPr>
        <p:grpSpPr>
          <a:xfrm>
            <a:off x="6391813" y="1197213"/>
            <a:ext cx="3748474" cy="3517664"/>
            <a:chOff x="3948587" y="1197213"/>
            <a:chExt cx="3748474" cy="3517664"/>
          </a:xfrm>
        </p:grpSpPr>
        <p:sp>
          <p:nvSpPr>
            <p:cNvPr id="15" name="Rectangle 14">
              <a:extLst>
                <a:ext uri="{FF2B5EF4-FFF2-40B4-BE49-F238E27FC236}">
                  <a16:creationId xmlns:a16="http://schemas.microsoft.com/office/drawing/2014/main" id="{CF452DD4-B3BB-418E-B09C-8A73420EC9FA}"/>
                </a:ext>
              </a:extLst>
            </p:cNvPr>
            <p:cNvSpPr/>
            <p:nvPr/>
          </p:nvSpPr>
          <p:spPr>
            <a:xfrm>
              <a:off x="3948587" y="1868606"/>
              <a:ext cx="3748474" cy="369332"/>
            </a:xfrm>
            <a:prstGeom prst="rect">
              <a:avLst/>
            </a:prstGeom>
          </p:spPr>
          <p:txBody>
            <a:bodyPr wrap="square">
              <a:spAutoFit/>
            </a:bodyPr>
            <a:lstStyle/>
            <a:p>
              <a:pPr algn="ctr"/>
              <a:r>
                <a:rPr lang="el-GR" sz="900" b="1" dirty="0">
                  <a:ea typeface="Verdana" pitchFamily="34" charset="0"/>
                  <a:cs typeface="Calibri" panose="020F0502020204030204" pitchFamily="34" charset="0"/>
                </a:rPr>
                <a:t>Εταιρείες Διανομής Φυσικού Αερίου </a:t>
              </a:r>
            </a:p>
            <a:p>
              <a:pPr algn="ctr"/>
              <a:r>
                <a:rPr lang="el-GR" sz="900" b="1" dirty="0">
                  <a:ea typeface="Verdana" pitchFamily="34" charset="0"/>
                  <a:cs typeface="Calibri" panose="020F0502020204030204" pitchFamily="34" charset="0"/>
                </a:rPr>
                <a:t>ή  Διαχειριστές Δικτύου</a:t>
              </a:r>
            </a:p>
          </p:txBody>
        </p:sp>
        <p:sp>
          <p:nvSpPr>
            <p:cNvPr id="16" name="Rectangle 15">
              <a:extLst>
                <a:ext uri="{FF2B5EF4-FFF2-40B4-BE49-F238E27FC236}">
                  <a16:creationId xmlns:a16="http://schemas.microsoft.com/office/drawing/2014/main" id="{B521CFC6-58A9-4B42-A88D-15533E0165C3}"/>
                </a:ext>
              </a:extLst>
            </p:cNvPr>
            <p:cNvSpPr/>
            <p:nvPr/>
          </p:nvSpPr>
          <p:spPr>
            <a:xfrm>
              <a:off x="4030754" y="2275198"/>
              <a:ext cx="3666307" cy="243967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l-GR" sz="1200" b="1" dirty="0">
                  <a:solidFill>
                    <a:schemeClr val="tx1"/>
                  </a:solidFill>
                </a:rPr>
                <a:t>Αρμοδιότητες:</a:t>
              </a:r>
            </a:p>
            <a:p>
              <a:pPr>
                <a:spcAft>
                  <a:spcPts val="600"/>
                </a:spcAft>
              </a:pPr>
              <a:r>
                <a:rPr lang="el-GR" sz="1200" dirty="0">
                  <a:solidFill>
                    <a:schemeClr val="tx1"/>
                  </a:solidFill>
                </a:rPr>
                <a:t>Η ΕΔΑ κάθε περιοχής είναι υπεύθυνη για τη κατασκευή, συντήρηση, λειτουργία, διαχείριση και εκμετάλλευση εν γένει του Δικτύου Διανομής Φυσικού Αερίου στις καθορισμένες γεωγραφικές περιοχές.</a:t>
              </a:r>
            </a:p>
            <a:p>
              <a:pPr>
                <a:spcAft>
                  <a:spcPts val="600"/>
                </a:spcAft>
              </a:pPr>
              <a:r>
                <a:rPr lang="el-GR" sz="1200" dirty="0">
                  <a:solidFill>
                    <a:schemeClr val="tx1"/>
                  </a:solidFill>
                </a:rPr>
                <a:t>Η λειτουργία των εταιρειών είναι ρυθμιζόμενη και διέπεται από τις αρχές της διαφανούς και αμερόληπτης μεταχείρισης των παραγόντων της αγοράς και της ισότιμης πρόσβασης των χρηστών του δικτύου σε αυτό.</a:t>
              </a:r>
            </a:p>
          </p:txBody>
        </p:sp>
        <p:sp>
          <p:nvSpPr>
            <p:cNvPr id="17" name="Round Same Side Corner Rectangle 91">
              <a:extLst>
                <a:ext uri="{FF2B5EF4-FFF2-40B4-BE49-F238E27FC236}">
                  <a16:creationId xmlns:a16="http://schemas.microsoft.com/office/drawing/2014/main" id="{39BD04A3-52BB-4C14-A764-16D2F0C69613}"/>
                </a:ext>
              </a:extLst>
            </p:cNvPr>
            <p:cNvSpPr/>
            <p:nvPr/>
          </p:nvSpPr>
          <p:spPr>
            <a:xfrm>
              <a:off x="4030753" y="1197213"/>
              <a:ext cx="3666308" cy="1003464"/>
            </a:xfrm>
            <a:prstGeom prst="round2Same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8" name="Picture 17">
            <a:extLst>
              <a:ext uri="{FF2B5EF4-FFF2-40B4-BE49-F238E27FC236}">
                <a16:creationId xmlns:a16="http://schemas.microsoft.com/office/drawing/2014/main" id="{D38EB8D0-753F-4342-B141-2EFF311F8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714" y="1278579"/>
            <a:ext cx="1975199" cy="641425"/>
          </a:xfrm>
          <a:prstGeom prst="rect">
            <a:avLst/>
          </a:prstGeom>
        </p:spPr>
      </p:pic>
      <p:pic>
        <p:nvPicPr>
          <p:cNvPr id="19" name="Picture 18">
            <a:extLst>
              <a:ext uri="{FF2B5EF4-FFF2-40B4-BE49-F238E27FC236}">
                <a16:creationId xmlns:a16="http://schemas.microsoft.com/office/drawing/2014/main" id="{26A6979B-B3A6-4D80-BAC9-F64628BC5D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8349" y="1459235"/>
            <a:ext cx="1349236" cy="333575"/>
          </a:xfrm>
          <a:prstGeom prst="rect">
            <a:avLst/>
          </a:prstGeom>
        </p:spPr>
      </p:pic>
      <p:pic>
        <p:nvPicPr>
          <p:cNvPr id="20" name="Picture 19">
            <a:extLst>
              <a:ext uri="{FF2B5EF4-FFF2-40B4-BE49-F238E27FC236}">
                <a16:creationId xmlns:a16="http://schemas.microsoft.com/office/drawing/2014/main" id="{1457E488-C201-48C6-9951-1DD8F29D8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151" y="1257813"/>
            <a:ext cx="677236" cy="600034"/>
          </a:xfrm>
          <a:prstGeom prst="rect">
            <a:avLst/>
          </a:prstGeom>
        </p:spPr>
      </p:pic>
      <p:pic>
        <p:nvPicPr>
          <p:cNvPr id="21" name="Picture 20">
            <a:extLst>
              <a:ext uri="{FF2B5EF4-FFF2-40B4-BE49-F238E27FC236}">
                <a16:creationId xmlns:a16="http://schemas.microsoft.com/office/drawing/2014/main" id="{21A5AA0E-3BE9-40D3-8285-377650D50D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9545" y="1349330"/>
            <a:ext cx="1233515" cy="474120"/>
          </a:xfrm>
          <a:prstGeom prst="rect">
            <a:avLst/>
          </a:prstGeom>
        </p:spPr>
      </p:pic>
      <p:sp>
        <p:nvSpPr>
          <p:cNvPr id="22" name="Slide Number Placeholder 5">
            <a:extLst>
              <a:ext uri="{FF2B5EF4-FFF2-40B4-BE49-F238E27FC236}">
                <a16:creationId xmlns:a16="http://schemas.microsoft.com/office/drawing/2014/main" id="{69169186-63DE-4108-926D-E42C2BF40A5E}"/>
              </a:ext>
            </a:extLst>
          </p:cNvPr>
          <p:cNvSpPr txBox="1">
            <a:spLocks/>
          </p:cNvSpPr>
          <p:nvPr/>
        </p:nvSpPr>
        <p:spPr>
          <a:xfrm>
            <a:off x="9447359"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E25DB1-D53F-4AB2-BA69-F77CB49D32A0}"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2277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46940</TotalTime>
  <Words>6691</Words>
  <Application>Microsoft Office PowerPoint</Application>
  <PresentationFormat>Widescreen</PresentationFormat>
  <Paragraphs>1418</Paragraphs>
  <Slides>61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Book Antiqua</vt:lpstr>
      <vt:lpstr>Calibri</vt:lpstr>
      <vt:lpstr>Calibri Light</vt:lpstr>
      <vt:lpstr>Corbel</vt:lpstr>
      <vt:lpstr>Times New Roman</vt:lpstr>
      <vt:lpstr>Trebuchet MS</vt:lpstr>
      <vt:lpstr>Wingdings</vt:lpstr>
      <vt:lpstr>Office Theme</vt:lpstr>
      <vt:lpstr>PowerPoint Presentation</vt:lpstr>
      <vt:lpstr>AGENDA</vt:lpstr>
      <vt:lpstr>PowerPoint Presentation</vt:lpstr>
      <vt:lpstr>Εγκαταστάσεις – Δυναμικότητα - Επικοινωνία </vt:lpstr>
      <vt:lpstr>Πληροφοριακό Σύστημα Τιμολόγησης &amp; Ανάκτησης Πιστώσεων</vt:lpstr>
      <vt:lpstr>PowerPoint Presentation</vt:lpstr>
      <vt:lpstr>Προμηθευτές Φυσικού Αερίου</vt:lpstr>
      <vt:lpstr>Διαχειριστές Δικτύων Διανομής Αερίου - ΕΔΑ</vt:lpstr>
      <vt:lpstr>Φορείς Αγοράς Φυσικού Αερίου</vt:lpstr>
      <vt:lpstr>PowerPoint Presentation</vt:lpstr>
      <vt:lpstr>Εγκατάσταση Φυσικού Αέριου</vt:lpstr>
      <vt:lpstr>Ορολογία Φυσικού Αερίου</vt:lpstr>
      <vt:lpstr>Περιοδικότητα Τιμολόγησης Φυσικού Αερίου</vt:lpstr>
      <vt:lpstr>Τι Περιλαμβάνουν οι Λογαριασμοί Φυσικού Αερίου</vt:lpstr>
      <vt:lpstr>Έναντι Λογαριασμός Φυσικού Αερίου </vt:lpstr>
      <vt:lpstr>Εκκαθαριστικός Λογαριασμός Φυσικού Αερίου </vt:lpstr>
      <vt:lpstr>PowerPoint Presentation</vt:lpstr>
      <vt:lpstr>Προμηθευτές Ηλεκτρικής Ενέργειας</vt:lpstr>
      <vt:lpstr>Φορείς Αγοράς Ηλεκτρικής Ενέργειας</vt:lpstr>
      <vt:lpstr>PowerPoint Presentation</vt:lpstr>
      <vt:lpstr>Μετρητές</vt:lpstr>
      <vt:lpstr>Ορολογία Ηλεκτρικής Ενέργειας</vt:lpstr>
      <vt:lpstr>Κατηγορίες Τιμολόγησης Ηλεκτρικής Ενέργειας</vt:lpstr>
      <vt:lpstr>Τύποι Τιμολογίων Χαμηλής Τάσης</vt:lpstr>
      <vt:lpstr>Περιοδικότητα Τιμολόγησης Ηλεκτρικής Ενέργειας</vt:lpstr>
      <vt:lpstr>Τι Περιλαμβάνουν οι Λογαριασμοί Ηλεκτρικής Ενέργειας</vt:lpstr>
      <vt:lpstr>Τι Περιλαμβάνουν οι Λογαριασμοί Ηλεκτρικής Ενέργειας</vt:lpstr>
      <vt:lpstr>Τι Περιλαμβάνουν οι Λογαριασμοί Ηλεκτρικής Ενέργειας</vt:lpstr>
      <vt:lpstr>Έναντι Λογαριασμός Ηλεκτρικής Ενέργειας</vt:lpstr>
      <vt:lpstr>Εκκαθαριστικός Λογαριασμός Ηλεκτρικής Ενέργειας</vt:lpstr>
      <vt:lpstr>PowerPoint Presentation</vt:lpstr>
      <vt:lpstr>Κοινωνικό Οικιακό Τιμολόγιο</vt:lpstr>
      <vt:lpstr>Κοινωνικό Οικιακό Τιμολόγιο</vt:lpstr>
      <vt:lpstr>Περιβαλλοντικό Οικιακό Τιμολόγιο</vt:lpstr>
      <vt:lpstr>Net Metering – Τρόπος Λειτουργίας</vt:lpstr>
      <vt:lpstr>Net Metering – Ανάλυση Λογαριασμού</vt:lpstr>
      <vt:lpstr>HOME PACKS GAS &amp; ELECTRICITY</vt:lpstr>
      <vt:lpstr>GAS HOME PACK – Επεξήγηση Λογαριασμών</vt:lpstr>
      <vt:lpstr>POWER HOME PACK – Επεξήγηση Λογαριασμών</vt:lpstr>
      <vt:lpstr>PowerPoint Presentation</vt:lpstr>
      <vt:lpstr>Gas | Collection flow for residentials (Τ1,T2)</vt:lpstr>
      <vt:lpstr>Gas | Collection flow for small – medium commercials (T3) &amp; central heating</vt:lpstr>
      <vt:lpstr>Gas | Collection flow for churn (T1,T2,T3)</vt:lpstr>
      <vt:lpstr>Κείμενα VIBER - SMS </vt:lpstr>
      <vt:lpstr>Κείμενα VIBER - SMS </vt:lpstr>
      <vt:lpstr>Κείμενα Viber - SMS </vt:lpstr>
      <vt:lpstr>Gas | Winter settlement program for residentials (T1,T2)</vt:lpstr>
      <vt:lpstr>Gas | Summer settlement program for residentials (T1,T2)</vt:lpstr>
      <vt:lpstr>Gas |  Annual settlement program for commercials / central heating / public (T3)</vt:lpstr>
      <vt:lpstr>PowerPoint Presentation</vt:lpstr>
      <vt:lpstr>Power | Collection flow for Low Voltage customers (LV)</vt:lpstr>
      <vt:lpstr>Power | Collection flow actions for churn Low Voltage customers (LV)</vt:lpstr>
      <vt:lpstr>Κείμενα VIBER - SMS </vt:lpstr>
      <vt:lpstr>Κείμενα VIBER - SMS </vt:lpstr>
      <vt:lpstr>Power | Annual settlement program for residentials Low Voltage (LV)</vt:lpstr>
      <vt:lpstr>Power | Annual settlement program Commercials/Industrials/Public (LV)</vt:lpstr>
      <vt:lpstr>PowerPoint Presentation</vt:lpstr>
      <vt:lpstr>Πως λαμβάνω λογαριασμό;</vt:lpstr>
      <vt:lpstr>Είδη Λογαριασμών &amp; Τρόποι Πληρωμής</vt:lpstr>
      <vt:lpstr>Χρήσιμα μηνύματα σε λογαριασμούς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Sosanna Pachta</dc:creator>
  <cp:lastModifiedBy>Vasileios Syrros</cp:lastModifiedBy>
  <cp:revision>1217</cp:revision>
  <cp:lastPrinted>2019-11-25T16:15:24Z</cp:lastPrinted>
  <dcterms:created xsi:type="dcterms:W3CDTF">2017-10-17T11:44:10Z</dcterms:created>
  <dcterms:modified xsi:type="dcterms:W3CDTF">2023-11-15T13:20:49Z</dcterms:modified>
</cp:coreProperties>
</file>